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8"/>
  </p:notesMasterIdLst>
  <p:sldIdLst>
    <p:sldId id="293" r:id="rId5"/>
    <p:sldId id="298" r:id="rId6"/>
    <p:sldId id="295" r:id="rId7"/>
    <p:sldId id="305" r:id="rId8"/>
    <p:sldId id="306" r:id="rId9"/>
    <p:sldId id="299" r:id="rId10"/>
    <p:sldId id="300" r:id="rId11"/>
    <p:sldId id="302" r:id="rId12"/>
    <p:sldId id="301" r:id="rId13"/>
    <p:sldId id="303" r:id="rId14"/>
    <p:sldId id="304" r:id="rId15"/>
    <p:sldId id="308" r:id="rId16"/>
    <p:sldId id="309" r:id="rId17"/>
    <p:sldId id="310" r:id="rId18"/>
    <p:sldId id="311" r:id="rId19"/>
    <p:sldId id="312" r:id="rId20"/>
    <p:sldId id="313" r:id="rId21"/>
    <p:sldId id="318" r:id="rId22"/>
    <p:sldId id="322" r:id="rId23"/>
    <p:sldId id="314" r:id="rId24"/>
    <p:sldId id="319" r:id="rId25"/>
    <p:sldId id="320" r:id="rId26"/>
    <p:sldId id="321" r:id="rId27"/>
    <p:sldId id="327" r:id="rId28"/>
    <p:sldId id="328" r:id="rId29"/>
    <p:sldId id="331" r:id="rId30"/>
    <p:sldId id="332" r:id="rId31"/>
    <p:sldId id="333" r:id="rId32"/>
    <p:sldId id="334" r:id="rId33"/>
    <p:sldId id="329" r:id="rId34"/>
    <p:sldId id="335" r:id="rId35"/>
    <p:sldId id="336" r:id="rId36"/>
    <p:sldId id="330" r:id="rId37"/>
    <p:sldId id="337" r:id="rId38"/>
    <p:sldId id="338" r:id="rId39"/>
    <p:sldId id="339" r:id="rId40"/>
    <p:sldId id="341" r:id="rId41"/>
    <p:sldId id="326" r:id="rId42"/>
    <p:sldId id="345" r:id="rId43"/>
    <p:sldId id="346" r:id="rId44"/>
    <p:sldId id="347" r:id="rId45"/>
    <p:sldId id="348" r:id="rId46"/>
    <p:sldId id="351" r:id="rId47"/>
    <p:sldId id="349" r:id="rId48"/>
    <p:sldId id="323" r:id="rId49"/>
    <p:sldId id="342" r:id="rId50"/>
    <p:sldId id="296" r:id="rId51"/>
    <p:sldId id="343" r:id="rId52"/>
    <p:sldId id="344" r:id="rId53"/>
    <p:sldId id="350" r:id="rId54"/>
    <p:sldId id="352" r:id="rId55"/>
    <p:sldId id="353" r:id="rId56"/>
    <p:sldId id="32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E8AE"/>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19" autoAdjust="0"/>
  </p:normalViewPr>
  <p:slideViewPr>
    <p:cSldViewPr snapToGrid="0">
      <p:cViewPr varScale="1">
        <p:scale>
          <a:sx n="92" d="100"/>
          <a:sy n="92" d="100"/>
        </p:scale>
        <p:origin x="65"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2.xml.rels><?xml version="1.0" encoding="UTF-8" standalone="yes"?>
<Relationships xmlns="http://schemas.openxmlformats.org/package/2006/relationships"><Relationship Id="rId8" Type="http://schemas.openxmlformats.org/officeDocument/2006/relationships/hyperlink" Target="https://en.wikipedia.org/wiki/Graph_theory" TargetMode="External"/><Relationship Id="rId13" Type="http://schemas.openxmlformats.org/officeDocument/2006/relationships/hyperlink" Target="https://en.wikipedia.org/wiki/Probability_theory" TargetMode="External"/><Relationship Id="rId3" Type="http://schemas.openxmlformats.org/officeDocument/2006/relationships/hyperlink" Target="https://en.wikipedia.org/wiki/Mathematician" TargetMode="External"/><Relationship Id="rId7" Type="http://schemas.openxmlformats.org/officeDocument/2006/relationships/hyperlink" Target="https://en.wikipedia.org/wiki/Discrete_mathematics" TargetMode="External"/><Relationship Id="rId12" Type="http://schemas.openxmlformats.org/officeDocument/2006/relationships/hyperlink" Target="https://en.wikipedia.org/wiki/Set_theory" TargetMode="External"/><Relationship Id="rId2" Type="http://schemas.openxmlformats.org/officeDocument/2006/relationships/hyperlink" Target="https://en.wikipedia.org/wiki/Help:IPA/Hungarian" TargetMode="External"/><Relationship Id="rId16" Type="http://schemas.openxmlformats.org/officeDocument/2006/relationships/image" Target="../media/image6.jpg"/><Relationship Id="rId1" Type="http://schemas.openxmlformats.org/officeDocument/2006/relationships/hyperlink" Target="https://en.wikipedia.org/wiki/Hungarian_language" TargetMode="External"/><Relationship Id="rId6" Type="http://schemas.openxmlformats.org/officeDocument/2006/relationships/hyperlink" Target="https://en.wikipedia.org/wiki/Paul_Erd%C5%91s#cite_note-3" TargetMode="External"/><Relationship Id="rId11" Type="http://schemas.openxmlformats.org/officeDocument/2006/relationships/hyperlink" Target="https://en.wikipedia.org/wiki/Approximation_theory" TargetMode="External"/><Relationship Id="rId5" Type="http://schemas.openxmlformats.org/officeDocument/2006/relationships/hyperlink" Target="https://en.wikipedia.org/wiki/Paul_Erd%C5%91s#cite_note-2" TargetMode="External"/><Relationship Id="rId15" Type="http://schemas.openxmlformats.org/officeDocument/2006/relationships/image" Target="../media/image5.jpg"/><Relationship Id="rId10" Type="http://schemas.openxmlformats.org/officeDocument/2006/relationships/hyperlink" Target="https://en.wikipedia.org/wiki/Mathematical_analysis" TargetMode="External"/><Relationship Id="rId4" Type="http://schemas.openxmlformats.org/officeDocument/2006/relationships/hyperlink" Target="https://en.wikipedia.org/wiki/Conjecture" TargetMode="External"/><Relationship Id="rId9" Type="http://schemas.openxmlformats.org/officeDocument/2006/relationships/hyperlink" Target="https://en.wikipedia.org/wiki/Number_theory" TargetMode="External"/><Relationship Id="rId14" Type="http://schemas.openxmlformats.org/officeDocument/2006/relationships/hyperlink" Target="https://en.wikipedia.org/wiki/Combinatorics" TargetMode="External"/></Relationships>
</file>

<file path=ppt/diagrams/_rels/data3.xml.rels><?xml version="1.0" encoding="UTF-8" standalone="yes"?>
<Relationships xmlns="http://schemas.openxmlformats.org/package/2006/relationships"><Relationship Id="rId8" Type="http://schemas.openxmlformats.org/officeDocument/2006/relationships/hyperlink" Target="https://en.wikipedia.org/wiki/Statistics" TargetMode="External"/><Relationship Id="rId3" Type="http://schemas.openxmlformats.org/officeDocument/2006/relationships/hyperlink" Target="https://en.wikipedia.org/wiki/Causal_inference" TargetMode="External"/><Relationship Id="rId7" Type="http://schemas.openxmlformats.org/officeDocument/2006/relationships/hyperlink" Target="https://en.wikipedia.org/wiki/Stanford_University" TargetMode="External"/><Relationship Id="rId12" Type="http://schemas.openxmlformats.org/officeDocument/2006/relationships/image" Target="../media/image23.png"/><Relationship Id="rId2" Type="http://schemas.openxmlformats.org/officeDocument/2006/relationships/hyperlink" Target="https://en.wikipedia.org/wiki/Social_network_analysis" TargetMode="External"/><Relationship Id="rId1" Type="http://schemas.openxmlformats.org/officeDocument/2006/relationships/hyperlink" Target="https://en.wikipedia.org/wiki/Categorical_data_analysis" TargetMode="External"/><Relationship Id="rId6" Type="http://schemas.openxmlformats.org/officeDocument/2006/relationships/hyperlink" Target="https://en.wikipedia.org/wiki/University_of_Michigan" TargetMode="External"/><Relationship Id="rId11" Type="http://schemas.openxmlformats.org/officeDocument/2006/relationships/image" Target="../media/image22.png"/><Relationship Id="rId5" Type="http://schemas.openxmlformats.org/officeDocument/2006/relationships/hyperlink" Target="https://en.wikipedia.org/wiki/Tulsa,_Oklahoma" TargetMode="External"/><Relationship Id="rId10" Type="http://schemas.openxmlformats.org/officeDocument/2006/relationships/hyperlink" Target="https://en.wikipedia.org/wiki/Harvard_University" TargetMode="External"/><Relationship Id="rId4" Type="http://schemas.openxmlformats.org/officeDocument/2006/relationships/hyperlink" Target="https://en.wikipedia.org/wiki/Program_evaluation" TargetMode="External"/><Relationship Id="rId9" Type="http://schemas.openxmlformats.org/officeDocument/2006/relationships/hyperlink" Target="https://en.wikipedia.org/wiki/Michigan_State_University" TargetMode="External"/></Relationships>
</file>

<file path=ppt/diagrams/_rels/data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image" Target="../media/image107.png"/></Relationships>
</file>

<file path=ppt/diagrams/_rels/drawing2.xml.rels><?xml version="1.0" encoding="UTF-8" standalone="yes"?>
<Relationships xmlns="http://schemas.openxmlformats.org/package/2006/relationships"><Relationship Id="rId8" Type="http://schemas.openxmlformats.org/officeDocument/2006/relationships/hyperlink" Target="https://en.wikipedia.org/wiki/Discrete_mathematics" TargetMode="External"/><Relationship Id="rId13" Type="http://schemas.openxmlformats.org/officeDocument/2006/relationships/hyperlink" Target="https://en.wikipedia.org/wiki/Set_theory" TargetMode="External"/><Relationship Id="rId3" Type="http://schemas.openxmlformats.org/officeDocument/2006/relationships/hyperlink" Target="https://en.wikipedia.org/wiki/Help:IPA/Hungarian" TargetMode="External"/><Relationship Id="rId7" Type="http://schemas.openxmlformats.org/officeDocument/2006/relationships/hyperlink" Target="https://en.wikipedia.org/wiki/Paul_Erd%C5%91s#cite_note-3" TargetMode="External"/><Relationship Id="rId12" Type="http://schemas.openxmlformats.org/officeDocument/2006/relationships/hyperlink" Target="https://en.wikipedia.org/wiki/Approximation_theory" TargetMode="External"/><Relationship Id="rId2" Type="http://schemas.openxmlformats.org/officeDocument/2006/relationships/hyperlink" Target="https://en.wikipedia.org/wiki/Hungarian_language" TargetMode="External"/><Relationship Id="rId16" Type="http://schemas.openxmlformats.org/officeDocument/2006/relationships/hyperlink" Target="https://en.wikipedia.org/wiki/Combinatorics" TargetMode="External"/><Relationship Id="rId1" Type="http://schemas.openxmlformats.org/officeDocument/2006/relationships/image" Target="../media/image5.jpg"/><Relationship Id="rId6" Type="http://schemas.openxmlformats.org/officeDocument/2006/relationships/hyperlink" Target="https://en.wikipedia.org/wiki/Paul_Erd%C5%91s#cite_note-2" TargetMode="External"/><Relationship Id="rId11" Type="http://schemas.openxmlformats.org/officeDocument/2006/relationships/hyperlink" Target="https://en.wikipedia.org/wiki/Mathematical_analysis" TargetMode="External"/><Relationship Id="rId5" Type="http://schemas.openxmlformats.org/officeDocument/2006/relationships/hyperlink" Target="https://en.wikipedia.org/wiki/Conjecture" TargetMode="External"/><Relationship Id="rId15" Type="http://schemas.openxmlformats.org/officeDocument/2006/relationships/image" Target="../media/image6.jpg"/><Relationship Id="rId10" Type="http://schemas.openxmlformats.org/officeDocument/2006/relationships/hyperlink" Target="https://en.wikipedia.org/wiki/Number_theory" TargetMode="External"/><Relationship Id="rId4" Type="http://schemas.openxmlformats.org/officeDocument/2006/relationships/hyperlink" Target="https://en.wikipedia.org/wiki/Mathematician" TargetMode="External"/><Relationship Id="rId9" Type="http://schemas.openxmlformats.org/officeDocument/2006/relationships/hyperlink" Target="https://en.wikipedia.org/wiki/Graph_theory" TargetMode="External"/><Relationship Id="rId14" Type="http://schemas.openxmlformats.org/officeDocument/2006/relationships/hyperlink" Target="https://en.wikipedia.org/wiki/Probability_theory" TargetMode="External"/></Relationships>
</file>

<file path=ppt/diagrams/_rels/drawing3.xml.rels><?xml version="1.0" encoding="UTF-8" standalone="yes"?>
<Relationships xmlns="http://schemas.openxmlformats.org/package/2006/relationships"><Relationship Id="rId8" Type="http://schemas.openxmlformats.org/officeDocument/2006/relationships/hyperlink" Target="https://en.wikipedia.org/wiki/Stanford_University" TargetMode="External"/><Relationship Id="rId3" Type="http://schemas.openxmlformats.org/officeDocument/2006/relationships/hyperlink" Target="https://en.wikipedia.org/wiki/Social_network_analysis" TargetMode="External"/><Relationship Id="rId7" Type="http://schemas.openxmlformats.org/officeDocument/2006/relationships/hyperlink" Target="https://en.wikipedia.org/wiki/University_of_Michigan" TargetMode="External"/><Relationship Id="rId12" Type="http://schemas.openxmlformats.org/officeDocument/2006/relationships/image" Target="../media/image23.png"/><Relationship Id="rId2" Type="http://schemas.openxmlformats.org/officeDocument/2006/relationships/hyperlink" Target="https://en.wikipedia.org/wiki/Categorical_data_analysis" TargetMode="External"/><Relationship Id="rId1" Type="http://schemas.openxmlformats.org/officeDocument/2006/relationships/image" Target="../media/image22.png"/><Relationship Id="rId6" Type="http://schemas.openxmlformats.org/officeDocument/2006/relationships/hyperlink" Target="https://en.wikipedia.org/wiki/Tulsa,_Oklahoma" TargetMode="External"/><Relationship Id="rId11" Type="http://schemas.openxmlformats.org/officeDocument/2006/relationships/hyperlink" Target="https://en.wikipedia.org/wiki/Harvard_University" TargetMode="External"/><Relationship Id="rId5" Type="http://schemas.openxmlformats.org/officeDocument/2006/relationships/hyperlink" Target="https://en.wikipedia.org/wiki/Program_evaluation" TargetMode="External"/><Relationship Id="rId10" Type="http://schemas.openxmlformats.org/officeDocument/2006/relationships/hyperlink" Target="https://en.wikipedia.org/wiki/Michigan_State_University" TargetMode="External"/><Relationship Id="rId4" Type="http://schemas.openxmlformats.org/officeDocument/2006/relationships/hyperlink" Target="https://en.wikipedia.org/wiki/Causal_inference" TargetMode="External"/><Relationship Id="rId9" Type="http://schemas.openxmlformats.org/officeDocument/2006/relationships/hyperlink" Target="https://en.wikipedia.org/wiki/Statistics" TargetMode="External"/></Relationships>
</file>

<file path=ppt/diagrams/_rels/drawing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image" Target="../media/image10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F627ED-A304-4697-8C44-18E45D3D2B1A}" type="doc">
      <dgm:prSet loTypeId="urn:microsoft.com/office/officeart/2016/7/layout/HexagonTimeline" loCatId="process" qsTypeId="urn:microsoft.com/office/officeart/2005/8/quickstyle/simple2" qsCatId="simple" csTypeId="urn:microsoft.com/office/officeart/2005/8/colors/accent1_2" csCatId="accent1" phldr="1"/>
      <dgm:spPr/>
      <dgm:t>
        <a:bodyPr/>
        <a:lstStyle/>
        <a:p>
          <a:endParaRPr lang="en-US"/>
        </a:p>
      </dgm:t>
    </dgm:pt>
    <dgm:pt modelId="{E5E4D699-C3CF-4415-B32C-A18B48AFE2A3}">
      <dgm:prSet custT="1"/>
      <dgm:spPr/>
      <dgm:t>
        <a:bodyPr/>
        <a:lstStyle/>
        <a:p>
          <a:r>
            <a:rPr lang="en-US" sz="2800" dirty="0"/>
            <a:t>1959-1960</a:t>
          </a:r>
        </a:p>
      </dgm:t>
    </dgm:pt>
    <dgm:pt modelId="{C7C70553-EB1A-4554-849D-8153CC4AFCEB}" type="parTrans" cxnId="{A2DF84EA-DA42-4F03-BD6F-8E8D9966CB10}">
      <dgm:prSet/>
      <dgm:spPr/>
      <dgm:t>
        <a:bodyPr/>
        <a:lstStyle/>
        <a:p>
          <a:endParaRPr lang="en-US"/>
        </a:p>
      </dgm:t>
    </dgm:pt>
    <dgm:pt modelId="{61990FFE-20A5-4112-BACD-16BA28C36EBA}" type="sibTrans" cxnId="{A2DF84EA-DA42-4F03-BD6F-8E8D9966CB10}">
      <dgm:prSet/>
      <dgm:spPr/>
      <dgm:t>
        <a:bodyPr/>
        <a:lstStyle/>
        <a:p>
          <a:endParaRPr lang="en-US"/>
        </a:p>
      </dgm:t>
    </dgm:pt>
    <dgm:pt modelId="{5FC34D3A-C8D4-483C-8695-507470E74D50}">
      <dgm:prSet custT="1"/>
      <dgm:spPr/>
      <dgm:t>
        <a:bodyPr/>
        <a:lstStyle/>
        <a:p>
          <a:r>
            <a:rPr lang="en-US" sz="2800" dirty="0"/>
            <a:t>1981</a:t>
          </a:r>
        </a:p>
      </dgm:t>
    </dgm:pt>
    <dgm:pt modelId="{9978A89C-C2F1-4241-807C-13619E6D6376}" type="parTrans" cxnId="{277179CE-E2F5-4733-8D23-9E37CACB7B9E}">
      <dgm:prSet/>
      <dgm:spPr/>
      <dgm:t>
        <a:bodyPr/>
        <a:lstStyle/>
        <a:p>
          <a:endParaRPr lang="en-US"/>
        </a:p>
      </dgm:t>
    </dgm:pt>
    <dgm:pt modelId="{1DECF9F5-40C0-4379-BCCE-7BCAAD54807B}" type="sibTrans" cxnId="{277179CE-E2F5-4733-8D23-9E37CACB7B9E}">
      <dgm:prSet/>
      <dgm:spPr/>
      <dgm:t>
        <a:bodyPr/>
        <a:lstStyle/>
        <a:p>
          <a:endParaRPr lang="en-US"/>
        </a:p>
      </dgm:t>
    </dgm:pt>
    <dgm:pt modelId="{9845D52A-E054-4EB0-A5A3-32AE7DC6D645}">
      <dgm:prSet custT="1"/>
      <dgm:spPr/>
      <dgm:t>
        <a:bodyPr/>
        <a:lstStyle/>
        <a:p>
          <a:r>
            <a:rPr lang="en-US" sz="2800" dirty="0"/>
            <a:t>2006-2011</a:t>
          </a:r>
        </a:p>
      </dgm:t>
    </dgm:pt>
    <dgm:pt modelId="{952EE001-86C3-4022-96EE-ABDB540B8A78}" type="parTrans" cxnId="{B04C6215-C46D-4282-963F-02A26E25C8AB}">
      <dgm:prSet/>
      <dgm:spPr/>
      <dgm:t>
        <a:bodyPr/>
        <a:lstStyle/>
        <a:p>
          <a:endParaRPr lang="en-US"/>
        </a:p>
      </dgm:t>
    </dgm:pt>
    <dgm:pt modelId="{796364FD-7651-493A-AEE5-8DD45DF8EEAC}" type="sibTrans" cxnId="{B04C6215-C46D-4282-963F-02A26E25C8AB}">
      <dgm:prSet/>
      <dgm:spPr/>
      <dgm:t>
        <a:bodyPr/>
        <a:lstStyle/>
        <a:p>
          <a:endParaRPr lang="en-US"/>
        </a:p>
      </dgm:t>
    </dgm:pt>
    <dgm:pt modelId="{566C4A8F-CE66-4FF5-AF11-6C385F74A275}">
      <dgm:prSet custT="1"/>
      <dgm:spPr/>
      <dgm:t>
        <a:bodyPr/>
        <a:lstStyle/>
        <a:p>
          <a:r>
            <a:rPr lang="en-US" sz="2800" dirty="0"/>
            <a:t>The Sparse Beta-Model by Britton et al. </a:t>
          </a:r>
        </a:p>
      </dgm:t>
    </dgm:pt>
    <dgm:pt modelId="{375C5A5E-5F04-4FE8-98F8-795867C18A18}" type="parTrans" cxnId="{66E8CE3C-459F-4648-B4D7-5039298A0E92}">
      <dgm:prSet/>
      <dgm:spPr/>
      <dgm:t>
        <a:bodyPr/>
        <a:lstStyle/>
        <a:p>
          <a:endParaRPr lang="en-US"/>
        </a:p>
      </dgm:t>
    </dgm:pt>
    <dgm:pt modelId="{E74B8A5E-78D9-4E5B-86E1-203DE271581F}" type="sibTrans" cxnId="{66E8CE3C-459F-4648-B4D7-5039298A0E92}">
      <dgm:prSet/>
      <dgm:spPr/>
      <dgm:t>
        <a:bodyPr/>
        <a:lstStyle/>
        <a:p>
          <a:endParaRPr lang="en-US"/>
        </a:p>
      </dgm:t>
    </dgm:pt>
    <dgm:pt modelId="{9DB38719-EEF9-4638-91CE-8E8C646CC524}">
      <dgm:prSet custT="1"/>
      <dgm:spPr/>
      <dgm:t>
        <a:bodyPr/>
        <a:lstStyle/>
        <a:p>
          <a:r>
            <a:rPr lang="en-US" sz="2800" dirty="0" err="1"/>
            <a:t>Erdos</a:t>
          </a:r>
          <a:r>
            <a:rPr lang="en-US" sz="2800" dirty="0"/>
            <a:t>-</a:t>
          </a:r>
          <a:r>
            <a:rPr lang="en-US" sz="2800" dirty="0" err="1"/>
            <a:t>Renyi</a:t>
          </a:r>
          <a:r>
            <a:rPr lang="en-US" sz="2800" dirty="0"/>
            <a:t>-Gilbert Random Graph Model</a:t>
          </a:r>
        </a:p>
      </dgm:t>
    </dgm:pt>
    <dgm:pt modelId="{B8EFC625-D79E-4B16-A077-46ABEB1913DC}" type="sibTrans" cxnId="{82C2E40D-9BC0-4ADA-915E-708000D2737D}">
      <dgm:prSet/>
      <dgm:spPr/>
      <dgm:t>
        <a:bodyPr/>
        <a:lstStyle/>
        <a:p>
          <a:endParaRPr lang="en-US"/>
        </a:p>
      </dgm:t>
    </dgm:pt>
    <dgm:pt modelId="{2D70C797-29DD-498F-9D71-4F6A2362408D}" type="parTrans" cxnId="{82C2E40D-9BC0-4ADA-915E-708000D2737D}">
      <dgm:prSet/>
      <dgm:spPr/>
      <dgm:t>
        <a:bodyPr/>
        <a:lstStyle/>
        <a:p>
          <a:endParaRPr lang="en-US"/>
        </a:p>
      </dgm:t>
    </dgm:pt>
    <dgm:pt modelId="{E1D5315F-478C-4810-9034-680A1F7E56D3}">
      <dgm:prSet custT="1"/>
      <dgm:spPr/>
      <dgm:t>
        <a:bodyPr/>
        <a:lstStyle/>
        <a:p>
          <a:r>
            <a:rPr lang="en-US" sz="2800" dirty="0"/>
            <a:t>P1 Stochastic Block Model by Holland &amp; </a:t>
          </a:r>
          <a:r>
            <a:rPr lang="en-US" sz="2800" dirty="0" err="1"/>
            <a:t>Leinhardt</a:t>
          </a:r>
          <a:endParaRPr lang="en-US" sz="2800" dirty="0"/>
        </a:p>
      </dgm:t>
    </dgm:pt>
    <dgm:pt modelId="{952430A0-0EC2-4902-9F1F-B12CB2885A42}" type="parTrans" cxnId="{5CAE7293-7198-4EAE-8BB5-EDB94F34D377}">
      <dgm:prSet/>
      <dgm:spPr/>
      <dgm:t>
        <a:bodyPr/>
        <a:lstStyle/>
        <a:p>
          <a:endParaRPr lang="en-IN"/>
        </a:p>
      </dgm:t>
    </dgm:pt>
    <dgm:pt modelId="{351C011C-424E-4A81-9635-1DE7AA8D379A}" type="sibTrans" cxnId="{5CAE7293-7198-4EAE-8BB5-EDB94F34D377}">
      <dgm:prSet/>
      <dgm:spPr/>
      <dgm:t>
        <a:bodyPr/>
        <a:lstStyle/>
        <a:p>
          <a:endParaRPr lang="en-IN"/>
        </a:p>
      </dgm:t>
    </dgm:pt>
    <dgm:pt modelId="{B280833E-DC8E-4932-93AF-CCD6CB0AAE5B}">
      <dgm:prSet custT="1"/>
      <dgm:spPr/>
      <dgm:t>
        <a:bodyPr/>
        <a:lstStyle/>
        <a:p>
          <a:r>
            <a:rPr lang="en-US" sz="2800" dirty="0"/>
            <a:t>2004</a:t>
          </a:r>
        </a:p>
      </dgm:t>
    </dgm:pt>
    <dgm:pt modelId="{E970B9EC-8486-4124-B989-EE828711396A}" type="parTrans" cxnId="{CDFAC6BB-AD42-4692-AC80-CE9C624192B6}">
      <dgm:prSet/>
      <dgm:spPr/>
      <dgm:t>
        <a:bodyPr/>
        <a:lstStyle/>
        <a:p>
          <a:endParaRPr lang="en-IN"/>
        </a:p>
      </dgm:t>
    </dgm:pt>
    <dgm:pt modelId="{285D2E69-6FA7-4B16-B20E-65BF0692CB6F}" type="sibTrans" cxnId="{CDFAC6BB-AD42-4692-AC80-CE9C624192B6}">
      <dgm:prSet/>
      <dgm:spPr/>
      <dgm:t>
        <a:bodyPr/>
        <a:lstStyle/>
        <a:p>
          <a:endParaRPr lang="en-IN"/>
        </a:p>
      </dgm:t>
    </dgm:pt>
    <dgm:pt modelId="{00850836-47CD-4C5C-9F91-DBD83A062170}">
      <dgm:prSet custT="1"/>
      <dgm:spPr/>
      <dgm:t>
        <a:bodyPr/>
        <a:lstStyle/>
        <a:p>
          <a:r>
            <a:rPr lang="en-US" sz="2800" dirty="0"/>
            <a:t>P2 Model by M.A.J van </a:t>
          </a:r>
          <a:r>
            <a:rPr lang="en-US" sz="2800" dirty="0" err="1"/>
            <a:t>Duijn</a:t>
          </a:r>
          <a:r>
            <a:rPr lang="en-US" sz="2800" dirty="0"/>
            <a:t> et. al.</a:t>
          </a:r>
        </a:p>
      </dgm:t>
    </dgm:pt>
    <dgm:pt modelId="{13C1CADD-EB67-4732-98C4-3BA0B3C3679A}" type="parTrans" cxnId="{C2B9D407-9C57-4137-91A5-F786E97C8EE1}">
      <dgm:prSet/>
      <dgm:spPr/>
      <dgm:t>
        <a:bodyPr/>
        <a:lstStyle/>
        <a:p>
          <a:endParaRPr lang="en-IN"/>
        </a:p>
      </dgm:t>
    </dgm:pt>
    <dgm:pt modelId="{3C6C3E9E-6F4E-4CFA-BD16-CB7C78A32BBF}" type="sibTrans" cxnId="{C2B9D407-9C57-4137-91A5-F786E97C8EE1}">
      <dgm:prSet/>
      <dgm:spPr/>
      <dgm:t>
        <a:bodyPr/>
        <a:lstStyle/>
        <a:p>
          <a:endParaRPr lang="en-IN"/>
        </a:p>
      </dgm:t>
    </dgm:pt>
    <dgm:pt modelId="{3AF6EBEF-B553-447C-A182-9233FF7B43CA}">
      <dgm:prSet custT="1"/>
      <dgm:spPr/>
      <dgm:t>
        <a:bodyPr/>
        <a:lstStyle/>
        <a:p>
          <a:endParaRPr lang="en-US" sz="2800" dirty="0"/>
        </a:p>
      </dgm:t>
    </dgm:pt>
    <dgm:pt modelId="{5512BF52-63D8-491D-AC95-E6BC55FA31FA}" type="parTrans" cxnId="{012A124F-B4AA-41D0-ABF0-C264DFC1163B}">
      <dgm:prSet/>
      <dgm:spPr/>
      <dgm:t>
        <a:bodyPr/>
        <a:lstStyle/>
        <a:p>
          <a:endParaRPr lang="en-IN"/>
        </a:p>
      </dgm:t>
    </dgm:pt>
    <dgm:pt modelId="{1EE2C302-3CB6-4762-B7CA-8513CEAA950A}" type="sibTrans" cxnId="{012A124F-B4AA-41D0-ABF0-C264DFC1163B}">
      <dgm:prSet/>
      <dgm:spPr/>
      <dgm:t>
        <a:bodyPr/>
        <a:lstStyle/>
        <a:p>
          <a:endParaRPr lang="en-IN"/>
        </a:p>
      </dgm:t>
    </dgm:pt>
    <dgm:pt modelId="{6BA711C4-8350-4781-A568-4A67FDCB8F48}">
      <dgm:prSet custT="1"/>
      <dgm:spPr/>
      <dgm:t>
        <a:bodyPr/>
        <a:lstStyle/>
        <a:p>
          <a:endParaRPr lang="en-US" sz="2800" dirty="0"/>
        </a:p>
      </dgm:t>
    </dgm:pt>
    <dgm:pt modelId="{BE21F8AD-8893-49F8-8B00-798CC5F54918}" type="parTrans" cxnId="{798652EE-7EAB-461C-AFA3-5DCF597F5518}">
      <dgm:prSet/>
      <dgm:spPr/>
      <dgm:t>
        <a:bodyPr/>
        <a:lstStyle/>
        <a:p>
          <a:endParaRPr lang="en-IN"/>
        </a:p>
      </dgm:t>
    </dgm:pt>
    <dgm:pt modelId="{D6CC16B4-6F4A-4CC1-BDB5-B1F2B7C21CBD}" type="sibTrans" cxnId="{798652EE-7EAB-461C-AFA3-5DCF597F5518}">
      <dgm:prSet/>
      <dgm:spPr/>
      <dgm:t>
        <a:bodyPr/>
        <a:lstStyle/>
        <a:p>
          <a:endParaRPr lang="en-IN"/>
        </a:p>
      </dgm:t>
    </dgm:pt>
    <dgm:pt modelId="{0580C383-85A3-425E-A44E-5E7306FF943E}" type="pres">
      <dgm:prSet presAssocID="{08F627ED-A304-4697-8C44-18E45D3D2B1A}" presName="Name0" presStyleCnt="0">
        <dgm:presLayoutVars>
          <dgm:chMax/>
          <dgm:chPref/>
          <dgm:animLvl val="lvl"/>
        </dgm:presLayoutVars>
      </dgm:prSet>
      <dgm:spPr/>
    </dgm:pt>
    <dgm:pt modelId="{78B1F1D9-D4A1-4078-8320-A9F734DAF01D}" type="pres">
      <dgm:prSet presAssocID="{E5E4D699-C3CF-4415-B32C-A18B48AFE2A3}" presName="composite" presStyleCnt="0"/>
      <dgm:spPr/>
    </dgm:pt>
    <dgm:pt modelId="{556899F1-13C2-441E-879C-8B5F26234632}" type="pres">
      <dgm:prSet presAssocID="{E5E4D699-C3CF-4415-B32C-A18B48AFE2A3}" presName="Parent1" presStyleLbl="alignNode1" presStyleIdx="0" presStyleCnt="4" custScaleY="172377" custLinFactNeighborX="-25617" custLinFactNeighborY="95036">
        <dgm:presLayoutVars>
          <dgm:chMax val="1"/>
          <dgm:chPref val="1"/>
          <dgm:bulletEnabled val="1"/>
        </dgm:presLayoutVars>
      </dgm:prSet>
      <dgm:spPr/>
    </dgm:pt>
    <dgm:pt modelId="{3F8C8DF1-69FF-4267-9807-429FE1F669A4}" type="pres">
      <dgm:prSet presAssocID="{E5E4D699-C3CF-4415-B32C-A18B48AFE2A3}" presName="Childtext1" presStyleLbl="revTx" presStyleIdx="0" presStyleCnt="4">
        <dgm:presLayoutVars>
          <dgm:chMax val="0"/>
          <dgm:chPref val="0"/>
          <dgm:bulletEnabled/>
        </dgm:presLayoutVars>
      </dgm:prSet>
      <dgm:spPr/>
    </dgm:pt>
    <dgm:pt modelId="{7CD542A5-A839-406E-A09D-761397CD34CA}" type="pres">
      <dgm:prSet presAssocID="{E5E4D699-C3CF-4415-B32C-A18B48AFE2A3}"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8EAC9032-35F1-40A2-BA92-FC6DD5F3161F}" type="pres">
      <dgm:prSet presAssocID="{E5E4D699-C3CF-4415-B32C-A18B48AFE2A3}" presName="ConnectLineEnd" presStyleLbl="node1" presStyleIdx="0" presStyleCnt="4"/>
      <dgm:spPr/>
    </dgm:pt>
    <dgm:pt modelId="{CF11A881-B1B6-4E4B-9AB0-2514A9285EBA}" type="pres">
      <dgm:prSet presAssocID="{E5E4D699-C3CF-4415-B32C-A18B48AFE2A3}" presName="EmptyPane" presStyleCnt="0"/>
      <dgm:spPr/>
    </dgm:pt>
    <dgm:pt modelId="{0EDA1889-E3C7-4C7B-AA49-EF34A4D5D342}" type="pres">
      <dgm:prSet presAssocID="{61990FFE-20A5-4112-BACD-16BA28C36EBA}" presName="spaceBetweenRectangles" presStyleLbl="fgAcc1" presStyleIdx="0" presStyleCnt="3"/>
      <dgm:spPr/>
    </dgm:pt>
    <dgm:pt modelId="{AF022427-467C-44D2-B19C-073E877201DB}" type="pres">
      <dgm:prSet presAssocID="{5FC34D3A-C8D4-483C-8695-507470E74D50}" presName="composite" presStyleCnt="0"/>
      <dgm:spPr/>
    </dgm:pt>
    <dgm:pt modelId="{63AECF3B-25CA-476D-B7CA-904B4760CF3F}" type="pres">
      <dgm:prSet presAssocID="{5FC34D3A-C8D4-483C-8695-507470E74D50}" presName="Parent1" presStyleLbl="alignNode1" presStyleIdx="1" presStyleCnt="4" custLinFactY="-15172" custLinFactNeighborX="2187" custLinFactNeighborY="-100000">
        <dgm:presLayoutVars>
          <dgm:chMax val="1"/>
          <dgm:chPref val="1"/>
          <dgm:bulletEnabled val="1"/>
        </dgm:presLayoutVars>
      </dgm:prSet>
      <dgm:spPr/>
    </dgm:pt>
    <dgm:pt modelId="{7197D426-886B-449E-A886-FD13F5E0AC97}" type="pres">
      <dgm:prSet presAssocID="{5FC34D3A-C8D4-483C-8695-507470E74D50}" presName="Childtext1" presStyleLbl="revTx" presStyleIdx="1" presStyleCnt="4">
        <dgm:presLayoutVars>
          <dgm:chMax val="0"/>
          <dgm:chPref val="0"/>
          <dgm:bulletEnabled/>
        </dgm:presLayoutVars>
      </dgm:prSet>
      <dgm:spPr/>
    </dgm:pt>
    <dgm:pt modelId="{B9D6C9D4-469A-4107-97AE-8C43EA5CB946}" type="pres">
      <dgm:prSet presAssocID="{5FC34D3A-C8D4-483C-8695-507470E74D50}"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C1BEC2C0-22DD-44C4-AAFC-5C26B7685EF4}" type="pres">
      <dgm:prSet presAssocID="{5FC34D3A-C8D4-483C-8695-507470E74D50}" presName="ConnectLineEnd" presStyleLbl="node1" presStyleIdx="1" presStyleCnt="4"/>
      <dgm:spPr/>
    </dgm:pt>
    <dgm:pt modelId="{AC3D3D7F-40C6-4526-8B59-8E5946ACD3E0}" type="pres">
      <dgm:prSet presAssocID="{5FC34D3A-C8D4-483C-8695-507470E74D50}" presName="EmptyPane" presStyleCnt="0"/>
      <dgm:spPr/>
    </dgm:pt>
    <dgm:pt modelId="{1E3B17F3-BEE3-4918-AC1A-690DF45EE902}" type="pres">
      <dgm:prSet presAssocID="{1DECF9F5-40C0-4379-BCCE-7BCAAD54807B}" presName="spaceBetweenRectangles" presStyleLbl="fgAcc1" presStyleIdx="1" presStyleCnt="3"/>
      <dgm:spPr/>
    </dgm:pt>
    <dgm:pt modelId="{7D5E3069-73B9-4E9F-BD0C-1734D4152242}" type="pres">
      <dgm:prSet presAssocID="{B280833E-DC8E-4932-93AF-CCD6CB0AAE5B}" presName="composite" presStyleCnt="0"/>
      <dgm:spPr/>
    </dgm:pt>
    <dgm:pt modelId="{F6DFFFF4-9F37-4D30-AD1F-F196703EA62F}" type="pres">
      <dgm:prSet presAssocID="{B280833E-DC8E-4932-93AF-CCD6CB0AAE5B}" presName="Parent1" presStyleLbl="alignNode1" presStyleIdx="2" presStyleCnt="4" custLinFactNeighborX="14682" custLinFactNeighborY="86508">
        <dgm:presLayoutVars>
          <dgm:chMax val="1"/>
          <dgm:chPref val="1"/>
          <dgm:bulletEnabled val="1"/>
        </dgm:presLayoutVars>
      </dgm:prSet>
      <dgm:spPr/>
    </dgm:pt>
    <dgm:pt modelId="{AC604E24-F0F9-43D5-BABA-E47E5A224692}" type="pres">
      <dgm:prSet presAssocID="{B280833E-DC8E-4932-93AF-CCD6CB0AAE5B}" presName="Childtext1" presStyleLbl="revTx" presStyleIdx="2" presStyleCnt="4">
        <dgm:presLayoutVars>
          <dgm:chMax val="0"/>
          <dgm:chPref val="0"/>
          <dgm:bulletEnabled/>
        </dgm:presLayoutVars>
      </dgm:prSet>
      <dgm:spPr/>
    </dgm:pt>
    <dgm:pt modelId="{2C79593D-85AC-4F82-92C1-684DBE481C93}" type="pres">
      <dgm:prSet presAssocID="{B280833E-DC8E-4932-93AF-CCD6CB0AAE5B}"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5EAF0E05-9777-4AF5-A7C0-BA9C59D7A9B7}" type="pres">
      <dgm:prSet presAssocID="{B280833E-DC8E-4932-93AF-CCD6CB0AAE5B}" presName="ConnectLineEnd" presStyleLbl="node1" presStyleIdx="2" presStyleCnt="4"/>
      <dgm:spPr/>
    </dgm:pt>
    <dgm:pt modelId="{2D2C9323-9D8F-42B8-ADBA-4666289E5BEC}" type="pres">
      <dgm:prSet presAssocID="{B280833E-DC8E-4932-93AF-CCD6CB0AAE5B}" presName="EmptyPane" presStyleCnt="0"/>
      <dgm:spPr/>
    </dgm:pt>
    <dgm:pt modelId="{DD4BEE78-27CA-485B-8294-B99A9036BF3E}" type="pres">
      <dgm:prSet presAssocID="{285D2E69-6FA7-4B16-B20E-65BF0692CB6F}" presName="spaceBetweenRectangles" presStyleLbl="fgAcc1" presStyleIdx="2" presStyleCnt="3"/>
      <dgm:spPr/>
    </dgm:pt>
    <dgm:pt modelId="{D1770950-AE34-40D9-810A-BC109B39D24D}" type="pres">
      <dgm:prSet presAssocID="{9845D52A-E054-4EB0-A5A3-32AE7DC6D645}" presName="composite" presStyleCnt="0"/>
      <dgm:spPr/>
    </dgm:pt>
    <dgm:pt modelId="{BF256D98-0EB6-41C8-AEED-E83691475757}" type="pres">
      <dgm:prSet presAssocID="{9845D52A-E054-4EB0-A5A3-32AE7DC6D645}" presName="Parent1" presStyleLbl="alignNode1" presStyleIdx="3" presStyleCnt="4" custScaleY="177580" custLinFactY="-71283" custLinFactNeighborX="26214" custLinFactNeighborY="-100000">
        <dgm:presLayoutVars>
          <dgm:chMax val="1"/>
          <dgm:chPref val="1"/>
          <dgm:bulletEnabled val="1"/>
        </dgm:presLayoutVars>
      </dgm:prSet>
      <dgm:spPr/>
    </dgm:pt>
    <dgm:pt modelId="{DEDEAEC8-775B-4A0E-BDF8-C0B5BC0821DF}" type="pres">
      <dgm:prSet presAssocID="{9845D52A-E054-4EB0-A5A3-32AE7DC6D645}" presName="Childtext1" presStyleLbl="revTx" presStyleIdx="3" presStyleCnt="4">
        <dgm:presLayoutVars>
          <dgm:chMax val="0"/>
          <dgm:chPref val="0"/>
          <dgm:bulletEnabled/>
        </dgm:presLayoutVars>
      </dgm:prSet>
      <dgm:spPr/>
    </dgm:pt>
    <dgm:pt modelId="{D59E0661-D3C3-4072-9F55-5F1D1C88A7C9}" type="pres">
      <dgm:prSet presAssocID="{9845D52A-E054-4EB0-A5A3-32AE7DC6D645}"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4A753F44-E78B-4293-B0C7-6430408A43FA}" type="pres">
      <dgm:prSet presAssocID="{9845D52A-E054-4EB0-A5A3-32AE7DC6D645}" presName="ConnectLineEnd" presStyleLbl="node1" presStyleIdx="3" presStyleCnt="4"/>
      <dgm:spPr/>
    </dgm:pt>
    <dgm:pt modelId="{40AE410E-3FB3-4E51-8DE0-EDECFB7DA049}" type="pres">
      <dgm:prSet presAssocID="{9845D52A-E054-4EB0-A5A3-32AE7DC6D645}" presName="EmptyPane" presStyleCnt="0"/>
      <dgm:spPr/>
    </dgm:pt>
  </dgm:ptLst>
  <dgm:cxnLst>
    <dgm:cxn modelId="{C2B9D407-9C57-4137-91A5-F786E97C8EE1}" srcId="{B280833E-DC8E-4932-93AF-CCD6CB0AAE5B}" destId="{00850836-47CD-4C5C-9F91-DBD83A062170}" srcOrd="0" destOrd="0" parTransId="{13C1CADD-EB67-4732-98C4-3BA0B3C3679A}" sibTransId="{3C6C3E9E-6F4E-4CFA-BD16-CB7C78A32BBF}"/>
    <dgm:cxn modelId="{82C2E40D-9BC0-4ADA-915E-708000D2737D}" srcId="{E5E4D699-C3CF-4415-B32C-A18B48AFE2A3}" destId="{9DB38719-EEF9-4638-91CE-8E8C646CC524}" srcOrd="0" destOrd="0" parTransId="{2D70C797-29DD-498F-9D71-4F6A2362408D}" sibTransId="{B8EFC625-D79E-4B16-A077-46ABEB1913DC}"/>
    <dgm:cxn modelId="{6E1E710E-5FCE-4A3A-BCC2-57EE88D2B611}" type="presOf" srcId="{9845D52A-E054-4EB0-A5A3-32AE7DC6D645}" destId="{BF256D98-0EB6-41C8-AEED-E83691475757}" srcOrd="0" destOrd="0" presId="urn:microsoft.com/office/officeart/2016/7/layout/HexagonTimeline"/>
    <dgm:cxn modelId="{B04C6215-C46D-4282-963F-02A26E25C8AB}" srcId="{08F627ED-A304-4697-8C44-18E45D3D2B1A}" destId="{9845D52A-E054-4EB0-A5A3-32AE7DC6D645}" srcOrd="3" destOrd="0" parTransId="{952EE001-86C3-4022-96EE-ABDB540B8A78}" sibTransId="{796364FD-7651-493A-AEE5-8DD45DF8EEAC}"/>
    <dgm:cxn modelId="{0BBE1328-2BDE-48E8-8607-729E9AD5CC15}" type="presOf" srcId="{9DB38719-EEF9-4638-91CE-8E8C646CC524}" destId="{3F8C8DF1-69FF-4267-9807-429FE1F669A4}" srcOrd="0" destOrd="0" presId="urn:microsoft.com/office/officeart/2016/7/layout/HexagonTimeline"/>
    <dgm:cxn modelId="{C5D8602B-517E-43E4-BD3A-FC1FECDD1246}" type="presOf" srcId="{08F627ED-A304-4697-8C44-18E45D3D2B1A}" destId="{0580C383-85A3-425E-A44E-5E7306FF943E}" srcOrd="0" destOrd="0" presId="urn:microsoft.com/office/officeart/2016/7/layout/HexagonTimeline"/>
    <dgm:cxn modelId="{66E8CE3C-459F-4648-B4D7-5039298A0E92}" srcId="{9845D52A-E054-4EB0-A5A3-32AE7DC6D645}" destId="{566C4A8F-CE66-4FF5-AF11-6C385F74A275}" srcOrd="1" destOrd="0" parTransId="{375C5A5E-5F04-4FE8-98F8-795867C18A18}" sibTransId="{E74B8A5E-78D9-4E5B-86E1-203DE271581F}"/>
    <dgm:cxn modelId="{9B280360-658B-4E30-8AB9-634A556D9FEC}" type="presOf" srcId="{00850836-47CD-4C5C-9F91-DBD83A062170}" destId="{AC604E24-F0F9-43D5-BABA-E47E5A224692}" srcOrd="0" destOrd="0" presId="urn:microsoft.com/office/officeart/2016/7/layout/HexagonTimeline"/>
    <dgm:cxn modelId="{9629616B-1AB8-40CF-9F2B-1B160D094DDD}" type="presOf" srcId="{566C4A8F-CE66-4FF5-AF11-6C385F74A275}" destId="{DEDEAEC8-775B-4A0E-BDF8-C0B5BC0821DF}" srcOrd="0" destOrd="1" presId="urn:microsoft.com/office/officeart/2016/7/layout/HexagonTimeline"/>
    <dgm:cxn modelId="{292F574B-65A2-41B2-A396-0F79D2B80799}" type="presOf" srcId="{3AF6EBEF-B553-447C-A182-9233FF7B43CA}" destId="{3F8C8DF1-69FF-4267-9807-429FE1F669A4}" srcOrd="0" destOrd="1" presId="urn:microsoft.com/office/officeart/2016/7/layout/HexagonTimeline"/>
    <dgm:cxn modelId="{012A124F-B4AA-41D0-ABF0-C264DFC1163B}" srcId="{E5E4D699-C3CF-4415-B32C-A18B48AFE2A3}" destId="{3AF6EBEF-B553-447C-A182-9233FF7B43CA}" srcOrd="1" destOrd="0" parTransId="{5512BF52-63D8-491D-AC95-E6BC55FA31FA}" sibTransId="{1EE2C302-3CB6-4762-B7CA-8513CEAA950A}"/>
    <dgm:cxn modelId="{FF79A57F-A2E9-483E-AD10-5F90BB6D9BFF}" type="presOf" srcId="{5FC34D3A-C8D4-483C-8695-507470E74D50}" destId="{63AECF3B-25CA-476D-B7CA-904B4760CF3F}" srcOrd="0" destOrd="0" presId="urn:microsoft.com/office/officeart/2016/7/layout/HexagonTimeline"/>
    <dgm:cxn modelId="{1DAA0B83-565B-4678-BBCE-6F610A722A5C}" type="presOf" srcId="{6BA711C4-8350-4781-A568-4A67FDCB8F48}" destId="{DEDEAEC8-775B-4A0E-BDF8-C0B5BC0821DF}" srcOrd="0" destOrd="0" presId="urn:microsoft.com/office/officeart/2016/7/layout/HexagonTimeline"/>
    <dgm:cxn modelId="{5CAE7293-7198-4EAE-8BB5-EDB94F34D377}" srcId="{5FC34D3A-C8D4-483C-8695-507470E74D50}" destId="{E1D5315F-478C-4810-9034-680A1F7E56D3}" srcOrd="0" destOrd="0" parTransId="{952430A0-0EC2-4902-9F1F-B12CB2885A42}" sibTransId="{351C011C-424E-4A81-9635-1DE7AA8D379A}"/>
    <dgm:cxn modelId="{B519DBA3-531F-423D-AAE8-A6D09E9583BD}" type="presOf" srcId="{B280833E-DC8E-4932-93AF-CCD6CB0AAE5B}" destId="{F6DFFFF4-9F37-4D30-AD1F-F196703EA62F}" srcOrd="0" destOrd="0" presId="urn:microsoft.com/office/officeart/2016/7/layout/HexagonTimeline"/>
    <dgm:cxn modelId="{CDFAC6BB-AD42-4692-AC80-CE9C624192B6}" srcId="{08F627ED-A304-4697-8C44-18E45D3D2B1A}" destId="{B280833E-DC8E-4932-93AF-CCD6CB0AAE5B}" srcOrd="2" destOrd="0" parTransId="{E970B9EC-8486-4124-B989-EE828711396A}" sibTransId="{285D2E69-6FA7-4B16-B20E-65BF0692CB6F}"/>
    <dgm:cxn modelId="{6E1263BF-7D7A-4C82-881E-4C1466847E50}" type="presOf" srcId="{E1D5315F-478C-4810-9034-680A1F7E56D3}" destId="{7197D426-886B-449E-A886-FD13F5E0AC97}" srcOrd="0" destOrd="0" presId="urn:microsoft.com/office/officeart/2016/7/layout/HexagonTimeline"/>
    <dgm:cxn modelId="{EBF452CA-3471-43AB-ACE9-A8D1E3C66270}" type="presOf" srcId="{E5E4D699-C3CF-4415-B32C-A18B48AFE2A3}" destId="{556899F1-13C2-441E-879C-8B5F26234632}" srcOrd="0" destOrd="0" presId="urn:microsoft.com/office/officeart/2016/7/layout/HexagonTimeline"/>
    <dgm:cxn modelId="{277179CE-E2F5-4733-8D23-9E37CACB7B9E}" srcId="{08F627ED-A304-4697-8C44-18E45D3D2B1A}" destId="{5FC34D3A-C8D4-483C-8695-507470E74D50}" srcOrd="1" destOrd="0" parTransId="{9978A89C-C2F1-4241-807C-13619E6D6376}" sibTransId="{1DECF9F5-40C0-4379-BCCE-7BCAAD54807B}"/>
    <dgm:cxn modelId="{A2DF84EA-DA42-4F03-BD6F-8E8D9966CB10}" srcId="{08F627ED-A304-4697-8C44-18E45D3D2B1A}" destId="{E5E4D699-C3CF-4415-B32C-A18B48AFE2A3}" srcOrd="0" destOrd="0" parTransId="{C7C70553-EB1A-4554-849D-8153CC4AFCEB}" sibTransId="{61990FFE-20A5-4112-BACD-16BA28C36EBA}"/>
    <dgm:cxn modelId="{798652EE-7EAB-461C-AFA3-5DCF597F5518}" srcId="{9845D52A-E054-4EB0-A5A3-32AE7DC6D645}" destId="{6BA711C4-8350-4781-A568-4A67FDCB8F48}" srcOrd="0" destOrd="0" parTransId="{BE21F8AD-8893-49F8-8B00-798CC5F54918}" sibTransId="{D6CC16B4-6F4A-4CC1-BDB5-B1F2B7C21CBD}"/>
    <dgm:cxn modelId="{F6B66A9F-F428-4AD7-99F8-E293C148ADA4}" type="presParOf" srcId="{0580C383-85A3-425E-A44E-5E7306FF943E}" destId="{78B1F1D9-D4A1-4078-8320-A9F734DAF01D}" srcOrd="0" destOrd="0" presId="urn:microsoft.com/office/officeart/2016/7/layout/HexagonTimeline"/>
    <dgm:cxn modelId="{F8D9346E-E7B0-4A3E-A3E5-66D91A5BB4EF}" type="presParOf" srcId="{78B1F1D9-D4A1-4078-8320-A9F734DAF01D}" destId="{556899F1-13C2-441E-879C-8B5F26234632}" srcOrd="0" destOrd="0" presId="urn:microsoft.com/office/officeart/2016/7/layout/HexagonTimeline"/>
    <dgm:cxn modelId="{1F4BFCED-49A0-470B-807C-94766C1A6E88}" type="presParOf" srcId="{78B1F1D9-D4A1-4078-8320-A9F734DAF01D}" destId="{3F8C8DF1-69FF-4267-9807-429FE1F669A4}" srcOrd="1" destOrd="0" presId="urn:microsoft.com/office/officeart/2016/7/layout/HexagonTimeline"/>
    <dgm:cxn modelId="{453F1C98-FCC0-488D-9610-0BEFFADC7BBD}" type="presParOf" srcId="{78B1F1D9-D4A1-4078-8320-A9F734DAF01D}" destId="{7CD542A5-A839-406E-A09D-761397CD34CA}" srcOrd="2" destOrd="0" presId="urn:microsoft.com/office/officeart/2016/7/layout/HexagonTimeline"/>
    <dgm:cxn modelId="{1D60F2B8-EC42-4898-9347-2E9FEA726633}" type="presParOf" srcId="{78B1F1D9-D4A1-4078-8320-A9F734DAF01D}" destId="{8EAC9032-35F1-40A2-BA92-FC6DD5F3161F}" srcOrd="3" destOrd="0" presId="urn:microsoft.com/office/officeart/2016/7/layout/HexagonTimeline"/>
    <dgm:cxn modelId="{0C4C8501-E8D0-4411-8A38-A7BBFDB0E499}" type="presParOf" srcId="{78B1F1D9-D4A1-4078-8320-A9F734DAF01D}" destId="{CF11A881-B1B6-4E4B-9AB0-2514A9285EBA}" srcOrd="4" destOrd="0" presId="urn:microsoft.com/office/officeart/2016/7/layout/HexagonTimeline"/>
    <dgm:cxn modelId="{1070EAB3-C0F2-4158-9934-A96BE7D30CD9}" type="presParOf" srcId="{0580C383-85A3-425E-A44E-5E7306FF943E}" destId="{0EDA1889-E3C7-4C7B-AA49-EF34A4D5D342}" srcOrd="1" destOrd="0" presId="urn:microsoft.com/office/officeart/2016/7/layout/HexagonTimeline"/>
    <dgm:cxn modelId="{FFEB116A-0DE3-4720-BD99-8ABC77BD1C02}" type="presParOf" srcId="{0580C383-85A3-425E-A44E-5E7306FF943E}" destId="{AF022427-467C-44D2-B19C-073E877201DB}" srcOrd="2" destOrd="0" presId="urn:microsoft.com/office/officeart/2016/7/layout/HexagonTimeline"/>
    <dgm:cxn modelId="{9EF28E46-6E27-4C18-BDF8-0BFCC94FA57E}" type="presParOf" srcId="{AF022427-467C-44D2-B19C-073E877201DB}" destId="{63AECF3B-25CA-476D-B7CA-904B4760CF3F}" srcOrd="0" destOrd="0" presId="urn:microsoft.com/office/officeart/2016/7/layout/HexagonTimeline"/>
    <dgm:cxn modelId="{E6ED1BB3-E46F-42D9-9458-24DED11FEC07}" type="presParOf" srcId="{AF022427-467C-44D2-B19C-073E877201DB}" destId="{7197D426-886B-449E-A886-FD13F5E0AC97}" srcOrd="1" destOrd="0" presId="urn:microsoft.com/office/officeart/2016/7/layout/HexagonTimeline"/>
    <dgm:cxn modelId="{FECFBD0C-B248-4FB1-86E5-D192B987C2F5}" type="presParOf" srcId="{AF022427-467C-44D2-B19C-073E877201DB}" destId="{B9D6C9D4-469A-4107-97AE-8C43EA5CB946}" srcOrd="2" destOrd="0" presId="urn:microsoft.com/office/officeart/2016/7/layout/HexagonTimeline"/>
    <dgm:cxn modelId="{B645B247-C944-4B53-A533-FC70B88844CA}" type="presParOf" srcId="{AF022427-467C-44D2-B19C-073E877201DB}" destId="{C1BEC2C0-22DD-44C4-AAFC-5C26B7685EF4}" srcOrd="3" destOrd="0" presId="urn:microsoft.com/office/officeart/2016/7/layout/HexagonTimeline"/>
    <dgm:cxn modelId="{EFEB0104-9BE6-4BE6-8CA4-080E4EC1D796}" type="presParOf" srcId="{AF022427-467C-44D2-B19C-073E877201DB}" destId="{AC3D3D7F-40C6-4526-8B59-8E5946ACD3E0}" srcOrd="4" destOrd="0" presId="urn:microsoft.com/office/officeart/2016/7/layout/HexagonTimeline"/>
    <dgm:cxn modelId="{30813E9F-92FE-457F-A798-34AED8C14747}" type="presParOf" srcId="{0580C383-85A3-425E-A44E-5E7306FF943E}" destId="{1E3B17F3-BEE3-4918-AC1A-690DF45EE902}" srcOrd="3" destOrd="0" presId="urn:microsoft.com/office/officeart/2016/7/layout/HexagonTimeline"/>
    <dgm:cxn modelId="{0DDA61F2-F4D9-4FD3-9837-32706DDF4DE5}" type="presParOf" srcId="{0580C383-85A3-425E-A44E-5E7306FF943E}" destId="{7D5E3069-73B9-4E9F-BD0C-1734D4152242}" srcOrd="4" destOrd="0" presId="urn:microsoft.com/office/officeart/2016/7/layout/HexagonTimeline"/>
    <dgm:cxn modelId="{A35681A9-F5C4-4033-85B9-001B2E27F9AC}" type="presParOf" srcId="{7D5E3069-73B9-4E9F-BD0C-1734D4152242}" destId="{F6DFFFF4-9F37-4D30-AD1F-F196703EA62F}" srcOrd="0" destOrd="0" presId="urn:microsoft.com/office/officeart/2016/7/layout/HexagonTimeline"/>
    <dgm:cxn modelId="{E3F5E5FA-C8B1-4EAC-A64E-C564DF685C94}" type="presParOf" srcId="{7D5E3069-73B9-4E9F-BD0C-1734D4152242}" destId="{AC604E24-F0F9-43D5-BABA-E47E5A224692}" srcOrd="1" destOrd="0" presId="urn:microsoft.com/office/officeart/2016/7/layout/HexagonTimeline"/>
    <dgm:cxn modelId="{885ED9A7-C7F4-4EC9-918B-07E3F62BBB16}" type="presParOf" srcId="{7D5E3069-73B9-4E9F-BD0C-1734D4152242}" destId="{2C79593D-85AC-4F82-92C1-684DBE481C93}" srcOrd="2" destOrd="0" presId="urn:microsoft.com/office/officeart/2016/7/layout/HexagonTimeline"/>
    <dgm:cxn modelId="{776A5E6D-816B-42EE-964B-D9C764DE8BBC}" type="presParOf" srcId="{7D5E3069-73B9-4E9F-BD0C-1734D4152242}" destId="{5EAF0E05-9777-4AF5-A7C0-BA9C59D7A9B7}" srcOrd="3" destOrd="0" presId="urn:microsoft.com/office/officeart/2016/7/layout/HexagonTimeline"/>
    <dgm:cxn modelId="{316A48AF-5F44-47E2-8CFA-3219B017E5A9}" type="presParOf" srcId="{7D5E3069-73B9-4E9F-BD0C-1734D4152242}" destId="{2D2C9323-9D8F-42B8-ADBA-4666289E5BEC}" srcOrd="4" destOrd="0" presId="urn:microsoft.com/office/officeart/2016/7/layout/HexagonTimeline"/>
    <dgm:cxn modelId="{04745A94-82C2-4560-9EC6-32DC7F259302}" type="presParOf" srcId="{0580C383-85A3-425E-A44E-5E7306FF943E}" destId="{DD4BEE78-27CA-485B-8294-B99A9036BF3E}" srcOrd="5" destOrd="0" presId="urn:microsoft.com/office/officeart/2016/7/layout/HexagonTimeline"/>
    <dgm:cxn modelId="{BFE8FC82-748F-4007-B16A-8ADD470E5CE8}" type="presParOf" srcId="{0580C383-85A3-425E-A44E-5E7306FF943E}" destId="{D1770950-AE34-40D9-810A-BC109B39D24D}" srcOrd="6" destOrd="0" presId="urn:microsoft.com/office/officeart/2016/7/layout/HexagonTimeline"/>
    <dgm:cxn modelId="{DFBD7509-815F-4FB8-A809-02375B172794}" type="presParOf" srcId="{D1770950-AE34-40D9-810A-BC109B39D24D}" destId="{BF256D98-0EB6-41C8-AEED-E83691475757}" srcOrd="0" destOrd="0" presId="urn:microsoft.com/office/officeart/2016/7/layout/HexagonTimeline"/>
    <dgm:cxn modelId="{0C3DD67A-9FDC-4E90-B290-3282E9CF1422}" type="presParOf" srcId="{D1770950-AE34-40D9-810A-BC109B39D24D}" destId="{DEDEAEC8-775B-4A0E-BDF8-C0B5BC0821DF}" srcOrd="1" destOrd="0" presId="urn:microsoft.com/office/officeart/2016/7/layout/HexagonTimeline"/>
    <dgm:cxn modelId="{DE943765-9F2B-414A-B8D6-82E9446F1B9C}" type="presParOf" srcId="{D1770950-AE34-40D9-810A-BC109B39D24D}" destId="{D59E0661-D3C3-4072-9F55-5F1D1C88A7C9}" srcOrd="2" destOrd="0" presId="urn:microsoft.com/office/officeart/2016/7/layout/HexagonTimeline"/>
    <dgm:cxn modelId="{8BCF504B-2DB1-409E-91C5-1930DC978596}" type="presParOf" srcId="{D1770950-AE34-40D9-810A-BC109B39D24D}" destId="{4A753F44-E78B-4293-B0C7-6430408A43FA}" srcOrd="3" destOrd="0" presId="urn:microsoft.com/office/officeart/2016/7/layout/HexagonTimeline"/>
    <dgm:cxn modelId="{D5E0E930-6D1D-4CA3-9410-1B7166E1ECE6}" type="presParOf" srcId="{D1770950-AE34-40D9-810A-BC109B39D24D}" destId="{40AE410E-3FB3-4E51-8DE0-EDECFB7DA049}" srcOrd="4" destOrd="0" presId="urn:microsoft.com/office/officeart/2016/7/layout/Hexago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67CC70-C8FF-4904-8359-2A46E607F19C}" type="doc">
      <dgm:prSet loTypeId="urn:microsoft.com/office/officeart/2008/layout/PictureAccentList" loCatId="picture" qsTypeId="urn:microsoft.com/office/officeart/2005/8/quickstyle/simple1" qsCatId="simple" csTypeId="urn:microsoft.com/office/officeart/2005/8/colors/colorful3" csCatId="colorful" phldr="1"/>
      <dgm:spPr/>
      <dgm:t>
        <a:bodyPr/>
        <a:lstStyle/>
        <a:p>
          <a:endParaRPr lang="en-IN"/>
        </a:p>
      </dgm:t>
    </dgm:pt>
    <dgm:pt modelId="{70BAE6CA-5AE2-42CF-8E2F-6666435A7247}">
      <dgm:prSet phldrT="[Text]"/>
      <dgm:spPr/>
      <dgm:t>
        <a:bodyPr/>
        <a:lstStyle/>
        <a:p>
          <a:r>
            <a:rPr lang="en-IN" dirty="0"/>
            <a:t>Some </a:t>
          </a:r>
          <a:r>
            <a:rPr lang="en-IN" dirty="0" err="1"/>
            <a:t>Backround</a:t>
          </a:r>
          <a:r>
            <a:rPr lang="en-IN" dirty="0"/>
            <a:t> </a:t>
          </a:r>
        </a:p>
      </dgm:t>
    </dgm:pt>
    <dgm:pt modelId="{EB86AB52-BBE1-420D-B3EE-E0C9999C1AB7}" type="parTrans" cxnId="{25B17E5B-A4AE-4540-A509-5CB7C1C92FE8}">
      <dgm:prSet/>
      <dgm:spPr/>
      <dgm:t>
        <a:bodyPr/>
        <a:lstStyle/>
        <a:p>
          <a:endParaRPr lang="en-IN"/>
        </a:p>
      </dgm:t>
    </dgm:pt>
    <dgm:pt modelId="{FCE964F6-DA42-4D10-9C66-0D9F2FDC6930}" type="sibTrans" cxnId="{25B17E5B-A4AE-4540-A509-5CB7C1C92FE8}">
      <dgm:prSet/>
      <dgm:spPr/>
      <dgm:t>
        <a:bodyPr/>
        <a:lstStyle/>
        <a:p>
          <a:endParaRPr lang="en-IN"/>
        </a:p>
      </dgm:t>
    </dgm:pt>
    <dgm:pt modelId="{B36B6AB9-D254-41EA-8469-18431CA3A187}">
      <dgm:prSet phldrT="[Text]" custT="1"/>
      <dgm:spPr/>
      <dgm:t>
        <a:bodyPr/>
        <a:lstStyle/>
        <a:p>
          <a:r>
            <a:rPr lang="en-US" sz="1600" b="1" i="0" dirty="0">
              <a:solidFill>
                <a:schemeClr val="tx1"/>
              </a:solidFill>
            </a:rPr>
            <a:t>Paul </a:t>
          </a:r>
          <a:r>
            <a:rPr lang="en-US" sz="1600" b="1" i="0" dirty="0" err="1">
              <a:solidFill>
                <a:schemeClr val="tx1"/>
              </a:solidFill>
            </a:rPr>
            <a:t>Erdős</a:t>
          </a:r>
          <a:r>
            <a:rPr lang="en-US" sz="1600" b="1" i="0" dirty="0">
              <a:solidFill>
                <a:schemeClr val="tx1"/>
              </a:solidFill>
            </a:rPr>
            <a:t> </a:t>
          </a:r>
          <a:r>
            <a:rPr lang="en-US" sz="1600" b="0" i="0" dirty="0">
              <a:solidFill>
                <a:schemeClr val="tx1"/>
              </a:solidFill>
            </a:rPr>
            <a:t>(</a:t>
          </a:r>
          <a:r>
            <a:rPr lang="en-US" sz="1600" b="0" i="0" dirty="0">
              <a:solidFill>
                <a:schemeClr val="tx1"/>
              </a:solidFill>
              <a:hlinkClick xmlns:r="http://schemas.openxmlformats.org/officeDocument/2006/relationships" r:id="rId1" tooltip="Hungarian language">
                <a:extLst>
                  <a:ext uri="{A12FA001-AC4F-418D-AE19-62706E023703}">
                    <ahyp:hlinkClr xmlns:ahyp="http://schemas.microsoft.com/office/drawing/2018/hyperlinkcolor" val="tx"/>
                  </a:ext>
                </a:extLst>
              </a:hlinkClick>
            </a:rPr>
            <a:t>Hungarian</a:t>
          </a:r>
          <a:r>
            <a:rPr lang="en-US" sz="1600" b="0" i="0" dirty="0">
              <a:solidFill>
                <a:schemeClr val="tx1"/>
              </a:solidFill>
            </a:rPr>
            <a:t>: </a:t>
          </a:r>
          <a:r>
            <a:rPr lang="en-US" sz="1600" b="0" i="1" dirty="0" err="1">
              <a:solidFill>
                <a:schemeClr val="tx1"/>
              </a:solidFill>
            </a:rPr>
            <a:t>Erdős</a:t>
          </a:r>
          <a:r>
            <a:rPr lang="en-US" sz="1600" b="0" i="1" dirty="0">
              <a:solidFill>
                <a:schemeClr val="tx1"/>
              </a:solidFill>
            </a:rPr>
            <a:t> </a:t>
          </a:r>
          <a:r>
            <a:rPr lang="en-US" sz="1600" b="0" i="1" dirty="0" err="1">
              <a:solidFill>
                <a:schemeClr val="tx1"/>
              </a:solidFill>
            </a:rPr>
            <a:t>Pál</a:t>
          </a:r>
          <a:r>
            <a:rPr lang="en-US" sz="1600" b="0" i="0" dirty="0">
              <a:solidFill>
                <a:schemeClr val="tx1"/>
              </a:solidFill>
            </a:rPr>
            <a:t> </a:t>
          </a:r>
          <a:r>
            <a:rPr lang="en-US" sz="1600" b="0" i="0" dirty="0">
              <a:solidFill>
                <a:schemeClr val="tx1"/>
              </a:solidFill>
              <a:hlinkClick xmlns:r="http://schemas.openxmlformats.org/officeDocument/2006/relationships" r:id="rId2" tooltip="Help:IPA/Hungarian">
                <a:extLst>
                  <a:ext uri="{A12FA001-AC4F-418D-AE19-62706E023703}">
                    <ahyp:hlinkClr xmlns:ahyp="http://schemas.microsoft.com/office/drawing/2018/hyperlinkcolor" val="tx"/>
                  </a:ext>
                </a:extLst>
              </a:hlinkClick>
            </a:rPr>
            <a:t>[ˈ</a:t>
          </a:r>
          <a:r>
            <a:rPr lang="en-US" sz="1600" b="0" i="0" dirty="0" err="1">
              <a:solidFill>
                <a:schemeClr val="tx1"/>
              </a:solidFill>
              <a:hlinkClick xmlns:r="http://schemas.openxmlformats.org/officeDocument/2006/relationships" r:id="rId2" tooltip="Help:IPA/Hungarian">
                <a:extLst>
                  <a:ext uri="{A12FA001-AC4F-418D-AE19-62706E023703}">
                    <ahyp:hlinkClr xmlns:ahyp="http://schemas.microsoft.com/office/drawing/2018/hyperlinkcolor" val="tx"/>
                  </a:ext>
                </a:extLst>
              </a:hlinkClick>
            </a:rPr>
            <a:t>ɛrdøːʃ</a:t>
          </a:r>
          <a:r>
            <a:rPr lang="en-US" sz="1600" b="0" i="0" dirty="0">
              <a:solidFill>
                <a:schemeClr val="tx1"/>
              </a:solidFill>
              <a:hlinkClick xmlns:r="http://schemas.openxmlformats.org/officeDocument/2006/relationships" r:id="rId2" tooltip="Help:IPA/Hungarian">
                <a:extLst>
                  <a:ext uri="{A12FA001-AC4F-418D-AE19-62706E023703}">
                    <ahyp:hlinkClr xmlns:ahyp="http://schemas.microsoft.com/office/drawing/2018/hyperlinkcolor" val="tx"/>
                  </a:ext>
                </a:extLst>
              </a:hlinkClick>
            </a:rPr>
            <a:t> ˈ</a:t>
          </a:r>
          <a:r>
            <a:rPr lang="en-US" sz="1600" b="0" i="0" dirty="0" err="1">
              <a:solidFill>
                <a:schemeClr val="tx1"/>
              </a:solidFill>
              <a:hlinkClick xmlns:r="http://schemas.openxmlformats.org/officeDocument/2006/relationships" r:id="rId2" tooltip="Help:IPA/Hungarian">
                <a:extLst>
                  <a:ext uri="{A12FA001-AC4F-418D-AE19-62706E023703}">
                    <ahyp:hlinkClr xmlns:ahyp="http://schemas.microsoft.com/office/drawing/2018/hyperlinkcolor" val="tx"/>
                  </a:ext>
                </a:extLst>
              </a:hlinkClick>
            </a:rPr>
            <a:t>paːl</a:t>
          </a:r>
          <a:r>
            <a:rPr lang="en-US" sz="1600" b="0" i="0" dirty="0">
              <a:solidFill>
                <a:schemeClr val="tx1"/>
              </a:solidFill>
              <a:hlinkClick xmlns:r="http://schemas.openxmlformats.org/officeDocument/2006/relationships" r:id="rId2" tooltip="Help:IPA/Hungarian">
                <a:extLst>
                  <a:ext uri="{A12FA001-AC4F-418D-AE19-62706E023703}">
                    <ahyp:hlinkClr xmlns:ahyp="http://schemas.microsoft.com/office/drawing/2018/hyperlinkcolor" val="tx"/>
                  </a:ext>
                </a:extLst>
              </a:hlinkClick>
            </a:rPr>
            <a:t>]</a:t>
          </a:r>
          <a:r>
            <a:rPr lang="en-US" sz="1600" b="0" i="0" dirty="0">
              <a:solidFill>
                <a:schemeClr val="tx1"/>
              </a:solidFill>
            </a:rPr>
            <a:t>; 26 March 1913 – 20 September 1996) was a Hungarian </a:t>
          </a:r>
          <a:r>
            <a:rPr lang="en-US" sz="1600" b="0" i="0" dirty="0">
              <a:solidFill>
                <a:schemeClr val="tx1"/>
              </a:solidFill>
              <a:hlinkClick xmlns:r="http://schemas.openxmlformats.org/officeDocument/2006/relationships" r:id="rId3" tooltip="Mathematician">
                <a:extLst>
                  <a:ext uri="{A12FA001-AC4F-418D-AE19-62706E023703}">
                    <ahyp:hlinkClr xmlns:ahyp="http://schemas.microsoft.com/office/drawing/2018/hyperlinkcolor" val="tx"/>
                  </a:ext>
                </a:extLst>
              </a:hlinkClick>
            </a:rPr>
            <a:t>mathematician</a:t>
          </a:r>
          <a:r>
            <a:rPr lang="en-US" sz="1600" b="0" i="0" dirty="0">
              <a:solidFill>
                <a:schemeClr val="tx1"/>
              </a:solidFill>
            </a:rPr>
            <a:t>. He was one of the most prolific mathematicians and producers of mathematical </a:t>
          </a:r>
          <a:r>
            <a:rPr lang="en-US" sz="1600" b="0" i="0" dirty="0">
              <a:solidFill>
                <a:schemeClr val="tx1"/>
              </a:solidFill>
              <a:hlinkClick xmlns:r="http://schemas.openxmlformats.org/officeDocument/2006/relationships" r:id="rId4" tooltip="Conjecture">
                <a:extLst>
                  <a:ext uri="{A12FA001-AC4F-418D-AE19-62706E023703}">
                    <ahyp:hlinkClr xmlns:ahyp="http://schemas.microsoft.com/office/drawing/2018/hyperlinkcolor" val="tx"/>
                  </a:ext>
                </a:extLst>
              </a:hlinkClick>
            </a:rPr>
            <a:t>conjectures</a:t>
          </a:r>
          <a:r>
            <a:rPr lang="en-US" sz="1600" b="0" i="0" baseline="30000" dirty="0">
              <a:solidFill>
                <a:schemeClr val="tx1"/>
              </a:solidFill>
              <a:hlinkClick xmlns:r="http://schemas.openxmlformats.org/officeDocument/2006/relationships" r:id="rId5">
                <a:extLst>
                  <a:ext uri="{A12FA001-AC4F-418D-AE19-62706E023703}">
                    <ahyp:hlinkClr xmlns:ahyp="http://schemas.microsoft.com/office/drawing/2018/hyperlinkcolor" val="tx"/>
                  </a:ext>
                </a:extLst>
              </a:hlinkClick>
            </a:rPr>
            <a:t>[2]</a:t>
          </a:r>
          <a:r>
            <a:rPr lang="en-US" sz="1600" b="0" i="0" dirty="0">
              <a:solidFill>
                <a:schemeClr val="tx1"/>
              </a:solidFill>
            </a:rPr>
            <a:t> of the 20th century.</a:t>
          </a:r>
          <a:r>
            <a:rPr lang="en-US" sz="1600" b="0" i="0" baseline="30000" dirty="0">
              <a:solidFill>
                <a:schemeClr val="tx1"/>
              </a:solidFill>
              <a:hlinkClick xmlns:r="http://schemas.openxmlformats.org/officeDocument/2006/relationships" r:id="rId6">
                <a:extLst>
                  <a:ext uri="{A12FA001-AC4F-418D-AE19-62706E023703}">
                    <ahyp:hlinkClr xmlns:ahyp="http://schemas.microsoft.com/office/drawing/2018/hyperlinkcolor" val="tx"/>
                  </a:ext>
                </a:extLst>
              </a:hlinkClick>
            </a:rPr>
            <a:t>[3]</a:t>
          </a:r>
          <a:r>
            <a:rPr lang="en-US" sz="1600" b="0" i="0" dirty="0">
              <a:solidFill>
                <a:schemeClr val="tx1"/>
              </a:solidFill>
            </a:rPr>
            <a:t> </a:t>
          </a:r>
          <a:r>
            <a:rPr lang="en-US" sz="1600" b="0" i="0" dirty="0" err="1">
              <a:solidFill>
                <a:schemeClr val="tx1"/>
              </a:solidFill>
            </a:rPr>
            <a:t>Erdős</a:t>
          </a:r>
          <a:r>
            <a:rPr lang="en-US" sz="1600" b="0" i="0" dirty="0">
              <a:solidFill>
                <a:schemeClr val="tx1"/>
              </a:solidFill>
            </a:rPr>
            <a:t> pursued and proposed problems in </a:t>
          </a:r>
          <a:r>
            <a:rPr lang="en-US" sz="1600" b="0" i="0" dirty="0">
              <a:solidFill>
                <a:schemeClr val="tx1"/>
              </a:solidFill>
              <a:hlinkClick xmlns:r="http://schemas.openxmlformats.org/officeDocument/2006/relationships" r:id="rId7" tooltip="Discrete mathematics">
                <a:extLst>
                  <a:ext uri="{A12FA001-AC4F-418D-AE19-62706E023703}">
                    <ahyp:hlinkClr xmlns:ahyp="http://schemas.microsoft.com/office/drawing/2018/hyperlinkcolor" val="tx"/>
                  </a:ext>
                </a:extLst>
              </a:hlinkClick>
            </a:rPr>
            <a:t>discrete mathematics</a:t>
          </a:r>
          <a:r>
            <a:rPr lang="en-US" sz="1600" b="0" i="0" dirty="0">
              <a:solidFill>
                <a:schemeClr val="tx1"/>
              </a:solidFill>
            </a:rPr>
            <a:t>, </a:t>
          </a:r>
          <a:r>
            <a:rPr lang="en-US" sz="1600" b="0" i="0" dirty="0">
              <a:solidFill>
                <a:schemeClr val="tx1"/>
              </a:solidFill>
              <a:hlinkClick xmlns:r="http://schemas.openxmlformats.org/officeDocument/2006/relationships" r:id="rId8" tooltip="Graph theory">
                <a:extLst>
                  <a:ext uri="{A12FA001-AC4F-418D-AE19-62706E023703}">
                    <ahyp:hlinkClr xmlns:ahyp="http://schemas.microsoft.com/office/drawing/2018/hyperlinkcolor" val="tx"/>
                  </a:ext>
                </a:extLst>
              </a:hlinkClick>
            </a:rPr>
            <a:t>graph theory</a:t>
          </a:r>
          <a:r>
            <a:rPr lang="en-US" sz="1600" b="0" i="0" dirty="0">
              <a:solidFill>
                <a:schemeClr val="tx1"/>
              </a:solidFill>
            </a:rPr>
            <a:t>, </a:t>
          </a:r>
          <a:r>
            <a:rPr lang="en-US" sz="1600" b="0" i="0" dirty="0">
              <a:solidFill>
                <a:schemeClr val="tx1"/>
              </a:solidFill>
              <a:hlinkClick xmlns:r="http://schemas.openxmlformats.org/officeDocument/2006/relationships" r:id="rId9" tooltip="Number theory">
                <a:extLst>
                  <a:ext uri="{A12FA001-AC4F-418D-AE19-62706E023703}">
                    <ahyp:hlinkClr xmlns:ahyp="http://schemas.microsoft.com/office/drawing/2018/hyperlinkcolor" val="tx"/>
                  </a:ext>
                </a:extLst>
              </a:hlinkClick>
            </a:rPr>
            <a:t>number theory</a:t>
          </a:r>
          <a:r>
            <a:rPr lang="en-US" sz="1600" b="0" i="0" dirty="0">
              <a:solidFill>
                <a:schemeClr val="tx1"/>
              </a:solidFill>
            </a:rPr>
            <a:t>, </a:t>
          </a:r>
          <a:r>
            <a:rPr lang="en-US" sz="1600" b="0" i="0" dirty="0">
              <a:solidFill>
                <a:schemeClr val="tx1"/>
              </a:solidFill>
              <a:hlinkClick xmlns:r="http://schemas.openxmlformats.org/officeDocument/2006/relationships" r:id="rId10" tooltip="Mathematical analysis">
                <a:extLst>
                  <a:ext uri="{A12FA001-AC4F-418D-AE19-62706E023703}">
                    <ahyp:hlinkClr xmlns:ahyp="http://schemas.microsoft.com/office/drawing/2018/hyperlinkcolor" val="tx"/>
                  </a:ext>
                </a:extLst>
              </a:hlinkClick>
            </a:rPr>
            <a:t>mathematical analysis</a:t>
          </a:r>
          <a:r>
            <a:rPr lang="en-US" sz="1600" b="0" i="0" dirty="0">
              <a:solidFill>
                <a:schemeClr val="tx1"/>
              </a:solidFill>
            </a:rPr>
            <a:t>, </a:t>
          </a:r>
          <a:r>
            <a:rPr lang="en-US" sz="1600" b="0" i="0" dirty="0">
              <a:solidFill>
                <a:schemeClr val="tx1"/>
              </a:solidFill>
              <a:hlinkClick xmlns:r="http://schemas.openxmlformats.org/officeDocument/2006/relationships" r:id="rId11" tooltip="Approximation theory">
                <a:extLst>
                  <a:ext uri="{A12FA001-AC4F-418D-AE19-62706E023703}">
                    <ahyp:hlinkClr xmlns:ahyp="http://schemas.microsoft.com/office/drawing/2018/hyperlinkcolor" val="tx"/>
                  </a:ext>
                </a:extLst>
              </a:hlinkClick>
            </a:rPr>
            <a:t>approximation theory</a:t>
          </a:r>
          <a:r>
            <a:rPr lang="en-US" sz="1600" b="0" i="0" dirty="0">
              <a:solidFill>
                <a:schemeClr val="tx1"/>
              </a:solidFill>
            </a:rPr>
            <a:t>, </a:t>
          </a:r>
          <a:r>
            <a:rPr lang="en-US" sz="1600" b="0" i="0" dirty="0">
              <a:solidFill>
                <a:schemeClr val="tx1"/>
              </a:solidFill>
              <a:hlinkClick xmlns:r="http://schemas.openxmlformats.org/officeDocument/2006/relationships" r:id="rId12" tooltip="Set theory">
                <a:extLst>
                  <a:ext uri="{A12FA001-AC4F-418D-AE19-62706E023703}">
                    <ahyp:hlinkClr xmlns:ahyp="http://schemas.microsoft.com/office/drawing/2018/hyperlinkcolor" val="tx"/>
                  </a:ext>
                </a:extLst>
              </a:hlinkClick>
            </a:rPr>
            <a:t>set theory</a:t>
          </a:r>
          <a:r>
            <a:rPr lang="en-US" sz="1600" b="0" i="0" dirty="0">
              <a:solidFill>
                <a:schemeClr val="tx1"/>
              </a:solidFill>
            </a:rPr>
            <a:t>, and </a:t>
          </a:r>
          <a:r>
            <a:rPr lang="en-US" sz="1600" b="0" i="0" dirty="0">
              <a:solidFill>
                <a:schemeClr val="tx1"/>
              </a:solidFill>
              <a:hlinkClick xmlns:r="http://schemas.openxmlformats.org/officeDocument/2006/relationships" r:id="rId13" tooltip="Probability theory">
                <a:extLst>
                  <a:ext uri="{A12FA001-AC4F-418D-AE19-62706E023703}">
                    <ahyp:hlinkClr xmlns:ahyp="http://schemas.microsoft.com/office/drawing/2018/hyperlinkcolor" val="tx"/>
                  </a:ext>
                </a:extLst>
              </a:hlinkClick>
            </a:rPr>
            <a:t>probability theory</a:t>
          </a:r>
          <a:r>
            <a:rPr lang="en-US" sz="1600" b="0" i="0" dirty="0">
              <a:solidFill>
                <a:schemeClr val="tx1"/>
              </a:solidFill>
            </a:rPr>
            <a:t>.</a:t>
          </a:r>
          <a:endParaRPr lang="en-IN" sz="1600" b="0" dirty="0">
            <a:solidFill>
              <a:schemeClr val="tx1"/>
            </a:solidFill>
          </a:endParaRPr>
        </a:p>
      </dgm:t>
    </dgm:pt>
    <dgm:pt modelId="{12BBCD00-BF29-48ED-9B2E-799623197A83}" type="parTrans" cxnId="{FD345E59-D7CA-4500-9F96-F4DE48287DB6}">
      <dgm:prSet/>
      <dgm:spPr/>
      <dgm:t>
        <a:bodyPr/>
        <a:lstStyle/>
        <a:p>
          <a:endParaRPr lang="en-IN"/>
        </a:p>
      </dgm:t>
    </dgm:pt>
    <dgm:pt modelId="{30C31864-31D1-4088-9A97-9352FBB0286E}" type="sibTrans" cxnId="{FD345E59-D7CA-4500-9F96-F4DE48287DB6}">
      <dgm:prSet/>
      <dgm:spPr/>
      <dgm:t>
        <a:bodyPr/>
        <a:lstStyle/>
        <a:p>
          <a:endParaRPr lang="en-IN"/>
        </a:p>
      </dgm:t>
    </dgm:pt>
    <dgm:pt modelId="{65A99D2F-6F85-43D4-B671-825FB729AA9C}">
      <dgm:prSet phldrT="[Text]"/>
      <dgm:spPr/>
      <dgm:t>
        <a:bodyPr/>
        <a:lstStyle/>
        <a:p>
          <a:r>
            <a:rPr lang="en-US" b="1" i="0" dirty="0" err="1">
              <a:solidFill>
                <a:schemeClr val="tx1"/>
              </a:solidFill>
            </a:rPr>
            <a:t>Alfréd</a:t>
          </a:r>
          <a:r>
            <a:rPr lang="en-US" b="1" i="0" dirty="0">
              <a:solidFill>
                <a:schemeClr val="tx1"/>
              </a:solidFill>
            </a:rPr>
            <a:t> </a:t>
          </a:r>
          <a:r>
            <a:rPr lang="en-US" b="1" i="0" dirty="0" err="1">
              <a:solidFill>
                <a:schemeClr val="tx1"/>
              </a:solidFill>
            </a:rPr>
            <a:t>Rényi</a:t>
          </a:r>
          <a:r>
            <a:rPr lang="en-US" b="0" i="0" dirty="0">
              <a:solidFill>
                <a:schemeClr val="tx1"/>
              </a:solidFill>
            </a:rPr>
            <a:t> (20 March 1921 – 1 February 1970) was a Hungarian </a:t>
          </a:r>
          <a:r>
            <a:rPr lang="en-US" b="0" i="0" dirty="0">
              <a:solidFill>
                <a:schemeClr val="tx1"/>
              </a:solidFill>
              <a:hlinkClick xmlns:r="http://schemas.openxmlformats.org/officeDocument/2006/relationships" r:id="rId3" tooltip="Mathematician">
                <a:extLst>
                  <a:ext uri="{A12FA001-AC4F-418D-AE19-62706E023703}">
                    <ahyp:hlinkClr xmlns:ahyp="http://schemas.microsoft.com/office/drawing/2018/hyperlinkcolor" val="tx"/>
                  </a:ext>
                </a:extLst>
              </a:hlinkClick>
            </a:rPr>
            <a:t>mathematician</a:t>
          </a:r>
          <a:r>
            <a:rPr lang="en-US" b="0" i="0" dirty="0">
              <a:solidFill>
                <a:schemeClr val="tx1"/>
              </a:solidFill>
            </a:rPr>
            <a:t> known for his work in </a:t>
          </a:r>
          <a:r>
            <a:rPr lang="en-US" b="0" i="0" dirty="0">
              <a:solidFill>
                <a:schemeClr val="tx1"/>
              </a:solidFill>
              <a:hlinkClick xmlns:r="http://schemas.openxmlformats.org/officeDocument/2006/relationships" r:id="rId13" tooltip="Probability theory">
                <a:extLst>
                  <a:ext uri="{A12FA001-AC4F-418D-AE19-62706E023703}">
                    <ahyp:hlinkClr xmlns:ahyp="http://schemas.microsoft.com/office/drawing/2018/hyperlinkcolor" val="tx"/>
                  </a:ext>
                </a:extLst>
              </a:hlinkClick>
            </a:rPr>
            <a:t>probability theory</a:t>
          </a:r>
          <a:r>
            <a:rPr lang="en-US" b="0" i="0" dirty="0">
              <a:solidFill>
                <a:schemeClr val="tx1"/>
              </a:solidFill>
            </a:rPr>
            <a:t>, though he also made contributions in </a:t>
          </a:r>
          <a:r>
            <a:rPr lang="en-US" b="0" i="0" dirty="0">
              <a:solidFill>
                <a:schemeClr val="tx1"/>
              </a:solidFill>
              <a:hlinkClick xmlns:r="http://schemas.openxmlformats.org/officeDocument/2006/relationships" r:id="rId14" tooltip="Combinatorics">
                <a:extLst>
                  <a:ext uri="{A12FA001-AC4F-418D-AE19-62706E023703}">
                    <ahyp:hlinkClr xmlns:ahyp="http://schemas.microsoft.com/office/drawing/2018/hyperlinkcolor" val="tx"/>
                  </a:ext>
                </a:extLst>
              </a:hlinkClick>
            </a:rPr>
            <a:t>combinatorics</a:t>
          </a:r>
          <a:r>
            <a:rPr lang="en-US" b="0" i="0" dirty="0">
              <a:solidFill>
                <a:schemeClr val="tx1"/>
              </a:solidFill>
            </a:rPr>
            <a:t>, </a:t>
          </a:r>
          <a:r>
            <a:rPr lang="en-US" b="0" i="0" dirty="0">
              <a:solidFill>
                <a:schemeClr val="tx1"/>
              </a:solidFill>
              <a:hlinkClick xmlns:r="http://schemas.openxmlformats.org/officeDocument/2006/relationships" r:id="rId8" tooltip="Graph theory">
                <a:extLst>
                  <a:ext uri="{A12FA001-AC4F-418D-AE19-62706E023703}">
                    <ahyp:hlinkClr xmlns:ahyp="http://schemas.microsoft.com/office/drawing/2018/hyperlinkcolor" val="tx"/>
                  </a:ext>
                </a:extLst>
              </a:hlinkClick>
            </a:rPr>
            <a:t>graph theory</a:t>
          </a:r>
          <a:r>
            <a:rPr lang="en-US" b="0" i="0" dirty="0">
              <a:solidFill>
                <a:schemeClr val="tx1"/>
              </a:solidFill>
            </a:rPr>
            <a:t>, and </a:t>
          </a:r>
          <a:r>
            <a:rPr lang="en-US" b="0" i="0" dirty="0">
              <a:solidFill>
                <a:schemeClr val="tx1"/>
              </a:solidFill>
              <a:hlinkClick xmlns:r="http://schemas.openxmlformats.org/officeDocument/2006/relationships" r:id="rId9" tooltip="Number theory">
                <a:extLst>
                  <a:ext uri="{A12FA001-AC4F-418D-AE19-62706E023703}">
                    <ahyp:hlinkClr xmlns:ahyp="http://schemas.microsoft.com/office/drawing/2018/hyperlinkcolor" val="tx"/>
                  </a:ext>
                </a:extLst>
              </a:hlinkClick>
            </a:rPr>
            <a:t>number theory</a:t>
          </a:r>
          <a:r>
            <a:rPr lang="en-US" b="0" i="0" dirty="0">
              <a:solidFill>
                <a:schemeClr val="tx1"/>
              </a:solidFill>
            </a:rPr>
            <a:t>.</a:t>
          </a:r>
          <a:endParaRPr lang="en-IN" dirty="0">
            <a:solidFill>
              <a:schemeClr val="tx1"/>
            </a:solidFill>
          </a:endParaRPr>
        </a:p>
      </dgm:t>
    </dgm:pt>
    <dgm:pt modelId="{3A1FCA77-A325-4F98-8EB1-EE0F741A1A96}" type="parTrans" cxnId="{875E373C-54B7-4B3E-9DE3-5C58F69C9367}">
      <dgm:prSet/>
      <dgm:spPr/>
      <dgm:t>
        <a:bodyPr/>
        <a:lstStyle/>
        <a:p>
          <a:endParaRPr lang="en-IN"/>
        </a:p>
      </dgm:t>
    </dgm:pt>
    <dgm:pt modelId="{64567DA6-4D4B-4850-AAE8-A25C374B9FA8}" type="sibTrans" cxnId="{875E373C-54B7-4B3E-9DE3-5C58F69C9367}">
      <dgm:prSet/>
      <dgm:spPr/>
      <dgm:t>
        <a:bodyPr/>
        <a:lstStyle/>
        <a:p>
          <a:endParaRPr lang="en-IN"/>
        </a:p>
      </dgm:t>
    </dgm:pt>
    <dgm:pt modelId="{6D123464-B9C0-4C3D-A991-9864B818F887}" type="pres">
      <dgm:prSet presAssocID="{8A67CC70-C8FF-4904-8359-2A46E607F19C}" presName="layout" presStyleCnt="0">
        <dgm:presLayoutVars>
          <dgm:chMax/>
          <dgm:chPref/>
          <dgm:dir/>
          <dgm:animOne val="branch"/>
          <dgm:animLvl val="lvl"/>
          <dgm:resizeHandles/>
        </dgm:presLayoutVars>
      </dgm:prSet>
      <dgm:spPr/>
    </dgm:pt>
    <dgm:pt modelId="{99F3B4C3-6AA6-493B-ABF8-DF6EF886C116}" type="pres">
      <dgm:prSet presAssocID="{70BAE6CA-5AE2-42CF-8E2F-6666435A7247}" presName="root" presStyleCnt="0">
        <dgm:presLayoutVars>
          <dgm:chMax/>
          <dgm:chPref val="4"/>
        </dgm:presLayoutVars>
      </dgm:prSet>
      <dgm:spPr/>
    </dgm:pt>
    <dgm:pt modelId="{49911566-9543-41C5-9F0D-C52D986BCE6C}" type="pres">
      <dgm:prSet presAssocID="{70BAE6CA-5AE2-42CF-8E2F-6666435A7247}" presName="rootComposite" presStyleCnt="0">
        <dgm:presLayoutVars/>
      </dgm:prSet>
      <dgm:spPr/>
    </dgm:pt>
    <dgm:pt modelId="{E6B99260-895B-49E7-942C-1F2D4F832E6C}" type="pres">
      <dgm:prSet presAssocID="{70BAE6CA-5AE2-42CF-8E2F-6666435A7247}" presName="rootText" presStyleLbl="node0" presStyleIdx="0" presStyleCnt="1" custScaleX="79871" custLinFactNeighborX="-8593" custLinFactNeighborY="-5532">
        <dgm:presLayoutVars>
          <dgm:chMax/>
          <dgm:chPref val="4"/>
        </dgm:presLayoutVars>
      </dgm:prSet>
      <dgm:spPr/>
    </dgm:pt>
    <dgm:pt modelId="{34E20A29-ADF8-4458-8969-A1D749C85D57}" type="pres">
      <dgm:prSet presAssocID="{70BAE6CA-5AE2-42CF-8E2F-6666435A7247}" presName="childShape" presStyleCnt="0">
        <dgm:presLayoutVars>
          <dgm:chMax val="0"/>
          <dgm:chPref val="0"/>
        </dgm:presLayoutVars>
      </dgm:prSet>
      <dgm:spPr/>
    </dgm:pt>
    <dgm:pt modelId="{68E3319B-C560-4418-95C5-9FE20E911FE7}" type="pres">
      <dgm:prSet presAssocID="{B36B6AB9-D254-41EA-8469-18431CA3A187}" presName="childComposite" presStyleCnt="0">
        <dgm:presLayoutVars>
          <dgm:chMax val="0"/>
          <dgm:chPref val="0"/>
        </dgm:presLayoutVars>
      </dgm:prSet>
      <dgm:spPr/>
    </dgm:pt>
    <dgm:pt modelId="{009D5553-D225-4FDB-96D5-3E7729AAB698}" type="pres">
      <dgm:prSet presAssocID="{B36B6AB9-D254-41EA-8469-18431CA3A187}" presName="Image" presStyleLbl="node1" presStyleIdx="0" presStyleCnt="2"/>
      <dgm:spPr>
        <a:blipFill>
          <a:blip xmlns:r="http://schemas.openxmlformats.org/officeDocument/2006/relationships" r:embed="rId15"/>
          <a:srcRect/>
          <a:stretch>
            <a:fillRect t="-7000" b="-7000"/>
          </a:stretch>
        </a:blipFill>
      </dgm:spPr>
    </dgm:pt>
    <dgm:pt modelId="{42625BE0-743B-4DF9-AB0C-5ED46CF70370}" type="pres">
      <dgm:prSet presAssocID="{B36B6AB9-D254-41EA-8469-18431CA3A187}" presName="childText" presStyleLbl="lnNode1" presStyleIdx="0" presStyleCnt="2">
        <dgm:presLayoutVars>
          <dgm:chMax val="0"/>
          <dgm:chPref val="0"/>
          <dgm:bulletEnabled val="1"/>
        </dgm:presLayoutVars>
      </dgm:prSet>
      <dgm:spPr/>
    </dgm:pt>
    <dgm:pt modelId="{AFF2E2C3-9522-4E47-9DC6-15E9D05D6595}" type="pres">
      <dgm:prSet presAssocID="{65A99D2F-6F85-43D4-B671-825FB729AA9C}" presName="childComposite" presStyleCnt="0">
        <dgm:presLayoutVars>
          <dgm:chMax val="0"/>
          <dgm:chPref val="0"/>
        </dgm:presLayoutVars>
      </dgm:prSet>
      <dgm:spPr/>
    </dgm:pt>
    <dgm:pt modelId="{2803FA21-A837-49B3-A52B-EA1522B071DA}" type="pres">
      <dgm:prSet presAssocID="{65A99D2F-6F85-43D4-B671-825FB729AA9C}" presName="Image" presStyleLbl="node1" presStyleIdx="1" presStyleCnt="2"/>
      <dgm:spPr>
        <a:blipFill>
          <a:blip xmlns:r="http://schemas.openxmlformats.org/officeDocument/2006/relationships" r:embed="rId16"/>
          <a:srcRect/>
          <a:stretch>
            <a:fillRect t="-17000" b="-17000"/>
          </a:stretch>
        </a:blipFill>
      </dgm:spPr>
    </dgm:pt>
    <dgm:pt modelId="{D4552321-ED98-4AF1-905C-CBCA69239F62}" type="pres">
      <dgm:prSet presAssocID="{65A99D2F-6F85-43D4-B671-825FB729AA9C}" presName="childText" presStyleLbl="lnNode1" presStyleIdx="1" presStyleCnt="2">
        <dgm:presLayoutVars>
          <dgm:chMax val="0"/>
          <dgm:chPref val="0"/>
          <dgm:bulletEnabled val="1"/>
        </dgm:presLayoutVars>
      </dgm:prSet>
      <dgm:spPr/>
    </dgm:pt>
  </dgm:ptLst>
  <dgm:cxnLst>
    <dgm:cxn modelId="{BF159A19-300E-4D66-A72D-06C134436083}" type="presOf" srcId="{B36B6AB9-D254-41EA-8469-18431CA3A187}" destId="{42625BE0-743B-4DF9-AB0C-5ED46CF70370}" srcOrd="0" destOrd="0" presId="urn:microsoft.com/office/officeart/2008/layout/PictureAccentList"/>
    <dgm:cxn modelId="{875E373C-54B7-4B3E-9DE3-5C58F69C9367}" srcId="{70BAE6CA-5AE2-42CF-8E2F-6666435A7247}" destId="{65A99D2F-6F85-43D4-B671-825FB729AA9C}" srcOrd="1" destOrd="0" parTransId="{3A1FCA77-A325-4F98-8EB1-EE0F741A1A96}" sibTransId="{64567DA6-4D4B-4850-AAE8-A25C374B9FA8}"/>
    <dgm:cxn modelId="{25B17E5B-A4AE-4540-A509-5CB7C1C92FE8}" srcId="{8A67CC70-C8FF-4904-8359-2A46E607F19C}" destId="{70BAE6CA-5AE2-42CF-8E2F-6666435A7247}" srcOrd="0" destOrd="0" parTransId="{EB86AB52-BBE1-420D-B3EE-E0C9999C1AB7}" sibTransId="{FCE964F6-DA42-4D10-9C66-0D9F2FDC6930}"/>
    <dgm:cxn modelId="{FD345E59-D7CA-4500-9F96-F4DE48287DB6}" srcId="{70BAE6CA-5AE2-42CF-8E2F-6666435A7247}" destId="{B36B6AB9-D254-41EA-8469-18431CA3A187}" srcOrd="0" destOrd="0" parTransId="{12BBCD00-BF29-48ED-9B2E-799623197A83}" sibTransId="{30C31864-31D1-4088-9A97-9352FBB0286E}"/>
    <dgm:cxn modelId="{F67E2AB1-971A-4A6A-B7E2-4550D853AA72}" type="presOf" srcId="{70BAE6CA-5AE2-42CF-8E2F-6666435A7247}" destId="{E6B99260-895B-49E7-942C-1F2D4F832E6C}" srcOrd="0" destOrd="0" presId="urn:microsoft.com/office/officeart/2008/layout/PictureAccentList"/>
    <dgm:cxn modelId="{06294AB9-C690-4F01-A80D-8F2E2212C42D}" type="presOf" srcId="{8A67CC70-C8FF-4904-8359-2A46E607F19C}" destId="{6D123464-B9C0-4C3D-A991-9864B818F887}" srcOrd="0" destOrd="0" presId="urn:microsoft.com/office/officeart/2008/layout/PictureAccentList"/>
    <dgm:cxn modelId="{82E18EE2-1379-4BAB-A8EA-2683B33804E0}" type="presOf" srcId="{65A99D2F-6F85-43D4-B671-825FB729AA9C}" destId="{D4552321-ED98-4AF1-905C-CBCA69239F62}" srcOrd="0" destOrd="0" presId="urn:microsoft.com/office/officeart/2008/layout/PictureAccentList"/>
    <dgm:cxn modelId="{CA947C1C-C56D-43C6-B3A3-889BF3DEE01B}" type="presParOf" srcId="{6D123464-B9C0-4C3D-A991-9864B818F887}" destId="{99F3B4C3-6AA6-493B-ABF8-DF6EF886C116}" srcOrd="0" destOrd="0" presId="urn:microsoft.com/office/officeart/2008/layout/PictureAccentList"/>
    <dgm:cxn modelId="{2A12C063-7745-4521-BCFA-B870154565F7}" type="presParOf" srcId="{99F3B4C3-6AA6-493B-ABF8-DF6EF886C116}" destId="{49911566-9543-41C5-9F0D-C52D986BCE6C}" srcOrd="0" destOrd="0" presId="urn:microsoft.com/office/officeart/2008/layout/PictureAccentList"/>
    <dgm:cxn modelId="{1E6A343E-0666-4783-A8A1-078DDA5EC06A}" type="presParOf" srcId="{49911566-9543-41C5-9F0D-C52D986BCE6C}" destId="{E6B99260-895B-49E7-942C-1F2D4F832E6C}" srcOrd="0" destOrd="0" presId="urn:microsoft.com/office/officeart/2008/layout/PictureAccentList"/>
    <dgm:cxn modelId="{7D2D4794-741F-4B9B-85CD-18BA158F1892}" type="presParOf" srcId="{99F3B4C3-6AA6-493B-ABF8-DF6EF886C116}" destId="{34E20A29-ADF8-4458-8969-A1D749C85D57}" srcOrd="1" destOrd="0" presId="urn:microsoft.com/office/officeart/2008/layout/PictureAccentList"/>
    <dgm:cxn modelId="{F9BB5912-DC8C-49FA-A2AA-30C89338B5CE}" type="presParOf" srcId="{34E20A29-ADF8-4458-8969-A1D749C85D57}" destId="{68E3319B-C560-4418-95C5-9FE20E911FE7}" srcOrd="0" destOrd="0" presId="urn:microsoft.com/office/officeart/2008/layout/PictureAccentList"/>
    <dgm:cxn modelId="{3BE00ACE-5B7B-4B49-855A-37C0DAC60BF7}" type="presParOf" srcId="{68E3319B-C560-4418-95C5-9FE20E911FE7}" destId="{009D5553-D225-4FDB-96D5-3E7729AAB698}" srcOrd="0" destOrd="0" presId="urn:microsoft.com/office/officeart/2008/layout/PictureAccentList"/>
    <dgm:cxn modelId="{209A7431-C496-41B2-83A1-F10CCCD6A9F5}" type="presParOf" srcId="{68E3319B-C560-4418-95C5-9FE20E911FE7}" destId="{42625BE0-743B-4DF9-AB0C-5ED46CF70370}" srcOrd="1" destOrd="0" presId="urn:microsoft.com/office/officeart/2008/layout/PictureAccentList"/>
    <dgm:cxn modelId="{1A565933-49F0-44D6-902B-8629F3D8A17A}" type="presParOf" srcId="{34E20A29-ADF8-4458-8969-A1D749C85D57}" destId="{AFF2E2C3-9522-4E47-9DC6-15E9D05D6595}" srcOrd="1" destOrd="0" presId="urn:microsoft.com/office/officeart/2008/layout/PictureAccentList"/>
    <dgm:cxn modelId="{8A82A5C0-1771-4BF9-8D60-140385D47433}" type="presParOf" srcId="{AFF2E2C3-9522-4E47-9DC6-15E9D05D6595}" destId="{2803FA21-A837-49B3-A52B-EA1522B071DA}" srcOrd="0" destOrd="0" presId="urn:microsoft.com/office/officeart/2008/layout/PictureAccentList"/>
    <dgm:cxn modelId="{1826094F-82BD-4AE2-81B0-B5797828CD9B}" type="presParOf" srcId="{AFF2E2C3-9522-4E47-9DC6-15E9D05D6595}" destId="{D4552321-ED98-4AF1-905C-CBCA69239F62}"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67CC70-C8FF-4904-8359-2A46E607F19C}" type="doc">
      <dgm:prSet loTypeId="urn:microsoft.com/office/officeart/2008/layout/PictureAccentList" loCatId="picture" qsTypeId="urn:microsoft.com/office/officeart/2005/8/quickstyle/simple1" qsCatId="simple" csTypeId="urn:microsoft.com/office/officeart/2005/8/colors/colorful3" csCatId="colorful" phldr="1"/>
      <dgm:spPr/>
      <dgm:t>
        <a:bodyPr/>
        <a:lstStyle/>
        <a:p>
          <a:endParaRPr lang="en-IN"/>
        </a:p>
      </dgm:t>
    </dgm:pt>
    <dgm:pt modelId="{70BAE6CA-5AE2-42CF-8E2F-6666435A7247}">
      <dgm:prSet phldrT="[Text]"/>
      <dgm:spPr/>
      <dgm:t>
        <a:bodyPr/>
        <a:lstStyle/>
        <a:p>
          <a:r>
            <a:rPr lang="en-IN" dirty="0"/>
            <a:t>Some </a:t>
          </a:r>
          <a:r>
            <a:rPr lang="en-IN" dirty="0" err="1"/>
            <a:t>Backround</a:t>
          </a:r>
          <a:r>
            <a:rPr lang="en-IN" dirty="0"/>
            <a:t> </a:t>
          </a:r>
        </a:p>
      </dgm:t>
    </dgm:pt>
    <dgm:pt modelId="{EB86AB52-BBE1-420D-B3EE-E0C9999C1AB7}" type="parTrans" cxnId="{25B17E5B-A4AE-4540-A509-5CB7C1C92FE8}">
      <dgm:prSet/>
      <dgm:spPr/>
      <dgm:t>
        <a:bodyPr/>
        <a:lstStyle/>
        <a:p>
          <a:endParaRPr lang="en-IN"/>
        </a:p>
      </dgm:t>
    </dgm:pt>
    <dgm:pt modelId="{FCE964F6-DA42-4D10-9C66-0D9F2FDC6930}" type="sibTrans" cxnId="{25B17E5B-A4AE-4540-A509-5CB7C1C92FE8}">
      <dgm:prSet/>
      <dgm:spPr/>
      <dgm:t>
        <a:bodyPr/>
        <a:lstStyle/>
        <a:p>
          <a:endParaRPr lang="en-IN"/>
        </a:p>
      </dgm:t>
    </dgm:pt>
    <dgm:pt modelId="{B36B6AB9-D254-41EA-8469-18431CA3A187}">
      <dgm:prSet phldrT="[Text]" custT="1"/>
      <dgm:spPr/>
      <dgm:t>
        <a:bodyPr/>
        <a:lstStyle/>
        <a:p>
          <a:r>
            <a:rPr lang="en-US" sz="1600" b="1" i="0" dirty="0">
              <a:solidFill>
                <a:schemeClr val="tx1"/>
              </a:solidFill>
            </a:rPr>
            <a:t>Paul W. Holland</a:t>
          </a:r>
          <a:r>
            <a:rPr lang="en-US" sz="1600" b="0" i="0" dirty="0">
              <a:solidFill>
                <a:schemeClr val="tx1"/>
              </a:solidFill>
            </a:rPr>
            <a:t> is an American statistician. He has worked on a wide range of fields including: </a:t>
          </a:r>
          <a:r>
            <a:rPr lang="en-US" sz="1600" b="0" i="0" dirty="0">
              <a:solidFill>
                <a:schemeClr val="tx1"/>
              </a:solidFill>
              <a:hlinkClick xmlns:r="http://schemas.openxmlformats.org/officeDocument/2006/relationships" r:id="rId1" tooltip="Categorical data analysis">
                <a:extLst>
                  <a:ext uri="{A12FA001-AC4F-418D-AE19-62706E023703}">
                    <ahyp:hlinkClr xmlns:ahyp="http://schemas.microsoft.com/office/drawing/2018/hyperlinkcolor" val="tx"/>
                  </a:ext>
                </a:extLst>
              </a:hlinkClick>
            </a:rPr>
            <a:t>categorical data analysis</a:t>
          </a:r>
          <a:r>
            <a:rPr lang="en-US" sz="1600" b="0" i="0" dirty="0">
              <a:solidFill>
                <a:schemeClr val="tx1"/>
              </a:solidFill>
            </a:rPr>
            <a:t>, </a:t>
          </a:r>
          <a:r>
            <a:rPr lang="en-US" sz="1600" b="0" i="0" dirty="0">
              <a:solidFill>
                <a:schemeClr val="tx1"/>
              </a:solidFill>
              <a:hlinkClick xmlns:r="http://schemas.openxmlformats.org/officeDocument/2006/relationships" r:id="rId2" tooltip="Social network analysis">
                <a:extLst>
                  <a:ext uri="{A12FA001-AC4F-418D-AE19-62706E023703}">
                    <ahyp:hlinkClr xmlns:ahyp="http://schemas.microsoft.com/office/drawing/2018/hyperlinkcolor" val="tx"/>
                  </a:ext>
                </a:extLst>
              </a:hlinkClick>
            </a:rPr>
            <a:t>social network analysis</a:t>
          </a:r>
          <a:r>
            <a:rPr lang="en-US" sz="1600" b="0" i="0" dirty="0">
              <a:solidFill>
                <a:schemeClr val="tx1"/>
              </a:solidFill>
            </a:rPr>
            <a:t> and </a:t>
          </a:r>
          <a:r>
            <a:rPr lang="en-US" sz="1600" b="0" i="0" dirty="0">
              <a:solidFill>
                <a:schemeClr val="tx1"/>
              </a:solidFill>
              <a:hlinkClick xmlns:r="http://schemas.openxmlformats.org/officeDocument/2006/relationships" r:id="rId3" tooltip="Causal inference">
                <a:extLst>
                  <a:ext uri="{A12FA001-AC4F-418D-AE19-62706E023703}">
                    <ahyp:hlinkClr xmlns:ahyp="http://schemas.microsoft.com/office/drawing/2018/hyperlinkcolor" val="tx"/>
                  </a:ext>
                </a:extLst>
              </a:hlinkClick>
            </a:rPr>
            <a:t>causal inference</a:t>
          </a:r>
          <a:r>
            <a:rPr lang="en-US" sz="1600" b="0" i="0" dirty="0">
              <a:solidFill>
                <a:schemeClr val="tx1"/>
              </a:solidFill>
            </a:rPr>
            <a:t> in </a:t>
          </a:r>
          <a:r>
            <a:rPr lang="en-US" sz="1600" b="0" i="0" dirty="0">
              <a:solidFill>
                <a:schemeClr val="tx1"/>
              </a:solidFill>
              <a:hlinkClick xmlns:r="http://schemas.openxmlformats.org/officeDocument/2006/relationships" r:id="rId4" tooltip="Program evaluation">
                <a:extLst>
                  <a:ext uri="{A12FA001-AC4F-418D-AE19-62706E023703}">
                    <ahyp:hlinkClr xmlns:ahyp="http://schemas.microsoft.com/office/drawing/2018/hyperlinkcolor" val="tx"/>
                  </a:ext>
                </a:extLst>
              </a:hlinkClick>
            </a:rPr>
            <a:t>program </a:t>
          </a:r>
          <a:r>
            <a:rPr lang="en-US" sz="1600" b="0" i="0" dirty="0" err="1">
              <a:solidFill>
                <a:schemeClr val="tx1"/>
              </a:solidFill>
              <a:hlinkClick xmlns:r="http://schemas.openxmlformats.org/officeDocument/2006/relationships" r:id="rId4" tooltip="Program evaluation">
                <a:extLst>
                  <a:ext uri="{A12FA001-AC4F-418D-AE19-62706E023703}">
                    <ahyp:hlinkClr xmlns:ahyp="http://schemas.microsoft.com/office/drawing/2018/hyperlinkcolor" val="tx"/>
                  </a:ext>
                </a:extLst>
              </a:hlinkClick>
            </a:rPr>
            <a:t>evaluation</a:t>
          </a:r>
          <a:r>
            <a:rPr lang="en-US" sz="1600" b="0" i="0" dirty="0" err="1">
              <a:solidFill>
                <a:schemeClr val="tx1"/>
              </a:solidFill>
            </a:rPr>
            <a:t>.Paul</a:t>
          </a:r>
          <a:r>
            <a:rPr lang="en-US" sz="1600" b="0" i="0" dirty="0">
              <a:solidFill>
                <a:schemeClr val="tx1"/>
              </a:solidFill>
            </a:rPr>
            <a:t> Holland was born 25 April 1940 in </a:t>
          </a:r>
          <a:r>
            <a:rPr lang="en-US" sz="1600" b="0" i="0" dirty="0">
              <a:solidFill>
                <a:schemeClr val="tx1"/>
              </a:solidFill>
              <a:hlinkClick xmlns:r="http://schemas.openxmlformats.org/officeDocument/2006/relationships" r:id="rId5" tooltip="Tulsa, Oklahoma">
                <a:extLst>
                  <a:ext uri="{A12FA001-AC4F-418D-AE19-62706E023703}">
                    <ahyp:hlinkClr xmlns:ahyp="http://schemas.microsoft.com/office/drawing/2018/hyperlinkcolor" val="tx"/>
                  </a:ext>
                </a:extLst>
              </a:hlinkClick>
            </a:rPr>
            <a:t>Tulsa, Oklahoma</a:t>
          </a:r>
          <a:r>
            <a:rPr lang="en-US" sz="1600" b="0" i="0" dirty="0">
              <a:solidFill>
                <a:schemeClr val="tx1"/>
              </a:solidFill>
            </a:rPr>
            <a:t>. He went to the </a:t>
          </a:r>
          <a:r>
            <a:rPr lang="en-US" sz="1600" b="0" i="0" dirty="0">
              <a:solidFill>
                <a:schemeClr val="tx1"/>
              </a:solidFill>
              <a:hlinkClick xmlns:r="http://schemas.openxmlformats.org/officeDocument/2006/relationships" r:id="rId6" tooltip="University of Michigan">
                <a:extLst>
                  <a:ext uri="{A12FA001-AC4F-418D-AE19-62706E023703}">
                    <ahyp:hlinkClr xmlns:ahyp="http://schemas.microsoft.com/office/drawing/2018/hyperlinkcolor" val="tx"/>
                  </a:ext>
                </a:extLst>
              </a:hlinkClick>
            </a:rPr>
            <a:t>University of Michigan</a:t>
          </a:r>
          <a:r>
            <a:rPr lang="en-US" sz="1600" b="0" i="0" dirty="0">
              <a:solidFill>
                <a:schemeClr val="tx1"/>
              </a:solidFill>
            </a:rPr>
            <a:t> as an undergraduate, and </a:t>
          </a:r>
          <a:r>
            <a:rPr lang="en-US" sz="1600" b="0" i="0" dirty="0">
              <a:solidFill>
                <a:schemeClr val="tx1"/>
              </a:solidFill>
              <a:hlinkClick xmlns:r="http://schemas.openxmlformats.org/officeDocument/2006/relationships" r:id="rId7" tooltip="Stanford University">
                <a:extLst>
                  <a:ext uri="{A12FA001-AC4F-418D-AE19-62706E023703}">
                    <ahyp:hlinkClr xmlns:ahyp="http://schemas.microsoft.com/office/drawing/2018/hyperlinkcolor" val="tx"/>
                  </a:ext>
                </a:extLst>
              </a:hlinkClick>
            </a:rPr>
            <a:t>Stanford University</a:t>
          </a:r>
          <a:r>
            <a:rPr lang="en-US" sz="1600" b="0" i="0" dirty="0">
              <a:solidFill>
                <a:schemeClr val="tx1"/>
              </a:solidFill>
            </a:rPr>
            <a:t> for the master's and doctorate in </a:t>
          </a:r>
          <a:r>
            <a:rPr lang="en-US" sz="1600" b="0" i="0" dirty="0">
              <a:solidFill>
                <a:schemeClr val="tx1"/>
              </a:solidFill>
              <a:hlinkClick xmlns:r="http://schemas.openxmlformats.org/officeDocument/2006/relationships" r:id="rId8" tooltip="Statistics">
                <a:extLst>
                  <a:ext uri="{A12FA001-AC4F-418D-AE19-62706E023703}">
                    <ahyp:hlinkClr xmlns:ahyp="http://schemas.microsoft.com/office/drawing/2018/hyperlinkcolor" val="tx"/>
                  </a:ext>
                </a:extLst>
              </a:hlinkClick>
            </a:rPr>
            <a:t>statistics</a:t>
          </a:r>
          <a:r>
            <a:rPr lang="en-US" sz="1600" b="0" i="0" dirty="0">
              <a:solidFill>
                <a:schemeClr val="tx1"/>
              </a:solidFill>
            </a:rPr>
            <a:t>. </a:t>
          </a:r>
          <a:r>
            <a:rPr lang="en-US" sz="1600" b="0" i="0" dirty="0">
              <a:solidFill>
                <a:schemeClr val="tx1"/>
              </a:solidFill>
              <a:hlinkClick xmlns:r="http://schemas.openxmlformats.org/officeDocument/2006/relationships" r:id="rId9" tooltip="Michigan State University">
                <a:extLst>
                  <a:ext uri="{A12FA001-AC4F-418D-AE19-62706E023703}">
                    <ahyp:hlinkClr xmlns:ahyp="http://schemas.microsoft.com/office/drawing/2018/hyperlinkcolor" val="tx"/>
                  </a:ext>
                </a:extLst>
              </a:hlinkClick>
            </a:rPr>
            <a:t>Michigan State University</a:t>
          </a:r>
          <a:r>
            <a:rPr lang="en-US" sz="1600" b="0" i="0" dirty="0">
              <a:solidFill>
                <a:schemeClr val="tx1"/>
              </a:solidFill>
            </a:rPr>
            <a:t> and </a:t>
          </a:r>
          <a:r>
            <a:rPr lang="en-US" sz="1600" b="0" i="0" dirty="0">
              <a:solidFill>
                <a:schemeClr val="tx1"/>
              </a:solidFill>
              <a:hlinkClick xmlns:r="http://schemas.openxmlformats.org/officeDocument/2006/relationships" r:id="rId10" tooltip="Harvard University">
                <a:extLst>
                  <a:ext uri="{A12FA001-AC4F-418D-AE19-62706E023703}">
                    <ahyp:hlinkClr xmlns:ahyp="http://schemas.microsoft.com/office/drawing/2018/hyperlinkcolor" val="tx"/>
                  </a:ext>
                </a:extLst>
              </a:hlinkClick>
            </a:rPr>
            <a:t>Harvard University</a:t>
          </a:r>
          <a:r>
            <a:rPr lang="en-US" sz="1600" b="0" i="0" dirty="0">
              <a:solidFill>
                <a:schemeClr val="tx1"/>
              </a:solidFill>
            </a:rPr>
            <a:t> were his first teaching posts. </a:t>
          </a:r>
          <a:endParaRPr lang="en-IN" sz="1600" b="0" dirty="0">
            <a:solidFill>
              <a:schemeClr val="tx1"/>
            </a:solidFill>
          </a:endParaRPr>
        </a:p>
      </dgm:t>
    </dgm:pt>
    <dgm:pt modelId="{12BBCD00-BF29-48ED-9B2E-799623197A83}" type="parTrans" cxnId="{FD345E59-D7CA-4500-9F96-F4DE48287DB6}">
      <dgm:prSet/>
      <dgm:spPr/>
      <dgm:t>
        <a:bodyPr/>
        <a:lstStyle/>
        <a:p>
          <a:endParaRPr lang="en-IN"/>
        </a:p>
      </dgm:t>
    </dgm:pt>
    <dgm:pt modelId="{30C31864-31D1-4088-9A97-9352FBB0286E}" type="sibTrans" cxnId="{FD345E59-D7CA-4500-9F96-F4DE48287DB6}">
      <dgm:prSet/>
      <dgm:spPr/>
      <dgm:t>
        <a:bodyPr/>
        <a:lstStyle/>
        <a:p>
          <a:endParaRPr lang="en-IN"/>
        </a:p>
      </dgm:t>
    </dgm:pt>
    <dgm:pt modelId="{65A99D2F-6F85-43D4-B671-825FB729AA9C}">
      <dgm:prSet phldrT="[Text]"/>
      <dgm:spPr/>
      <dgm:t>
        <a:bodyPr/>
        <a:lstStyle/>
        <a:p>
          <a:r>
            <a:rPr lang="en-IN" b="1" dirty="0">
              <a:solidFill>
                <a:schemeClr val="tx1"/>
              </a:solidFill>
            </a:rPr>
            <a:t>Samuel</a:t>
          </a:r>
          <a:r>
            <a:rPr lang="en-IN" b="1" baseline="0" dirty="0">
              <a:solidFill>
                <a:schemeClr val="tx1"/>
              </a:solidFill>
            </a:rPr>
            <a:t> </a:t>
          </a:r>
          <a:r>
            <a:rPr lang="en-IN" b="1" baseline="0" dirty="0" err="1">
              <a:solidFill>
                <a:schemeClr val="tx1"/>
              </a:solidFill>
            </a:rPr>
            <a:t>Leinhardt</a:t>
          </a:r>
          <a:r>
            <a:rPr lang="en-IN" b="1" baseline="0" dirty="0">
              <a:solidFill>
                <a:schemeClr val="tx1"/>
              </a:solidFill>
            </a:rPr>
            <a:t> </a:t>
          </a:r>
          <a:r>
            <a:rPr lang="en-IN" baseline="0" dirty="0">
              <a:solidFill>
                <a:schemeClr val="tx1"/>
              </a:solidFill>
            </a:rPr>
            <a:t>is an American mathematician and professor of Sociology, School of Urban and Public Affairs in </a:t>
          </a:r>
          <a:r>
            <a:rPr lang="en-IN" b="0" i="0" dirty="0">
              <a:solidFill>
                <a:schemeClr val="tx1"/>
              </a:solidFill>
            </a:rPr>
            <a:t>Carnegie-Mellon University, Pittsburgh, Pennsylvania</a:t>
          </a:r>
          <a:endParaRPr lang="en-IN" dirty="0">
            <a:solidFill>
              <a:schemeClr val="tx1"/>
            </a:solidFill>
          </a:endParaRPr>
        </a:p>
      </dgm:t>
    </dgm:pt>
    <dgm:pt modelId="{3A1FCA77-A325-4F98-8EB1-EE0F741A1A96}" type="parTrans" cxnId="{875E373C-54B7-4B3E-9DE3-5C58F69C9367}">
      <dgm:prSet/>
      <dgm:spPr/>
      <dgm:t>
        <a:bodyPr/>
        <a:lstStyle/>
        <a:p>
          <a:endParaRPr lang="en-IN"/>
        </a:p>
      </dgm:t>
    </dgm:pt>
    <dgm:pt modelId="{64567DA6-4D4B-4850-AAE8-A25C374B9FA8}" type="sibTrans" cxnId="{875E373C-54B7-4B3E-9DE3-5C58F69C9367}">
      <dgm:prSet/>
      <dgm:spPr/>
      <dgm:t>
        <a:bodyPr/>
        <a:lstStyle/>
        <a:p>
          <a:endParaRPr lang="en-IN"/>
        </a:p>
      </dgm:t>
    </dgm:pt>
    <dgm:pt modelId="{6D123464-B9C0-4C3D-A991-9864B818F887}" type="pres">
      <dgm:prSet presAssocID="{8A67CC70-C8FF-4904-8359-2A46E607F19C}" presName="layout" presStyleCnt="0">
        <dgm:presLayoutVars>
          <dgm:chMax/>
          <dgm:chPref/>
          <dgm:dir/>
          <dgm:animOne val="branch"/>
          <dgm:animLvl val="lvl"/>
          <dgm:resizeHandles/>
        </dgm:presLayoutVars>
      </dgm:prSet>
      <dgm:spPr/>
    </dgm:pt>
    <dgm:pt modelId="{99F3B4C3-6AA6-493B-ABF8-DF6EF886C116}" type="pres">
      <dgm:prSet presAssocID="{70BAE6CA-5AE2-42CF-8E2F-6666435A7247}" presName="root" presStyleCnt="0">
        <dgm:presLayoutVars>
          <dgm:chMax/>
          <dgm:chPref val="4"/>
        </dgm:presLayoutVars>
      </dgm:prSet>
      <dgm:spPr/>
    </dgm:pt>
    <dgm:pt modelId="{49911566-9543-41C5-9F0D-C52D986BCE6C}" type="pres">
      <dgm:prSet presAssocID="{70BAE6CA-5AE2-42CF-8E2F-6666435A7247}" presName="rootComposite" presStyleCnt="0">
        <dgm:presLayoutVars/>
      </dgm:prSet>
      <dgm:spPr/>
    </dgm:pt>
    <dgm:pt modelId="{E6B99260-895B-49E7-942C-1F2D4F832E6C}" type="pres">
      <dgm:prSet presAssocID="{70BAE6CA-5AE2-42CF-8E2F-6666435A7247}" presName="rootText" presStyleLbl="node0" presStyleIdx="0" presStyleCnt="1" custScaleX="77381" custLinFactNeighborX="-9639" custLinFactNeighborY="-9109">
        <dgm:presLayoutVars>
          <dgm:chMax/>
          <dgm:chPref val="4"/>
        </dgm:presLayoutVars>
      </dgm:prSet>
      <dgm:spPr/>
    </dgm:pt>
    <dgm:pt modelId="{34E20A29-ADF8-4458-8969-A1D749C85D57}" type="pres">
      <dgm:prSet presAssocID="{70BAE6CA-5AE2-42CF-8E2F-6666435A7247}" presName="childShape" presStyleCnt="0">
        <dgm:presLayoutVars>
          <dgm:chMax val="0"/>
          <dgm:chPref val="0"/>
        </dgm:presLayoutVars>
      </dgm:prSet>
      <dgm:spPr/>
    </dgm:pt>
    <dgm:pt modelId="{68E3319B-C560-4418-95C5-9FE20E911FE7}" type="pres">
      <dgm:prSet presAssocID="{B36B6AB9-D254-41EA-8469-18431CA3A187}" presName="childComposite" presStyleCnt="0">
        <dgm:presLayoutVars>
          <dgm:chMax val="0"/>
          <dgm:chPref val="0"/>
        </dgm:presLayoutVars>
      </dgm:prSet>
      <dgm:spPr/>
    </dgm:pt>
    <dgm:pt modelId="{009D5553-D225-4FDB-96D5-3E7729AAB698}" type="pres">
      <dgm:prSet presAssocID="{B36B6AB9-D254-41EA-8469-18431CA3A187}" presName="Image" presStyleLbl="node1" presStyleIdx="0" presStyleCnt="2"/>
      <dgm:spPr>
        <a:blipFill>
          <a:blip xmlns:r="http://schemas.openxmlformats.org/officeDocument/2006/relationships" r:embed="rId11"/>
          <a:srcRect/>
          <a:stretch>
            <a:fillRect t="-21000" b="-21000"/>
          </a:stretch>
        </a:blipFill>
      </dgm:spPr>
    </dgm:pt>
    <dgm:pt modelId="{42625BE0-743B-4DF9-AB0C-5ED46CF70370}" type="pres">
      <dgm:prSet presAssocID="{B36B6AB9-D254-41EA-8469-18431CA3A187}" presName="childText" presStyleLbl="lnNode1" presStyleIdx="0" presStyleCnt="2">
        <dgm:presLayoutVars>
          <dgm:chMax val="0"/>
          <dgm:chPref val="0"/>
          <dgm:bulletEnabled val="1"/>
        </dgm:presLayoutVars>
      </dgm:prSet>
      <dgm:spPr/>
    </dgm:pt>
    <dgm:pt modelId="{AFF2E2C3-9522-4E47-9DC6-15E9D05D6595}" type="pres">
      <dgm:prSet presAssocID="{65A99D2F-6F85-43D4-B671-825FB729AA9C}" presName="childComposite" presStyleCnt="0">
        <dgm:presLayoutVars>
          <dgm:chMax val="0"/>
          <dgm:chPref val="0"/>
        </dgm:presLayoutVars>
      </dgm:prSet>
      <dgm:spPr/>
    </dgm:pt>
    <dgm:pt modelId="{2803FA21-A837-49B3-A52B-EA1522B071DA}" type="pres">
      <dgm:prSet presAssocID="{65A99D2F-6F85-43D4-B671-825FB729AA9C}" presName="Image" presStyleLbl="node1" presStyleIdx="1" presStyleCnt="2"/>
      <dgm:spPr>
        <a:blipFill>
          <a:blip xmlns:r="http://schemas.openxmlformats.org/officeDocument/2006/relationships" r:embed="rId12">
            <a:extLst>
              <a:ext uri="{28A0092B-C50C-407E-A947-70E740481C1C}">
                <a14:useLocalDpi xmlns:a14="http://schemas.microsoft.com/office/drawing/2010/main" val="0"/>
              </a:ext>
            </a:extLst>
          </a:blip>
          <a:srcRect/>
          <a:stretch>
            <a:fillRect t="-12000" b="-12000"/>
          </a:stretch>
        </a:blipFill>
      </dgm:spPr>
    </dgm:pt>
    <dgm:pt modelId="{D4552321-ED98-4AF1-905C-CBCA69239F62}" type="pres">
      <dgm:prSet presAssocID="{65A99D2F-6F85-43D4-B671-825FB729AA9C}" presName="childText" presStyleLbl="lnNode1" presStyleIdx="1" presStyleCnt="2">
        <dgm:presLayoutVars>
          <dgm:chMax val="0"/>
          <dgm:chPref val="0"/>
          <dgm:bulletEnabled val="1"/>
        </dgm:presLayoutVars>
      </dgm:prSet>
      <dgm:spPr/>
    </dgm:pt>
  </dgm:ptLst>
  <dgm:cxnLst>
    <dgm:cxn modelId="{BF159A19-300E-4D66-A72D-06C134436083}" type="presOf" srcId="{B36B6AB9-D254-41EA-8469-18431CA3A187}" destId="{42625BE0-743B-4DF9-AB0C-5ED46CF70370}" srcOrd="0" destOrd="0" presId="urn:microsoft.com/office/officeart/2008/layout/PictureAccentList"/>
    <dgm:cxn modelId="{875E373C-54B7-4B3E-9DE3-5C58F69C9367}" srcId="{70BAE6CA-5AE2-42CF-8E2F-6666435A7247}" destId="{65A99D2F-6F85-43D4-B671-825FB729AA9C}" srcOrd="1" destOrd="0" parTransId="{3A1FCA77-A325-4F98-8EB1-EE0F741A1A96}" sibTransId="{64567DA6-4D4B-4850-AAE8-A25C374B9FA8}"/>
    <dgm:cxn modelId="{25B17E5B-A4AE-4540-A509-5CB7C1C92FE8}" srcId="{8A67CC70-C8FF-4904-8359-2A46E607F19C}" destId="{70BAE6CA-5AE2-42CF-8E2F-6666435A7247}" srcOrd="0" destOrd="0" parTransId="{EB86AB52-BBE1-420D-B3EE-E0C9999C1AB7}" sibTransId="{FCE964F6-DA42-4D10-9C66-0D9F2FDC6930}"/>
    <dgm:cxn modelId="{FD345E59-D7CA-4500-9F96-F4DE48287DB6}" srcId="{70BAE6CA-5AE2-42CF-8E2F-6666435A7247}" destId="{B36B6AB9-D254-41EA-8469-18431CA3A187}" srcOrd="0" destOrd="0" parTransId="{12BBCD00-BF29-48ED-9B2E-799623197A83}" sibTransId="{30C31864-31D1-4088-9A97-9352FBB0286E}"/>
    <dgm:cxn modelId="{F67E2AB1-971A-4A6A-B7E2-4550D853AA72}" type="presOf" srcId="{70BAE6CA-5AE2-42CF-8E2F-6666435A7247}" destId="{E6B99260-895B-49E7-942C-1F2D4F832E6C}" srcOrd="0" destOrd="0" presId="urn:microsoft.com/office/officeart/2008/layout/PictureAccentList"/>
    <dgm:cxn modelId="{06294AB9-C690-4F01-A80D-8F2E2212C42D}" type="presOf" srcId="{8A67CC70-C8FF-4904-8359-2A46E607F19C}" destId="{6D123464-B9C0-4C3D-A991-9864B818F887}" srcOrd="0" destOrd="0" presId="urn:microsoft.com/office/officeart/2008/layout/PictureAccentList"/>
    <dgm:cxn modelId="{82E18EE2-1379-4BAB-A8EA-2683B33804E0}" type="presOf" srcId="{65A99D2F-6F85-43D4-B671-825FB729AA9C}" destId="{D4552321-ED98-4AF1-905C-CBCA69239F62}" srcOrd="0" destOrd="0" presId="urn:microsoft.com/office/officeart/2008/layout/PictureAccentList"/>
    <dgm:cxn modelId="{CA947C1C-C56D-43C6-B3A3-889BF3DEE01B}" type="presParOf" srcId="{6D123464-B9C0-4C3D-A991-9864B818F887}" destId="{99F3B4C3-6AA6-493B-ABF8-DF6EF886C116}" srcOrd="0" destOrd="0" presId="urn:microsoft.com/office/officeart/2008/layout/PictureAccentList"/>
    <dgm:cxn modelId="{2A12C063-7745-4521-BCFA-B870154565F7}" type="presParOf" srcId="{99F3B4C3-6AA6-493B-ABF8-DF6EF886C116}" destId="{49911566-9543-41C5-9F0D-C52D986BCE6C}" srcOrd="0" destOrd="0" presId="urn:microsoft.com/office/officeart/2008/layout/PictureAccentList"/>
    <dgm:cxn modelId="{1E6A343E-0666-4783-A8A1-078DDA5EC06A}" type="presParOf" srcId="{49911566-9543-41C5-9F0D-C52D986BCE6C}" destId="{E6B99260-895B-49E7-942C-1F2D4F832E6C}" srcOrd="0" destOrd="0" presId="urn:microsoft.com/office/officeart/2008/layout/PictureAccentList"/>
    <dgm:cxn modelId="{7D2D4794-741F-4B9B-85CD-18BA158F1892}" type="presParOf" srcId="{99F3B4C3-6AA6-493B-ABF8-DF6EF886C116}" destId="{34E20A29-ADF8-4458-8969-A1D749C85D57}" srcOrd="1" destOrd="0" presId="urn:microsoft.com/office/officeart/2008/layout/PictureAccentList"/>
    <dgm:cxn modelId="{F9BB5912-DC8C-49FA-A2AA-30C89338B5CE}" type="presParOf" srcId="{34E20A29-ADF8-4458-8969-A1D749C85D57}" destId="{68E3319B-C560-4418-95C5-9FE20E911FE7}" srcOrd="0" destOrd="0" presId="urn:microsoft.com/office/officeart/2008/layout/PictureAccentList"/>
    <dgm:cxn modelId="{3BE00ACE-5B7B-4B49-855A-37C0DAC60BF7}" type="presParOf" srcId="{68E3319B-C560-4418-95C5-9FE20E911FE7}" destId="{009D5553-D225-4FDB-96D5-3E7729AAB698}" srcOrd="0" destOrd="0" presId="urn:microsoft.com/office/officeart/2008/layout/PictureAccentList"/>
    <dgm:cxn modelId="{209A7431-C496-41B2-83A1-F10CCCD6A9F5}" type="presParOf" srcId="{68E3319B-C560-4418-95C5-9FE20E911FE7}" destId="{42625BE0-743B-4DF9-AB0C-5ED46CF70370}" srcOrd="1" destOrd="0" presId="urn:microsoft.com/office/officeart/2008/layout/PictureAccentList"/>
    <dgm:cxn modelId="{1A565933-49F0-44D6-902B-8629F3D8A17A}" type="presParOf" srcId="{34E20A29-ADF8-4458-8969-A1D749C85D57}" destId="{AFF2E2C3-9522-4E47-9DC6-15E9D05D6595}" srcOrd="1" destOrd="0" presId="urn:microsoft.com/office/officeart/2008/layout/PictureAccentList"/>
    <dgm:cxn modelId="{8A82A5C0-1771-4BF9-8D60-140385D47433}" type="presParOf" srcId="{AFF2E2C3-9522-4E47-9DC6-15E9D05D6595}" destId="{2803FA21-A837-49B3-A52B-EA1522B071DA}" srcOrd="0" destOrd="0" presId="urn:microsoft.com/office/officeart/2008/layout/PictureAccentList"/>
    <dgm:cxn modelId="{1826094F-82BD-4AE2-81B0-B5797828CD9B}" type="presParOf" srcId="{AFF2E2C3-9522-4E47-9DC6-15E9D05D6595}" destId="{D4552321-ED98-4AF1-905C-CBCA69239F62}"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67CC70-C8FF-4904-8359-2A46E607F19C}" type="doc">
      <dgm:prSet loTypeId="urn:microsoft.com/office/officeart/2008/layout/PictureAccentList" loCatId="picture" qsTypeId="urn:microsoft.com/office/officeart/2005/8/quickstyle/simple1" qsCatId="simple" csTypeId="urn:microsoft.com/office/officeart/2005/8/colors/colorful3" csCatId="colorful" phldr="1"/>
      <dgm:spPr/>
      <dgm:t>
        <a:bodyPr/>
        <a:lstStyle/>
        <a:p>
          <a:endParaRPr lang="en-IN"/>
        </a:p>
      </dgm:t>
    </dgm:pt>
    <dgm:pt modelId="{70BAE6CA-5AE2-42CF-8E2F-6666435A7247}">
      <dgm:prSet phldrT="[Text]"/>
      <dgm:spPr/>
      <dgm:t>
        <a:bodyPr/>
        <a:lstStyle/>
        <a:p>
          <a:r>
            <a:rPr lang="en-IN" dirty="0"/>
            <a:t>Some </a:t>
          </a:r>
          <a:r>
            <a:rPr lang="en-IN" dirty="0" err="1"/>
            <a:t>Backround</a:t>
          </a:r>
          <a:r>
            <a:rPr lang="en-IN" dirty="0"/>
            <a:t> </a:t>
          </a:r>
        </a:p>
      </dgm:t>
    </dgm:pt>
    <dgm:pt modelId="{EB86AB52-BBE1-420D-B3EE-E0C9999C1AB7}" type="parTrans" cxnId="{25B17E5B-A4AE-4540-A509-5CB7C1C92FE8}">
      <dgm:prSet/>
      <dgm:spPr/>
      <dgm:t>
        <a:bodyPr/>
        <a:lstStyle/>
        <a:p>
          <a:endParaRPr lang="en-IN"/>
        </a:p>
      </dgm:t>
    </dgm:pt>
    <dgm:pt modelId="{FCE964F6-DA42-4D10-9C66-0D9F2FDC6930}" type="sibTrans" cxnId="{25B17E5B-A4AE-4540-A509-5CB7C1C92FE8}">
      <dgm:prSet/>
      <dgm:spPr/>
      <dgm:t>
        <a:bodyPr/>
        <a:lstStyle/>
        <a:p>
          <a:endParaRPr lang="en-IN"/>
        </a:p>
      </dgm:t>
    </dgm:pt>
    <dgm:pt modelId="{B36B6AB9-D254-41EA-8469-18431CA3A187}">
      <dgm:prSet phldrT="[Text]" custT="1"/>
      <dgm:spPr/>
      <dgm:t>
        <a:bodyPr/>
        <a:lstStyle/>
        <a:p>
          <a:r>
            <a:rPr lang="en-US" sz="1600" b="1" i="0" dirty="0">
              <a:solidFill>
                <a:schemeClr val="tx1"/>
              </a:solidFill>
            </a:rPr>
            <a:t>Dr. </a:t>
          </a:r>
          <a:r>
            <a:rPr lang="en-US" sz="1600" b="1" i="0" dirty="0" err="1">
              <a:solidFill>
                <a:schemeClr val="tx1"/>
              </a:solidFill>
            </a:rPr>
            <a:t>Yuchung</a:t>
          </a:r>
          <a:r>
            <a:rPr lang="en-US" sz="1600" b="1" i="0" dirty="0">
              <a:solidFill>
                <a:schemeClr val="tx1"/>
              </a:solidFill>
            </a:rPr>
            <a:t> J. Wang </a:t>
          </a:r>
          <a:r>
            <a:rPr lang="en-US" sz="1600" b="0" i="0" dirty="0">
              <a:solidFill>
                <a:schemeClr val="tx1"/>
              </a:solidFill>
            </a:rPr>
            <a:t>studied modeling categorical data and social networks under Professor Paul W. Holland. In 1987, he is among the first to use external attributes to understand the internal structure of social networks. Dr. Holland and he invented the local dependence function to study dependence among features, and between parameter and variable. He won a competitive scholarship to visit the Graduate School of Business at University of Chicago in 1993, and Marshal School of Business at University of Southern California in 1998. While he was a research Fellow at Institute of Statistical Science, Academia </a:t>
          </a:r>
          <a:r>
            <a:rPr lang="en-US" sz="1600" b="0" i="0" dirty="0" err="1">
              <a:solidFill>
                <a:schemeClr val="tx1"/>
              </a:solidFill>
            </a:rPr>
            <a:t>Sinica</a:t>
          </a:r>
          <a:r>
            <a:rPr lang="en-US" sz="1600" b="0" i="0" dirty="0">
              <a:solidFill>
                <a:schemeClr val="tx1"/>
              </a:solidFill>
            </a:rPr>
            <a:t> in Taipei, Dr. Wang promoted quality engineering (Taguchi Method), and several of his projects won national quality awards of Republic of China.</a:t>
          </a:r>
          <a:endParaRPr lang="en-IN" sz="1600" b="0" dirty="0">
            <a:solidFill>
              <a:schemeClr val="tx1"/>
            </a:solidFill>
          </a:endParaRPr>
        </a:p>
      </dgm:t>
    </dgm:pt>
    <dgm:pt modelId="{12BBCD00-BF29-48ED-9B2E-799623197A83}" type="parTrans" cxnId="{FD345E59-D7CA-4500-9F96-F4DE48287DB6}">
      <dgm:prSet/>
      <dgm:spPr/>
      <dgm:t>
        <a:bodyPr/>
        <a:lstStyle/>
        <a:p>
          <a:endParaRPr lang="en-IN"/>
        </a:p>
      </dgm:t>
    </dgm:pt>
    <dgm:pt modelId="{30C31864-31D1-4088-9A97-9352FBB0286E}" type="sibTrans" cxnId="{FD345E59-D7CA-4500-9F96-F4DE48287DB6}">
      <dgm:prSet/>
      <dgm:spPr/>
      <dgm:t>
        <a:bodyPr/>
        <a:lstStyle/>
        <a:p>
          <a:endParaRPr lang="en-IN"/>
        </a:p>
      </dgm:t>
    </dgm:pt>
    <dgm:pt modelId="{65A99D2F-6F85-43D4-B671-825FB729AA9C}">
      <dgm:prSet phldrT="[Text]"/>
      <dgm:spPr/>
      <dgm:t>
        <a:bodyPr/>
        <a:lstStyle/>
        <a:p>
          <a:r>
            <a:rPr lang="en-US" b="1" dirty="0">
              <a:solidFill>
                <a:schemeClr val="tx1"/>
              </a:solidFill>
            </a:rPr>
            <a:t>George Y. Wong </a:t>
          </a:r>
          <a:r>
            <a:rPr lang="en-US" dirty="0">
              <a:solidFill>
                <a:schemeClr val="tx1"/>
              </a:solidFill>
            </a:rPr>
            <a:t>is Assistant Member, Division of Biostatistics, Memorial Sloan Kettering Cancer Center, 1275 York Avenue, New York, NY 10021. The research of George Wong was partially supported by National Cancer Institute Grant CA-08748 and Office of Naval Research.</a:t>
          </a:r>
          <a:endParaRPr lang="en-IN" dirty="0">
            <a:solidFill>
              <a:schemeClr val="tx1"/>
            </a:solidFill>
          </a:endParaRPr>
        </a:p>
      </dgm:t>
    </dgm:pt>
    <dgm:pt modelId="{3A1FCA77-A325-4F98-8EB1-EE0F741A1A96}" type="parTrans" cxnId="{875E373C-54B7-4B3E-9DE3-5C58F69C9367}">
      <dgm:prSet/>
      <dgm:spPr/>
      <dgm:t>
        <a:bodyPr/>
        <a:lstStyle/>
        <a:p>
          <a:endParaRPr lang="en-IN"/>
        </a:p>
      </dgm:t>
    </dgm:pt>
    <dgm:pt modelId="{64567DA6-4D4B-4850-AAE8-A25C374B9FA8}" type="sibTrans" cxnId="{875E373C-54B7-4B3E-9DE3-5C58F69C9367}">
      <dgm:prSet/>
      <dgm:spPr/>
      <dgm:t>
        <a:bodyPr/>
        <a:lstStyle/>
        <a:p>
          <a:endParaRPr lang="en-IN"/>
        </a:p>
      </dgm:t>
    </dgm:pt>
    <dgm:pt modelId="{6D123464-B9C0-4C3D-A991-9864B818F887}" type="pres">
      <dgm:prSet presAssocID="{8A67CC70-C8FF-4904-8359-2A46E607F19C}" presName="layout" presStyleCnt="0">
        <dgm:presLayoutVars>
          <dgm:chMax/>
          <dgm:chPref/>
          <dgm:dir/>
          <dgm:animOne val="branch"/>
          <dgm:animLvl val="lvl"/>
          <dgm:resizeHandles/>
        </dgm:presLayoutVars>
      </dgm:prSet>
      <dgm:spPr/>
    </dgm:pt>
    <dgm:pt modelId="{99F3B4C3-6AA6-493B-ABF8-DF6EF886C116}" type="pres">
      <dgm:prSet presAssocID="{70BAE6CA-5AE2-42CF-8E2F-6666435A7247}" presName="root" presStyleCnt="0">
        <dgm:presLayoutVars>
          <dgm:chMax/>
          <dgm:chPref val="4"/>
        </dgm:presLayoutVars>
      </dgm:prSet>
      <dgm:spPr/>
    </dgm:pt>
    <dgm:pt modelId="{49911566-9543-41C5-9F0D-C52D986BCE6C}" type="pres">
      <dgm:prSet presAssocID="{70BAE6CA-5AE2-42CF-8E2F-6666435A7247}" presName="rootComposite" presStyleCnt="0">
        <dgm:presLayoutVars/>
      </dgm:prSet>
      <dgm:spPr/>
    </dgm:pt>
    <dgm:pt modelId="{E6B99260-895B-49E7-942C-1F2D4F832E6C}" type="pres">
      <dgm:prSet presAssocID="{70BAE6CA-5AE2-42CF-8E2F-6666435A7247}" presName="rootText" presStyleLbl="node0" presStyleIdx="0" presStyleCnt="1" custScaleX="77381" custLinFactNeighborX="-9639" custLinFactNeighborY="-9109">
        <dgm:presLayoutVars>
          <dgm:chMax/>
          <dgm:chPref val="4"/>
        </dgm:presLayoutVars>
      </dgm:prSet>
      <dgm:spPr/>
    </dgm:pt>
    <dgm:pt modelId="{34E20A29-ADF8-4458-8969-A1D749C85D57}" type="pres">
      <dgm:prSet presAssocID="{70BAE6CA-5AE2-42CF-8E2F-6666435A7247}" presName="childShape" presStyleCnt="0">
        <dgm:presLayoutVars>
          <dgm:chMax val="0"/>
          <dgm:chPref val="0"/>
        </dgm:presLayoutVars>
      </dgm:prSet>
      <dgm:spPr/>
    </dgm:pt>
    <dgm:pt modelId="{68E3319B-C560-4418-95C5-9FE20E911FE7}" type="pres">
      <dgm:prSet presAssocID="{B36B6AB9-D254-41EA-8469-18431CA3A187}" presName="childComposite" presStyleCnt="0">
        <dgm:presLayoutVars>
          <dgm:chMax val="0"/>
          <dgm:chPref val="0"/>
        </dgm:presLayoutVars>
      </dgm:prSet>
      <dgm:spPr/>
    </dgm:pt>
    <dgm:pt modelId="{009D5553-D225-4FDB-96D5-3E7729AAB698}" type="pres">
      <dgm:prSet presAssocID="{B36B6AB9-D254-41EA-8469-18431CA3A187}" presName="Image" presStyleLbl="node1" presStyleIdx="0" presStyleCnt="2" custLinFactNeighborX="381" custLinFactNeighborY="-12918"/>
      <dgm:spPr>
        <a:blipFill rotWithShape="1">
          <a:blip xmlns:r="http://schemas.openxmlformats.org/officeDocument/2006/relationships" r:embed="rId1"/>
          <a:srcRect/>
          <a:stretch>
            <a:fillRect l="-10000" r="-10000"/>
          </a:stretch>
        </a:blipFill>
      </dgm:spPr>
    </dgm:pt>
    <dgm:pt modelId="{42625BE0-743B-4DF9-AB0C-5ED46CF70370}" type="pres">
      <dgm:prSet presAssocID="{B36B6AB9-D254-41EA-8469-18431CA3A187}" presName="childText" presStyleLbl="lnNode1" presStyleIdx="0" presStyleCnt="2" custScaleY="159951" custLinFactNeighborX="1704" custLinFactNeighborY="-8541">
        <dgm:presLayoutVars>
          <dgm:chMax val="0"/>
          <dgm:chPref val="0"/>
          <dgm:bulletEnabled val="1"/>
        </dgm:presLayoutVars>
      </dgm:prSet>
      <dgm:spPr/>
    </dgm:pt>
    <dgm:pt modelId="{AFF2E2C3-9522-4E47-9DC6-15E9D05D6595}" type="pres">
      <dgm:prSet presAssocID="{65A99D2F-6F85-43D4-B671-825FB729AA9C}" presName="childComposite" presStyleCnt="0">
        <dgm:presLayoutVars>
          <dgm:chMax val="0"/>
          <dgm:chPref val="0"/>
        </dgm:presLayoutVars>
      </dgm:prSet>
      <dgm:spPr/>
    </dgm:pt>
    <dgm:pt modelId="{2803FA21-A837-49B3-A52B-EA1522B071DA}" type="pres">
      <dgm:prSet presAssocID="{65A99D2F-6F85-43D4-B671-825FB729AA9C}" presName="Image" presStyleLbl="node1" presStyleIdx="1" presStyleCnt="2" custLinFactNeighborX="381" custLinFactNeighborY="-19307"/>
      <dgm:spPr>
        <a:blipFill rotWithShape="1">
          <a:blip xmlns:r="http://schemas.openxmlformats.org/officeDocument/2006/relationships" r:embed="rId2"/>
          <a:srcRect/>
          <a:stretch>
            <a:fillRect/>
          </a:stretch>
        </a:blipFill>
      </dgm:spPr>
    </dgm:pt>
    <dgm:pt modelId="{D4552321-ED98-4AF1-905C-CBCA69239F62}" type="pres">
      <dgm:prSet presAssocID="{65A99D2F-6F85-43D4-B671-825FB729AA9C}" presName="childText" presStyleLbl="lnNode1" presStyleIdx="1" presStyleCnt="2" custScaleY="66897" custLinFactNeighborX="7260" custLinFactNeighborY="-15340">
        <dgm:presLayoutVars>
          <dgm:chMax val="0"/>
          <dgm:chPref val="0"/>
          <dgm:bulletEnabled val="1"/>
        </dgm:presLayoutVars>
      </dgm:prSet>
      <dgm:spPr/>
    </dgm:pt>
  </dgm:ptLst>
  <dgm:cxnLst>
    <dgm:cxn modelId="{BF159A19-300E-4D66-A72D-06C134436083}" type="presOf" srcId="{B36B6AB9-D254-41EA-8469-18431CA3A187}" destId="{42625BE0-743B-4DF9-AB0C-5ED46CF70370}" srcOrd="0" destOrd="0" presId="urn:microsoft.com/office/officeart/2008/layout/PictureAccentList"/>
    <dgm:cxn modelId="{875E373C-54B7-4B3E-9DE3-5C58F69C9367}" srcId="{70BAE6CA-5AE2-42CF-8E2F-6666435A7247}" destId="{65A99D2F-6F85-43D4-B671-825FB729AA9C}" srcOrd="1" destOrd="0" parTransId="{3A1FCA77-A325-4F98-8EB1-EE0F741A1A96}" sibTransId="{64567DA6-4D4B-4850-AAE8-A25C374B9FA8}"/>
    <dgm:cxn modelId="{25B17E5B-A4AE-4540-A509-5CB7C1C92FE8}" srcId="{8A67CC70-C8FF-4904-8359-2A46E607F19C}" destId="{70BAE6CA-5AE2-42CF-8E2F-6666435A7247}" srcOrd="0" destOrd="0" parTransId="{EB86AB52-BBE1-420D-B3EE-E0C9999C1AB7}" sibTransId="{FCE964F6-DA42-4D10-9C66-0D9F2FDC6930}"/>
    <dgm:cxn modelId="{FD345E59-D7CA-4500-9F96-F4DE48287DB6}" srcId="{70BAE6CA-5AE2-42CF-8E2F-6666435A7247}" destId="{B36B6AB9-D254-41EA-8469-18431CA3A187}" srcOrd="0" destOrd="0" parTransId="{12BBCD00-BF29-48ED-9B2E-799623197A83}" sibTransId="{30C31864-31D1-4088-9A97-9352FBB0286E}"/>
    <dgm:cxn modelId="{F67E2AB1-971A-4A6A-B7E2-4550D853AA72}" type="presOf" srcId="{70BAE6CA-5AE2-42CF-8E2F-6666435A7247}" destId="{E6B99260-895B-49E7-942C-1F2D4F832E6C}" srcOrd="0" destOrd="0" presId="urn:microsoft.com/office/officeart/2008/layout/PictureAccentList"/>
    <dgm:cxn modelId="{06294AB9-C690-4F01-A80D-8F2E2212C42D}" type="presOf" srcId="{8A67CC70-C8FF-4904-8359-2A46E607F19C}" destId="{6D123464-B9C0-4C3D-A991-9864B818F887}" srcOrd="0" destOrd="0" presId="urn:microsoft.com/office/officeart/2008/layout/PictureAccentList"/>
    <dgm:cxn modelId="{82E18EE2-1379-4BAB-A8EA-2683B33804E0}" type="presOf" srcId="{65A99D2F-6F85-43D4-B671-825FB729AA9C}" destId="{D4552321-ED98-4AF1-905C-CBCA69239F62}" srcOrd="0" destOrd="0" presId="urn:microsoft.com/office/officeart/2008/layout/PictureAccentList"/>
    <dgm:cxn modelId="{CA947C1C-C56D-43C6-B3A3-889BF3DEE01B}" type="presParOf" srcId="{6D123464-B9C0-4C3D-A991-9864B818F887}" destId="{99F3B4C3-6AA6-493B-ABF8-DF6EF886C116}" srcOrd="0" destOrd="0" presId="urn:microsoft.com/office/officeart/2008/layout/PictureAccentList"/>
    <dgm:cxn modelId="{2A12C063-7745-4521-BCFA-B870154565F7}" type="presParOf" srcId="{99F3B4C3-6AA6-493B-ABF8-DF6EF886C116}" destId="{49911566-9543-41C5-9F0D-C52D986BCE6C}" srcOrd="0" destOrd="0" presId="urn:microsoft.com/office/officeart/2008/layout/PictureAccentList"/>
    <dgm:cxn modelId="{1E6A343E-0666-4783-A8A1-078DDA5EC06A}" type="presParOf" srcId="{49911566-9543-41C5-9F0D-C52D986BCE6C}" destId="{E6B99260-895B-49E7-942C-1F2D4F832E6C}" srcOrd="0" destOrd="0" presId="urn:microsoft.com/office/officeart/2008/layout/PictureAccentList"/>
    <dgm:cxn modelId="{7D2D4794-741F-4B9B-85CD-18BA158F1892}" type="presParOf" srcId="{99F3B4C3-6AA6-493B-ABF8-DF6EF886C116}" destId="{34E20A29-ADF8-4458-8969-A1D749C85D57}" srcOrd="1" destOrd="0" presId="urn:microsoft.com/office/officeart/2008/layout/PictureAccentList"/>
    <dgm:cxn modelId="{F9BB5912-DC8C-49FA-A2AA-30C89338B5CE}" type="presParOf" srcId="{34E20A29-ADF8-4458-8969-A1D749C85D57}" destId="{68E3319B-C560-4418-95C5-9FE20E911FE7}" srcOrd="0" destOrd="0" presId="urn:microsoft.com/office/officeart/2008/layout/PictureAccentList"/>
    <dgm:cxn modelId="{3BE00ACE-5B7B-4B49-855A-37C0DAC60BF7}" type="presParOf" srcId="{68E3319B-C560-4418-95C5-9FE20E911FE7}" destId="{009D5553-D225-4FDB-96D5-3E7729AAB698}" srcOrd="0" destOrd="0" presId="urn:microsoft.com/office/officeart/2008/layout/PictureAccentList"/>
    <dgm:cxn modelId="{209A7431-C496-41B2-83A1-F10CCCD6A9F5}" type="presParOf" srcId="{68E3319B-C560-4418-95C5-9FE20E911FE7}" destId="{42625BE0-743B-4DF9-AB0C-5ED46CF70370}" srcOrd="1" destOrd="0" presId="urn:microsoft.com/office/officeart/2008/layout/PictureAccentList"/>
    <dgm:cxn modelId="{1A565933-49F0-44D6-902B-8629F3D8A17A}" type="presParOf" srcId="{34E20A29-ADF8-4458-8969-A1D749C85D57}" destId="{AFF2E2C3-9522-4E47-9DC6-15E9D05D6595}" srcOrd="1" destOrd="0" presId="urn:microsoft.com/office/officeart/2008/layout/PictureAccentList"/>
    <dgm:cxn modelId="{8A82A5C0-1771-4BF9-8D60-140385D47433}" type="presParOf" srcId="{AFF2E2C3-9522-4E47-9DC6-15E9D05D6595}" destId="{2803FA21-A837-49B3-A52B-EA1522B071DA}" srcOrd="0" destOrd="0" presId="urn:microsoft.com/office/officeart/2008/layout/PictureAccentList"/>
    <dgm:cxn modelId="{1826094F-82BD-4AE2-81B0-B5797828CD9B}" type="presParOf" srcId="{AFF2E2C3-9522-4E47-9DC6-15E9D05D6595}" destId="{D4552321-ED98-4AF1-905C-CBCA69239F62}"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6899F1-13C2-441E-879C-8B5F26234632}">
      <dsp:nvSpPr>
        <dsp:cNvPr id="0" name=""/>
        <dsp:cNvSpPr/>
      </dsp:nvSpPr>
      <dsp:spPr>
        <a:xfrm>
          <a:off x="0" y="1985462"/>
          <a:ext cx="1900645" cy="840037"/>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kern="1200" dirty="0"/>
            <a:t>1959-1960</a:t>
          </a:r>
        </a:p>
      </dsp:txBody>
      <dsp:txXfrm>
        <a:off x="0" y="1985462"/>
        <a:ext cx="1732638" cy="840037"/>
      </dsp:txXfrm>
    </dsp:sp>
    <dsp:sp modelId="{3F8C8DF1-69FF-4267-9807-429FE1F669A4}">
      <dsp:nvSpPr>
        <dsp:cNvPr id="0" name=""/>
        <dsp:cNvSpPr/>
      </dsp:nvSpPr>
      <dsp:spPr>
        <a:xfrm>
          <a:off x="-369570" y="-95325"/>
          <a:ext cx="2639785" cy="224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sz="2800" kern="1200" dirty="0" err="1"/>
            <a:t>Erdos</a:t>
          </a:r>
          <a:r>
            <a:rPr lang="en-US" sz="2800" kern="1200" dirty="0"/>
            <a:t>-</a:t>
          </a:r>
          <a:r>
            <a:rPr lang="en-US" sz="2800" kern="1200" dirty="0" err="1"/>
            <a:t>Renyi</a:t>
          </a:r>
          <a:r>
            <a:rPr lang="en-US" sz="2800" kern="1200" dirty="0"/>
            <a:t>-Gilbert Random Graph Model</a:t>
          </a:r>
        </a:p>
        <a:p>
          <a:pPr marL="0" lvl="0" indent="0" algn="ctr" defTabSz="1244600">
            <a:lnSpc>
              <a:spcPct val="90000"/>
            </a:lnSpc>
            <a:spcBef>
              <a:spcPct val="0"/>
            </a:spcBef>
            <a:spcAft>
              <a:spcPct val="35000"/>
            </a:spcAft>
            <a:buNone/>
          </a:pPr>
          <a:endParaRPr lang="en-US" sz="2800" kern="1200" dirty="0"/>
        </a:p>
      </dsp:txBody>
      <dsp:txXfrm>
        <a:off x="-369570" y="-95325"/>
        <a:ext cx="2639785" cy="2240100"/>
      </dsp:txXfrm>
    </dsp:sp>
    <dsp:sp modelId="{0EDA1889-E3C7-4C7B-AA49-EF34A4D5D342}">
      <dsp:nvSpPr>
        <dsp:cNvPr id="0" name=""/>
        <dsp:cNvSpPr/>
      </dsp:nvSpPr>
      <dsp:spPr>
        <a:xfrm rot="19251454">
          <a:off x="1734224" y="1937371"/>
          <a:ext cx="1483120" cy="0"/>
        </a:xfrm>
        <a:custGeom>
          <a:avLst/>
          <a:gdLst/>
          <a:ahLst/>
          <a:cxnLst/>
          <a:rect l="0" t="0" r="0" b="0"/>
          <a:pathLst>
            <a:path>
              <a:moveTo>
                <a:pt x="0" y="0"/>
              </a:moveTo>
              <a:lnTo>
                <a:pt x="1483120"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D542A5-A839-406E-A09D-761397CD34CA}">
      <dsp:nvSpPr>
        <dsp:cNvPr id="0" name=""/>
        <dsp:cNvSpPr/>
      </dsp:nvSpPr>
      <dsp:spPr>
        <a:xfrm>
          <a:off x="950322" y="1608750"/>
          <a:ext cx="0" cy="70003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EAC9032-35F1-40A2-BA92-FC6DD5F3161F}">
      <dsp:nvSpPr>
        <dsp:cNvPr id="0" name=""/>
        <dsp:cNvSpPr/>
      </dsp:nvSpPr>
      <dsp:spPr>
        <a:xfrm>
          <a:off x="909712" y="1645100"/>
          <a:ext cx="81220" cy="14000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3AECF3B-25CA-476D-B7CA-904B4760CF3F}">
      <dsp:nvSpPr>
        <dsp:cNvPr id="0" name=""/>
        <dsp:cNvSpPr/>
      </dsp:nvSpPr>
      <dsp:spPr>
        <a:xfrm>
          <a:off x="3050922" y="1225598"/>
          <a:ext cx="1900645" cy="487325"/>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kern="1200" dirty="0"/>
            <a:t>1981</a:t>
          </a:r>
        </a:p>
      </dsp:txBody>
      <dsp:txXfrm>
        <a:off x="3274286" y="1282868"/>
        <a:ext cx="1453917" cy="372785"/>
      </dsp:txXfrm>
    </dsp:sp>
    <dsp:sp modelId="{7197D426-886B-449E-A886-FD13F5E0AC97}">
      <dsp:nvSpPr>
        <dsp:cNvPr id="0" name=""/>
        <dsp:cNvSpPr/>
      </dsp:nvSpPr>
      <dsp:spPr>
        <a:xfrm>
          <a:off x="2681352" y="2200250"/>
          <a:ext cx="2639785" cy="129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t" anchorCtr="1">
          <a:noAutofit/>
        </a:bodyPr>
        <a:lstStyle/>
        <a:p>
          <a:pPr marL="0" lvl="0" indent="0" algn="ctr" defTabSz="1244600">
            <a:lnSpc>
              <a:spcPct val="90000"/>
            </a:lnSpc>
            <a:spcBef>
              <a:spcPct val="0"/>
            </a:spcBef>
            <a:spcAft>
              <a:spcPct val="35000"/>
            </a:spcAft>
            <a:buNone/>
          </a:pPr>
          <a:r>
            <a:rPr lang="en-US" sz="2800" kern="1200" dirty="0"/>
            <a:t>P1 Stochastic Block Model by Holland &amp; </a:t>
          </a:r>
          <a:r>
            <a:rPr lang="en-US" sz="2800" kern="1200" dirty="0" err="1"/>
            <a:t>Leinhardt</a:t>
          </a:r>
          <a:endParaRPr lang="en-US" sz="2800" kern="1200" dirty="0"/>
        </a:p>
      </dsp:txBody>
      <dsp:txXfrm>
        <a:off x="2681352" y="2200250"/>
        <a:ext cx="2639785" cy="1299535"/>
      </dsp:txXfrm>
    </dsp:sp>
    <dsp:sp modelId="{1E3B17F3-BEE3-4918-AC1A-690DF45EE902}">
      <dsp:nvSpPr>
        <dsp:cNvPr id="0" name=""/>
        <dsp:cNvSpPr/>
      </dsp:nvSpPr>
      <dsp:spPr>
        <a:xfrm rot="2710900">
          <a:off x="4747102" y="1960680"/>
          <a:ext cx="1385557" cy="0"/>
        </a:xfrm>
        <a:custGeom>
          <a:avLst/>
          <a:gdLst/>
          <a:ahLst/>
          <a:cxnLst/>
          <a:rect l="0" t="0" r="0" b="0"/>
          <a:pathLst>
            <a:path>
              <a:moveTo>
                <a:pt x="0" y="0"/>
              </a:moveTo>
              <a:lnTo>
                <a:pt x="1385557"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D6C9D4-469A-4107-97AE-8C43EA5CB946}">
      <dsp:nvSpPr>
        <dsp:cNvPr id="0" name=""/>
        <dsp:cNvSpPr/>
      </dsp:nvSpPr>
      <dsp:spPr>
        <a:xfrm>
          <a:off x="4001245" y="1712924"/>
          <a:ext cx="0" cy="40610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1BEC2C0-22DD-44C4-AAFC-5C26B7685EF4}">
      <dsp:nvSpPr>
        <dsp:cNvPr id="0" name=""/>
        <dsp:cNvSpPr/>
      </dsp:nvSpPr>
      <dsp:spPr>
        <a:xfrm>
          <a:off x="3960635" y="2119029"/>
          <a:ext cx="81220" cy="8122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6DFFFF4-9F37-4D30-AD1F-F196703EA62F}">
      <dsp:nvSpPr>
        <dsp:cNvPr id="0" name=""/>
        <dsp:cNvSpPr/>
      </dsp:nvSpPr>
      <dsp:spPr>
        <a:xfrm>
          <a:off x="5928194" y="2208437"/>
          <a:ext cx="1900645" cy="487325"/>
        </a:xfrm>
        <a:prstGeom prst="hexagon">
          <a:avLst>
            <a:gd name="adj" fmla="val 40000"/>
            <a:gd name="vf" fmla="val 11547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kern="1200" dirty="0"/>
            <a:t>2004</a:t>
          </a:r>
        </a:p>
      </dsp:txBody>
      <dsp:txXfrm>
        <a:off x="6151558" y="2265707"/>
        <a:ext cx="1453917" cy="372785"/>
      </dsp:txXfrm>
    </dsp:sp>
    <dsp:sp modelId="{AC604E24-F0F9-43D5-BABA-E47E5A224692}">
      <dsp:nvSpPr>
        <dsp:cNvPr id="0" name=""/>
        <dsp:cNvSpPr/>
      </dsp:nvSpPr>
      <dsp:spPr>
        <a:xfrm>
          <a:off x="5558624" y="421575"/>
          <a:ext cx="2639785" cy="1299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b" anchorCtr="1">
          <a:noAutofit/>
        </a:bodyPr>
        <a:lstStyle/>
        <a:p>
          <a:pPr marL="0" lvl="0" indent="0" algn="ctr" defTabSz="1244600">
            <a:lnSpc>
              <a:spcPct val="90000"/>
            </a:lnSpc>
            <a:spcBef>
              <a:spcPct val="0"/>
            </a:spcBef>
            <a:spcAft>
              <a:spcPct val="35000"/>
            </a:spcAft>
            <a:buNone/>
          </a:pPr>
          <a:r>
            <a:rPr lang="en-US" sz="2800" kern="1200" dirty="0"/>
            <a:t>P2 Model by M.A.J van </a:t>
          </a:r>
          <a:r>
            <a:rPr lang="en-US" sz="2800" kern="1200" dirty="0" err="1"/>
            <a:t>Duijn</a:t>
          </a:r>
          <a:r>
            <a:rPr lang="en-US" sz="2800" kern="1200" dirty="0"/>
            <a:t> et. al.</a:t>
          </a:r>
        </a:p>
      </dsp:txBody>
      <dsp:txXfrm>
        <a:off x="5558624" y="421575"/>
        <a:ext cx="2639785" cy="1299535"/>
      </dsp:txXfrm>
    </dsp:sp>
    <dsp:sp modelId="{DD4BEE78-27CA-485B-8294-B99A9036BF3E}">
      <dsp:nvSpPr>
        <dsp:cNvPr id="0" name=""/>
        <dsp:cNvSpPr/>
      </dsp:nvSpPr>
      <dsp:spPr>
        <a:xfrm rot="18331917">
          <a:off x="7529870" y="1871217"/>
          <a:ext cx="1427595" cy="0"/>
        </a:xfrm>
        <a:custGeom>
          <a:avLst/>
          <a:gdLst/>
          <a:ahLst/>
          <a:cxnLst/>
          <a:rect l="0" t="0" r="0" b="0"/>
          <a:pathLst>
            <a:path>
              <a:moveTo>
                <a:pt x="0" y="0"/>
              </a:moveTo>
              <a:lnTo>
                <a:pt x="1427595" y="0"/>
              </a:lnTo>
            </a:path>
          </a:pathLst>
        </a:custGeom>
        <a:no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79593D-85AC-4F82-92C1-684DBE481C93}">
      <dsp:nvSpPr>
        <dsp:cNvPr id="0" name=""/>
        <dsp:cNvSpPr/>
      </dsp:nvSpPr>
      <dsp:spPr>
        <a:xfrm>
          <a:off x="6878517" y="1802332"/>
          <a:ext cx="0" cy="406104"/>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EAF0E05-9777-4AF5-A7C0-BA9C59D7A9B7}">
      <dsp:nvSpPr>
        <dsp:cNvPr id="0" name=""/>
        <dsp:cNvSpPr/>
      </dsp:nvSpPr>
      <dsp:spPr>
        <a:xfrm>
          <a:off x="6837906" y="1721111"/>
          <a:ext cx="81220" cy="8122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BF256D98-0EB6-41C8-AEED-E83691475757}">
      <dsp:nvSpPr>
        <dsp:cNvPr id="0" name=""/>
        <dsp:cNvSpPr/>
      </dsp:nvSpPr>
      <dsp:spPr>
        <a:xfrm rot="10800000">
          <a:off x="8658497" y="857638"/>
          <a:ext cx="1900645" cy="865393"/>
        </a:xfrm>
        <a:prstGeom prst="homePlate">
          <a:avLst>
            <a:gd name="adj" fmla="val 4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244600">
            <a:lnSpc>
              <a:spcPct val="90000"/>
            </a:lnSpc>
            <a:spcBef>
              <a:spcPct val="0"/>
            </a:spcBef>
            <a:spcAft>
              <a:spcPct val="35000"/>
            </a:spcAft>
            <a:buNone/>
          </a:pPr>
          <a:r>
            <a:rPr lang="en-US" sz="2800" kern="1200" dirty="0"/>
            <a:t>2006-2011</a:t>
          </a:r>
        </a:p>
      </dsp:txBody>
      <dsp:txXfrm rot="10800000">
        <a:off x="8831576" y="857638"/>
        <a:ext cx="1727566" cy="865393"/>
      </dsp:txXfrm>
    </dsp:sp>
    <dsp:sp modelId="{DEDEAEC8-775B-4A0E-BDF8-C0B5BC0821DF}">
      <dsp:nvSpPr>
        <dsp:cNvPr id="0" name=""/>
        <dsp:cNvSpPr/>
      </dsp:nvSpPr>
      <dsp:spPr>
        <a:xfrm>
          <a:off x="8288927" y="1517233"/>
          <a:ext cx="2639785" cy="2307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48920" rIns="0" bIns="248920" numCol="1" spcCol="1270" anchor="t" anchorCtr="1">
          <a:noAutofit/>
        </a:bodyPr>
        <a:lstStyle/>
        <a:p>
          <a:pPr marL="0" lvl="0" indent="0" algn="ctr" defTabSz="1244600">
            <a:lnSpc>
              <a:spcPct val="90000"/>
            </a:lnSpc>
            <a:spcBef>
              <a:spcPct val="0"/>
            </a:spcBef>
            <a:spcAft>
              <a:spcPct val="35000"/>
            </a:spcAft>
            <a:buNone/>
          </a:pPr>
          <a:endParaRPr lang="en-US" sz="2800" kern="1200" dirty="0"/>
        </a:p>
        <a:p>
          <a:pPr marL="0" lvl="0" indent="0" algn="ctr" defTabSz="1244600">
            <a:lnSpc>
              <a:spcPct val="90000"/>
            </a:lnSpc>
            <a:spcBef>
              <a:spcPct val="0"/>
            </a:spcBef>
            <a:spcAft>
              <a:spcPct val="35000"/>
            </a:spcAft>
            <a:buNone/>
          </a:pPr>
          <a:r>
            <a:rPr lang="en-US" sz="2800" kern="1200" dirty="0"/>
            <a:t>The Sparse Beta-Model by Britton et al. </a:t>
          </a:r>
        </a:p>
      </dsp:txBody>
      <dsp:txXfrm>
        <a:off x="8288927" y="1517233"/>
        <a:ext cx="2639785" cy="2307715"/>
      </dsp:txXfrm>
    </dsp:sp>
    <dsp:sp modelId="{D59E0661-D3C3-4072-9F55-5F1D1C88A7C9}">
      <dsp:nvSpPr>
        <dsp:cNvPr id="0" name=""/>
        <dsp:cNvSpPr/>
      </dsp:nvSpPr>
      <dsp:spPr>
        <a:xfrm>
          <a:off x="9608820" y="1376469"/>
          <a:ext cx="0" cy="7211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A753F44-E78B-4293-B0C7-6430408A43FA}">
      <dsp:nvSpPr>
        <dsp:cNvPr id="0" name=""/>
        <dsp:cNvSpPr/>
      </dsp:nvSpPr>
      <dsp:spPr>
        <a:xfrm>
          <a:off x="9568209" y="1908597"/>
          <a:ext cx="81220" cy="144232"/>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99260-895B-49E7-942C-1F2D4F832E6C}">
      <dsp:nvSpPr>
        <dsp:cNvPr id="0" name=""/>
        <dsp:cNvSpPr/>
      </dsp:nvSpPr>
      <dsp:spPr>
        <a:xfrm>
          <a:off x="150475" y="433446"/>
          <a:ext cx="8167587" cy="1470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IN" sz="6500" kern="1200" dirty="0"/>
            <a:t>Some </a:t>
          </a:r>
          <a:r>
            <a:rPr lang="en-IN" sz="6500" kern="1200" dirty="0" err="1"/>
            <a:t>Backround</a:t>
          </a:r>
          <a:r>
            <a:rPr lang="en-IN" sz="6500" kern="1200" dirty="0"/>
            <a:t> </a:t>
          </a:r>
        </a:p>
      </dsp:txBody>
      <dsp:txXfrm>
        <a:off x="193556" y="476527"/>
        <a:ext cx="8081425" cy="1384742"/>
      </dsp:txXfrm>
    </dsp:sp>
    <dsp:sp modelId="{009D5553-D225-4FDB-96D5-3E7729AAB698}">
      <dsp:nvSpPr>
        <dsp:cNvPr id="0" name=""/>
        <dsp:cNvSpPr/>
      </dsp:nvSpPr>
      <dsp:spPr>
        <a:xfrm>
          <a:off x="0" y="2250484"/>
          <a:ext cx="1470904" cy="1470904"/>
        </a:xfrm>
        <a:prstGeom prst="roundRect">
          <a:avLst>
            <a:gd name="adj" fmla="val 16670"/>
          </a:avLst>
        </a:prstGeom>
        <a:blipFill>
          <a:blip xmlns:r="http://schemas.openxmlformats.org/officeDocument/2006/relationships" r:embed="rId1"/>
          <a:srcRect/>
          <a:stretch>
            <a:fillRect t="-7000" b="-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625BE0-743B-4DF9-AB0C-5ED46CF70370}">
      <dsp:nvSpPr>
        <dsp:cNvPr id="0" name=""/>
        <dsp:cNvSpPr/>
      </dsp:nvSpPr>
      <dsp:spPr>
        <a:xfrm>
          <a:off x="1559159" y="2250484"/>
          <a:ext cx="8666814" cy="1470904"/>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Paul </a:t>
          </a:r>
          <a:r>
            <a:rPr lang="en-US" sz="1600" b="1" i="0" kern="1200" dirty="0" err="1">
              <a:solidFill>
                <a:schemeClr val="tx1"/>
              </a:solidFill>
            </a:rPr>
            <a:t>Erdős</a:t>
          </a:r>
          <a:r>
            <a:rPr lang="en-US" sz="1600" b="1" i="0" kern="1200" dirty="0">
              <a:solidFill>
                <a:schemeClr val="tx1"/>
              </a:solidFill>
            </a:rPr>
            <a:t> </a:t>
          </a:r>
          <a:r>
            <a:rPr lang="en-US" sz="1600" b="0" i="0" kern="1200" dirty="0">
              <a:solidFill>
                <a:schemeClr val="tx1"/>
              </a:solidFill>
            </a:rPr>
            <a:t>(</a:t>
          </a:r>
          <a:r>
            <a:rPr lang="en-US" sz="1600" b="0" i="0" kern="1200" dirty="0">
              <a:solidFill>
                <a:schemeClr val="tx1"/>
              </a:solidFill>
              <a:hlinkClick xmlns:r="http://schemas.openxmlformats.org/officeDocument/2006/relationships" r:id="rId2" tooltip="Hungarian language">
                <a:extLst>
                  <a:ext uri="{A12FA001-AC4F-418D-AE19-62706E023703}">
                    <ahyp:hlinkClr xmlns:ahyp="http://schemas.microsoft.com/office/drawing/2018/hyperlinkcolor" val="tx"/>
                  </a:ext>
                </a:extLst>
              </a:hlinkClick>
            </a:rPr>
            <a:t>Hungarian</a:t>
          </a:r>
          <a:r>
            <a:rPr lang="en-US" sz="1600" b="0" i="0" kern="1200" dirty="0">
              <a:solidFill>
                <a:schemeClr val="tx1"/>
              </a:solidFill>
            </a:rPr>
            <a:t>: </a:t>
          </a:r>
          <a:r>
            <a:rPr lang="en-US" sz="1600" b="0" i="1" kern="1200" dirty="0" err="1">
              <a:solidFill>
                <a:schemeClr val="tx1"/>
              </a:solidFill>
            </a:rPr>
            <a:t>Erdős</a:t>
          </a:r>
          <a:r>
            <a:rPr lang="en-US" sz="1600" b="0" i="1" kern="1200" dirty="0">
              <a:solidFill>
                <a:schemeClr val="tx1"/>
              </a:solidFill>
            </a:rPr>
            <a:t> </a:t>
          </a:r>
          <a:r>
            <a:rPr lang="en-US" sz="1600" b="0" i="1" kern="1200" dirty="0" err="1">
              <a:solidFill>
                <a:schemeClr val="tx1"/>
              </a:solidFill>
            </a:rPr>
            <a:t>Pál</a:t>
          </a:r>
          <a:r>
            <a:rPr lang="en-US" sz="1600" b="0" i="0" kern="1200" dirty="0">
              <a:solidFill>
                <a:schemeClr val="tx1"/>
              </a:solidFill>
            </a:rPr>
            <a:t> </a:t>
          </a:r>
          <a:r>
            <a:rPr lang="en-US" sz="1600" b="0" i="0" kern="1200" dirty="0">
              <a:solidFill>
                <a:schemeClr val="tx1"/>
              </a:solidFill>
              <a:hlinkClick xmlns:r="http://schemas.openxmlformats.org/officeDocument/2006/relationships" r:id="rId3" tooltip="Help:IPA/Hungarian">
                <a:extLst>
                  <a:ext uri="{A12FA001-AC4F-418D-AE19-62706E023703}">
                    <ahyp:hlinkClr xmlns:ahyp="http://schemas.microsoft.com/office/drawing/2018/hyperlinkcolor" val="tx"/>
                  </a:ext>
                </a:extLst>
              </a:hlinkClick>
            </a:rPr>
            <a:t>[ˈ</a:t>
          </a:r>
          <a:r>
            <a:rPr lang="en-US" sz="1600" b="0" i="0" kern="1200" dirty="0" err="1">
              <a:solidFill>
                <a:schemeClr val="tx1"/>
              </a:solidFill>
              <a:hlinkClick xmlns:r="http://schemas.openxmlformats.org/officeDocument/2006/relationships" r:id="rId3" tooltip="Help:IPA/Hungarian">
                <a:extLst>
                  <a:ext uri="{A12FA001-AC4F-418D-AE19-62706E023703}">
                    <ahyp:hlinkClr xmlns:ahyp="http://schemas.microsoft.com/office/drawing/2018/hyperlinkcolor" val="tx"/>
                  </a:ext>
                </a:extLst>
              </a:hlinkClick>
            </a:rPr>
            <a:t>ɛrdøːʃ</a:t>
          </a:r>
          <a:r>
            <a:rPr lang="en-US" sz="1600" b="0" i="0" kern="1200" dirty="0">
              <a:solidFill>
                <a:schemeClr val="tx1"/>
              </a:solidFill>
              <a:hlinkClick xmlns:r="http://schemas.openxmlformats.org/officeDocument/2006/relationships" r:id="rId3" tooltip="Help:IPA/Hungarian">
                <a:extLst>
                  <a:ext uri="{A12FA001-AC4F-418D-AE19-62706E023703}">
                    <ahyp:hlinkClr xmlns:ahyp="http://schemas.microsoft.com/office/drawing/2018/hyperlinkcolor" val="tx"/>
                  </a:ext>
                </a:extLst>
              </a:hlinkClick>
            </a:rPr>
            <a:t> ˈ</a:t>
          </a:r>
          <a:r>
            <a:rPr lang="en-US" sz="1600" b="0" i="0" kern="1200" dirty="0" err="1">
              <a:solidFill>
                <a:schemeClr val="tx1"/>
              </a:solidFill>
              <a:hlinkClick xmlns:r="http://schemas.openxmlformats.org/officeDocument/2006/relationships" r:id="rId3" tooltip="Help:IPA/Hungarian">
                <a:extLst>
                  <a:ext uri="{A12FA001-AC4F-418D-AE19-62706E023703}">
                    <ahyp:hlinkClr xmlns:ahyp="http://schemas.microsoft.com/office/drawing/2018/hyperlinkcolor" val="tx"/>
                  </a:ext>
                </a:extLst>
              </a:hlinkClick>
            </a:rPr>
            <a:t>paːl</a:t>
          </a:r>
          <a:r>
            <a:rPr lang="en-US" sz="1600" b="0" i="0" kern="1200" dirty="0">
              <a:solidFill>
                <a:schemeClr val="tx1"/>
              </a:solidFill>
              <a:hlinkClick xmlns:r="http://schemas.openxmlformats.org/officeDocument/2006/relationships" r:id="rId3" tooltip="Help:IPA/Hungarian">
                <a:extLst>
                  <a:ext uri="{A12FA001-AC4F-418D-AE19-62706E023703}">
                    <ahyp:hlinkClr xmlns:ahyp="http://schemas.microsoft.com/office/drawing/2018/hyperlinkcolor" val="tx"/>
                  </a:ext>
                </a:extLst>
              </a:hlinkClick>
            </a:rPr>
            <a:t>]</a:t>
          </a:r>
          <a:r>
            <a:rPr lang="en-US" sz="1600" b="0" i="0" kern="1200" dirty="0">
              <a:solidFill>
                <a:schemeClr val="tx1"/>
              </a:solidFill>
            </a:rPr>
            <a:t>; 26 March 1913 – 20 September 1996) was a Hungarian </a:t>
          </a:r>
          <a:r>
            <a:rPr lang="en-US" sz="1600" b="0" i="0" kern="1200" dirty="0">
              <a:solidFill>
                <a:schemeClr val="tx1"/>
              </a:solidFill>
              <a:hlinkClick xmlns:r="http://schemas.openxmlformats.org/officeDocument/2006/relationships" r:id="rId4" tooltip="Mathematician">
                <a:extLst>
                  <a:ext uri="{A12FA001-AC4F-418D-AE19-62706E023703}">
                    <ahyp:hlinkClr xmlns:ahyp="http://schemas.microsoft.com/office/drawing/2018/hyperlinkcolor" val="tx"/>
                  </a:ext>
                </a:extLst>
              </a:hlinkClick>
            </a:rPr>
            <a:t>mathematician</a:t>
          </a:r>
          <a:r>
            <a:rPr lang="en-US" sz="1600" b="0" i="0" kern="1200" dirty="0">
              <a:solidFill>
                <a:schemeClr val="tx1"/>
              </a:solidFill>
            </a:rPr>
            <a:t>. He was one of the most prolific mathematicians and producers of mathematical </a:t>
          </a:r>
          <a:r>
            <a:rPr lang="en-US" sz="1600" b="0" i="0" kern="1200" dirty="0">
              <a:solidFill>
                <a:schemeClr val="tx1"/>
              </a:solidFill>
              <a:hlinkClick xmlns:r="http://schemas.openxmlformats.org/officeDocument/2006/relationships" r:id="rId5" tooltip="Conjecture">
                <a:extLst>
                  <a:ext uri="{A12FA001-AC4F-418D-AE19-62706E023703}">
                    <ahyp:hlinkClr xmlns:ahyp="http://schemas.microsoft.com/office/drawing/2018/hyperlinkcolor" val="tx"/>
                  </a:ext>
                </a:extLst>
              </a:hlinkClick>
            </a:rPr>
            <a:t>conjectures</a:t>
          </a:r>
          <a:r>
            <a:rPr lang="en-US" sz="1600" b="0" i="0" kern="1200" baseline="30000" dirty="0">
              <a:solidFill>
                <a:schemeClr val="tx1"/>
              </a:solidFill>
              <a:hlinkClick xmlns:r="http://schemas.openxmlformats.org/officeDocument/2006/relationships" r:id="rId6">
                <a:extLst>
                  <a:ext uri="{A12FA001-AC4F-418D-AE19-62706E023703}">
                    <ahyp:hlinkClr xmlns:ahyp="http://schemas.microsoft.com/office/drawing/2018/hyperlinkcolor" val="tx"/>
                  </a:ext>
                </a:extLst>
              </a:hlinkClick>
            </a:rPr>
            <a:t>[2]</a:t>
          </a:r>
          <a:r>
            <a:rPr lang="en-US" sz="1600" b="0" i="0" kern="1200" dirty="0">
              <a:solidFill>
                <a:schemeClr val="tx1"/>
              </a:solidFill>
            </a:rPr>
            <a:t> of the 20th century.</a:t>
          </a:r>
          <a:r>
            <a:rPr lang="en-US" sz="1600" b="0" i="0" kern="1200" baseline="30000" dirty="0">
              <a:solidFill>
                <a:schemeClr val="tx1"/>
              </a:solidFill>
              <a:hlinkClick xmlns:r="http://schemas.openxmlformats.org/officeDocument/2006/relationships" r:id="rId7">
                <a:extLst>
                  <a:ext uri="{A12FA001-AC4F-418D-AE19-62706E023703}">
                    <ahyp:hlinkClr xmlns:ahyp="http://schemas.microsoft.com/office/drawing/2018/hyperlinkcolor" val="tx"/>
                  </a:ext>
                </a:extLst>
              </a:hlinkClick>
            </a:rPr>
            <a:t>[3]</a:t>
          </a:r>
          <a:r>
            <a:rPr lang="en-US" sz="1600" b="0" i="0" kern="1200" dirty="0">
              <a:solidFill>
                <a:schemeClr val="tx1"/>
              </a:solidFill>
            </a:rPr>
            <a:t> </a:t>
          </a:r>
          <a:r>
            <a:rPr lang="en-US" sz="1600" b="0" i="0" kern="1200" dirty="0" err="1">
              <a:solidFill>
                <a:schemeClr val="tx1"/>
              </a:solidFill>
            </a:rPr>
            <a:t>Erdős</a:t>
          </a:r>
          <a:r>
            <a:rPr lang="en-US" sz="1600" b="0" i="0" kern="1200" dirty="0">
              <a:solidFill>
                <a:schemeClr val="tx1"/>
              </a:solidFill>
            </a:rPr>
            <a:t> pursued and proposed problems in </a:t>
          </a:r>
          <a:r>
            <a:rPr lang="en-US" sz="1600" b="0" i="0" kern="1200" dirty="0">
              <a:solidFill>
                <a:schemeClr val="tx1"/>
              </a:solidFill>
              <a:hlinkClick xmlns:r="http://schemas.openxmlformats.org/officeDocument/2006/relationships" r:id="rId8" tooltip="Discrete mathematics">
                <a:extLst>
                  <a:ext uri="{A12FA001-AC4F-418D-AE19-62706E023703}">
                    <ahyp:hlinkClr xmlns:ahyp="http://schemas.microsoft.com/office/drawing/2018/hyperlinkcolor" val="tx"/>
                  </a:ext>
                </a:extLst>
              </a:hlinkClick>
            </a:rPr>
            <a:t>discrete mathematics</a:t>
          </a:r>
          <a:r>
            <a:rPr lang="en-US" sz="1600" b="0" i="0" kern="1200" dirty="0">
              <a:solidFill>
                <a:schemeClr val="tx1"/>
              </a:solidFill>
            </a:rPr>
            <a:t>, </a:t>
          </a:r>
          <a:r>
            <a:rPr lang="en-US" sz="1600" b="0" i="0" kern="1200" dirty="0">
              <a:solidFill>
                <a:schemeClr val="tx1"/>
              </a:solidFill>
              <a:hlinkClick xmlns:r="http://schemas.openxmlformats.org/officeDocument/2006/relationships" r:id="rId9" tooltip="Graph theory">
                <a:extLst>
                  <a:ext uri="{A12FA001-AC4F-418D-AE19-62706E023703}">
                    <ahyp:hlinkClr xmlns:ahyp="http://schemas.microsoft.com/office/drawing/2018/hyperlinkcolor" val="tx"/>
                  </a:ext>
                </a:extLst>
              </a:hlinkClick>
            </a:rPr>
            <a:t>graph theory</a:t>
          </a:r>
          <a:r>
            <a:rPr lang="en-US" sz="1600" b="0" i="0" kern="1200" dirty="0">
              <a:solidFill>
                <a:schemeClr val="tx1"/>
              </a:solidFill>
            </a:rPr>
            <a:t>, </a:t>
          </a:r>
          <a:r>
            <a:rPr lang="en-US" sz="1600" b="0" i="0" kern="1200" dirty="0">
              <a:solidFill>
                <a:schemeClr val="tx1"/>
              </a:solidFill>
              <a:hlinkClick xmlns:r="http://schemas.openxmlformats.org/officeDocument/2006/relationships" r:id="rId10" tooltip="Number theory">
                <a:extLst>
                  <a:ext uri="{A12FA001-AC4F-418D-AE19-62706E023703}">
                    <ahyp:hlinkClr xmlns:ahyp="http://schemas.microsoft.com/office/drawing/2018/hyperlinkcolor" val="tx"/>
                  </a:ext>
                </a:extLst>
              </a:hlinkClick>
            </a:rPr>
            <a:t>number theory</a:t>
          </a:r>
          <a:r>
            <a:rPr lang="en-US" sz="1600" b="0" i="0" kern="1200" dirty="0">
              <a:solidFill>
                <a:schemeClr val="tx1"/>
              </a:solidFill>
            </a:rPr>
            <a:t>, </a:t>
          </a:r>
          <a:r>
            <a:rPr lang="en-US" sz="1600" b="0" i="0" kern="1200" dirty="0">
              <a:solidFill>
                <a:schemeClr val="tx1"/>
              </a:solidFill>
              <a:hlinkClick xmlns:r="http://schemas.openxmlformats.org/officeDocument/2006/relationships" r:id="rId11" tooltip="Mathematical analysis">
                <a:extLst>
                  <a:ext uri="{A12FA001-AC4F-418D-AE19-62706E023703}">
                    <ahyp:hlinkClr xmlns:ahyp="http://schemas.microsoft.com/office/drawing/2018/hyperlinkcolor" val="tx"/>
                  </a:ext>
                </a:extLst>
              </a:hlinkClick>
            </a:rPr>
            <a:t>mathematical analysis</a:t>
          </a:r>
          <a:r>
            <a:rPr lang="en-US" sz="1600" b="0" i="0" kern="1200" dirty="0">
              <a:solidFill>
                <a:schemeClr val="tx1"/>
              </a:solidFill>
            </a:rPr>
            <a:t>, </a:t>
          </a:r>
          <a:r>
            <a:rPr lang="en-US" sz="1600" b="0" i="0" kern="1200" dirty="0">
              <a:solidFill>
                <a:schemeClr val="tx1"/>
              </a:solidFill>
              <a:hlinkClick xmlns:r="http://schemas.openxmlformats.org/officeDocument/2006/relationships" r:id="rId12" tooltip="Approximation theory">
                <a:extLst>
                  <a:ext uri="{A12FA001-AC4F-418D-AE19-62706E023703}">
                    <ahyp:hlinkClr xmlns:ahyp="http://schemas.microsoft.com/office/drawing/2018/hyperlinkcolor" val="tx"/>
                  </a:ext>
                </a:extLst>
              </a:hlinkClick>
            </a:rPr>
            <a:t>approximation theory</a:t>
          </a:r>
          <a:r>
            <a:rPr lang="en-US" sz="1600" b="0" i="0" kern="1200" dirty="0">
              <a:solidFill>
                <a:schemeClr val="tx1"/>
              </a:solidFill>
            </a:rPr>
            <a:t>, </a:t>
          </a:r>
          <a:r>
            <a:rPr lang="en-US" sz="1600" b="0" i="0" kern="1200" dirty="0">
              <a:solidFill>
                <a:schemeClr val="tx1"/>
              </a:solidFill>
              <a:hlinkClick xmlns:r="http://schemas.openxmlformats.org/officeDocument/2006/relationships" r:id="rId13" tooltip="Set theory">
                <a:extLst>
                  <a:ext uri="{A12FA001-AC4F-418D-AE19-62706E023703}">
                    <ahyp:hlinkClr xmlns:ahyp="http://schemas.microsoft.com/office/drawing/2018/hyperlinkcolor" val="tx"/>
                  </a:ext>
                </a:extLst>
              </a:hlinkClick>
            </a:rPr>
            <a:t>set theory</a:t>
          </a:r>
          <a:r>
            <a:rPr lang="en-US" sz="1600" b="0" i="0" kern="1200" dirty="0">
              <a:solidFill>
                <a:schemeClr val="tx1"/>
              </a:solidFill>
            </a:rPr>
            <a:t>, and </a:t>
          </a:r>
          <a:r>
            <a:rPr lang="en-US" sz="1600" b="0" i="0" kern="1200" dirty="0">
              <a:solidFill>
                <a:schemeClr val="tx1"/>
              </a:solidFill>
              <a:hlinkClick xmlns:r="http://schemas.openxmlformats.org/officeDocument/2006/relationships" r:id="rId14" tooltip="Probability theory">
                <a:extLst>
                  <a:ext uri="{A12FA001-AC4F-418D-AE19-62706E023703}">
                    <ahyp:hlinkClr xmlns:ahyp="http://schemas.microsoft.com/office/drawing/2018/hyperlinkcolor" val="tx"/>
                  </a:ext>
                </a:extLst>
              </a:hlinkClick>
            </a:rPr>
            <a:t>probability theory</a:t>
          </a:r>
          <a:r>
            <a:rPr lang="en-US" sz="1600" b="0" i="0" kern="1200" dirty="0">
              <a:solidFill>
                <a:schemeClr val="tx1"/>
              </a:solidFill>
            </a:rPr>
            <a:t>.</a:t>
          </a:r>
          <a:endParaRPr lang="en-IN" sz="1600" b="0" kern="1200" dirty="0">
            <a:solidFill>
              <a:schemeClr val="tx1"/>
            </a:solidFill>
          </a:endParaRPr>
        </a:p>
      </dsp:txBody>
      <dsp:txXfrm>
        <a:off x="1630976" y="2322301"/>
        <a:ext cx="8523180" cy="1327270"/>
      </dsp:txXfrm>
    </dsp:sp>
    <dsp:sp modelId="{2803FA21-A837-49B3-A52B-EA1522B071DA}">
      <dsp:nvSpPr>
        <dsp:cNvPr id="0" name=""/>
        <dsp:cNvSpPr/>
      </dsp:nvSpPr>
      <dsp:spPr>
        <a:xfrm>
          <a:off x="0" y="3897897"/>
          <a:ext cx="1470904" cy="1470904"/>
        </a:xfrm>
        <a:prstGeom prst="roundRect">
          <a:avLst>
            <a:gd name="adj" fmla="val 16670"/>
          </a:avLst>
        </a:prstGeom>
        <a:blipFill>
          <a:blip xmlns:r="http://schemas.openxmlformats.org/officeDocument/2006/relationships" r:embed="rId15"/>
          <a:srcRect/>
          <a:stretch>
            <a:fillRect t="-17000" b="-17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52321-ED98-4AF1-905C-CBCA69239F62}">
      <dsp:nvSpPr>
        <dsp:cNvPr id="0" name=""/>
        <dsp:cNvSpPr/>
      </dsp:nvSpPr>
      <dsp:spPr>
        <a:xfrm>
          <a:off x="1559159" y="3897897"/>
          <a:ext cx="8666814" cy="1470904"/>
        </a:xfrm>
        <a:prstGeom prst="roundRect">
          <a:avLst>
            <a:gd name="adj" fmla="val 16670"/>
          </a:avLst>
        </a:prstGeom>
        <a:solidFill>
          <a:schemeClr val="accent3">
            <a:hueOff val="-1617565"/>
            <a:satOff val="41387"/>
            <a:lumOff val="156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b="1" i="0" kern="1200" dirty="0" err="1">
              <a:solidFill>
                <a:schemeClr val="tx1"/>
              </a:solidFill>
            </a:rPr>
            <a:t>Alfréd</a:t>
          </a:r>
          <a:r>
            <a:rPr lang="en-US" sz="1900" b="1" i="0" kern="1200" dirty="0">
              <a:solidFill>
                <a:schemeClr val="tx1"/>
              </a:solidFill>
            </a:rPr>
            <a:t> </a:t>
          </a:r>
          <a:r>
            <a:rPr lang="en-US" sz="1900" b="1" i="0" kern="1200" dirty="0" err="1">
              <a:solidFill>
                <a:schemeClr val="tx1"/>
              </a:solidFill>
            </a:rPr>
            <a:t>Rényi</a:t>
          </a:r>
          <a:r>
            <a:rPr lang="en-US" sz="1900" b="0" i="0" kern="1200" dirty="0">
              <a:solidFill>
                <a:schemeClr val="tx1"/>
              </a:solidFill>
            </a:rPr>
            <a:t> (20 March 1921 – 1 February 1970) was a Hungarian </a:t>
          </a:r>
          <a:r>
            <a:rPr lang="en-US" sz="1900" b="0" i="0" kern="1200" dirty="0">
              <a:solidFill>
                <a:schemeClr val="tx1"/>
              </a:solidFill>
              <a:hlinkClick xmlns:r="http://schemas.openxmlformats.org/officeDocument/2006/relationships" r:id="rId4" tooltip="Mathematician">
                <a:extLst>
                  <a:ext uri="{A12FA001-AC4F-418D-AE19-62706E023703}">
                    <ahyp:hlinkClr xmlns:ahyp="http://schemas.microsoft.com/office/drawing/2018/hyperlinkcolor" val="tx"/>
                  </a:ext>
                </a:extLst>
              </a:hlinkClick>
            </a:rPr>
            <a:t>mathematician</a:t>
          </a:r>
          <a:r>
            <a:rPr lang="en-US" sz="1900" b="0" i="0" kern="1200" dirty="0">
              <a:solidFill>
                <a:schemeClr val="tx1"/>
              </a:solidFill>
            </a:rPr>
            <a:t> known for his work in </a:t>
          </a:r>
          <a:r>
            <a:rPr lang="en-US" sz="1900" b="0" i="0" kern="1200" dirty="0">
              <a:solidFill>
                <a:schemeClr val="tx1"/>
              </a:solidFill>
              <a:hlinkClick xmlns:r="http://schemas.openxmlformats.org/officeDocument/2006/relationships" r:id="rId14" tooltip="Probability theory">
                <a:extLst>
                  <a:ext uri="{A12FA001-AC4F-418D-AE19-62706E023703}">
                    <ahyp:hlinkClr xmlns:ahyp="http://schemas.microsoft.com/office/drawing/2018/hyperlinkcolor" val="tx"/>
                  </a:ext>
                </a:extLst>
              </a:hlinkClick>
            </a:rPr>
            <a:t>probability theory</a:t>
          </a:r>
          <a:r>
            <a:rPr lang="en-US" sz="1900" b="0" i="0" kern="1200" dirty="0">
              <a:solidFill>
                <a:schemeClr val="tx1"/>
              </a:solidFill>
            </a:rPr>
            <a:t>, though he also made contributions in </a:t>
          </a:r>
          <a:r>
            <a:rPr lang="en-US" sz="1900" b="0" i="0" kern="1200" dirty="0">
              <a:solidFill>
                <a:schemeClr val="tx1"/>
              </a:solidFill>
              <a:hlinkClick xmlns:r="http://schemas.openxmlformats.org/officeDocument/2006/relationships" r:id="rId16" tooltip="Combinatorics">
                <a:extLst>
                  <a:ext uri="{A12FA001-AC4F-418D-AE19-62706E023703}">
                    <ahyp:hlinkClr xmlns:ahyp="http://schemas.microsoft.com/office/drawing/2018/hyperlinkcolor" val="tx"/>
                  </a:ext>
                </a:extLst>
              </a:hlinkClick>
            </a:rPr>
            <a:t>combinatorics</a:t>
          </a:r>
          <a:r>
            <a:rPr lang="en-US" sz="1900" b="0" i="0" kern="1200" dirty="0">
              <a:solidFill>
                <a:schemeClr val="tx1"/>
              </a:solidFill>
            </a:rPr>
            <a:t>, </a:t>
          </a:r>
          <a:r>
            <a:rPr lang="en-US" sz="1900" b="0" i="0" kern="1200" dirty="0">
              <a:solidFill>
                <a:schemeClr val="tx1"/>
              </a:solidFill>
              <a:hlinkClick xmlns:r="http://schemas.openxmlformats.org/officeDocument/2006/relationships" r:id="rId9" tooltip="Graph theory">
                <a:extLst>
                  <a:ext uri="{A12FA001-AC4F-418D-AE19-62706E023703}">
                    <ahyp:hlinkClr xmlns:ahyp="http://schemas.microsoft.com/office/drawing/2018/hyperlinkcolor" val="tx"/>
                  </a:ext>
                </a:extLst>
              </a:hlinkClick>
            </a:rPr>
            <a:t>graph theory</a:t>
          </a:r>
          <a:r>
            <a:rPr lang="en-US" sz="1900" b="0" i="0" kern="1200" dirty="0">
              <a:solidFill>
                <a:schemeClr val="tx1"/>
              </a:solidFill>
            </a:rPr>
            <a:t>, and </a:t>
          </a:r>
          <a:r>
            <a:rPr lang="en-US" sz="1900" b="0" i="0" kern="1200" dirty="0">
              <a:solidFill>
                <a:schemeClr val="tx1"/>
              </a:solidFill>
              <a:hlinkClick xmlns:r="http://schemas.openxmlformats.org/officeDocument/2006/relationships" r:id="rId10" tooltip="Number theory">
                <a:extLst>
                  <a:ext uri="{A12FA001-AC4F-418D-AE19-62706E023703}">
                    <ahyp:hlinkClr xmlns:ahyp="http://schemas.microsoft.com/office/drawing/2018/hyperlinkcolor" val="tx"/>
                  </a:ext>
                </a:extLst>
              </a:hlinkClick>
            </a:rPr>
            <a:t>number theory</a:t>
          </a:r>
          <a:r>
            <a:rPr lang="en-US" sz="1900" b="0" i="0" kern="1200" dirty="0">
              <a:solidFill>
                <a:schemeClr val="tx1"/>
              </a:solidFill>
            </a:rPr>
            <a:t>.</a:t>
          </a:r>
          <a:endParaRPr lang="en-IN" sz="1900" kern="1200" dirty="0">
            <a:solidFill>
              <a:schemeClr val="tx1"/>
            </a:solidFill>
          </a:endParaRPr>
        </a:p>
      </dsp:txBody>
      <dsp:txXfrm>
        <a:off x="1630976" y="3969714"/>
        <a:ext cx="8523180" cy="1327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99260-895B-49E7-942C-1F2D4F832E6C}">
      <dsp:nvSpPr>
        <dsp:cNvPr id="0" name=""/>
        <dsp:cNvSpPr/>
      </dsp:nvSpPr>
      <dsp:spPr>
        <a:xfrm>
          <a:off x="170824" y="380831"/>
          <a:ext cx="7912960" cy="1470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IN" sz="6500" kern="1200" dirty="0"/>
            <a:t>Some </a:t>
          </a:r>
          <a:r>
            <a:rPr lang="en-IN" sz="6500" kern="1200" dirty="0" err="1"/>
            <a:t>Backround</a:t>
          </a:r>
          <a:r>
            <a:rPr lang="en-IN" sz="6500" kern="1200" dirty="0"/>
            <a:t> </a:t>
          </a:r>
        </a:p>
      </dsp:txBody>
      <dsp:txXfrm>
        <a:off x="213905" y="423912"/>
        <a:ext cx="7826798" cy="1384742"/>
      </dsp:txXfrm>
    </dsp:sp>
    <dsp:sp modelId="{009D5553-D225-4FDB-96D5-3E7729AAB698}">
      <dsp:nvSpPr>
        <dsp:cNvPr id="0" name=""/>
        <dsp:cNvSpPr/>
      </dsp:nvSpPr>
      <dsp:spPr>
        <a:xfrm>
          <a:off x="0" y="2250484"/>
          <a:ext cx="1470904" cy="1470904"/>
        </a:xfrm>
        <a:prstGeom prst="roundRect">
          <a:avLst>
            <a:gd name="adj" fmla="val 16670"/>
          </a:avLst>
        </a:prstGeom>
        <a:blipFill>
          <a:blip xmlns:r="http://schemas.openxmlformats.org/officeDocument/2006/relationships" r:embed="rId1"/>
          <a:srcRect/>
          <a:stretch>
            <a:fillRect t="-21000" b="-2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625BE0-743B-4DF9-AB0C-5ED46CF70370}">
      <dsp:nvSpPr>
        <dsp:cNvPr id="0" name=""/>
        <dsp:cNvSpPr/>
      </dsp:nvSpPr>
      <dsp:spPr>
        <a:xfrm>
          <a:off x="1559159" y="2250484"/>
          <a:ext cx="8666814" cy="1470904"/>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Paul W. Holland</a:t>
          </a:r>
          <a:r>
            <a:rPr lang="en-US" sz="1600" b="0" i="0" kern="1200" dirty="0">
              <a:solidFill>
                <a:schemeClr val="tx1"/>
              </a:solidFill>
            </a:rPr>
            <a:t> is an American statistician. He has worked on a wide range of fields including: </a:t>
          </a:r>
          <a:r>
            <a:rPr lang="en-US" sz="1600" b="0" i="0" kern="1200" dirty="0">
              <a:solidFill>
                <a:schemeClr val="tx1"/>
              </a:solidFill>
              <a:hlinkClick xmlns:r="http://schemas.openxmlformats.org/officeDocument/2006/relationships" r:id="rId2" tooltip="Categorical data analysis">
                <a:extLst>
                  <a:ext uri="{A12FA001-AC4F-418D-AE19-62706E023703}">
                    <ahyp:hlinkClr xmlns:ahyp="http://schemas.microsoft.com/office/drawing/2018/hyperlinkcolor" val="tx"/>
                  </a:ext>
                </a:extLst>
              </a:hlinkClick>
            </a:rPr>
            <a:t>categorical data analysis</a:t>
          </a:r>
          <a:r>
            <a:rPr lang="en-US" sz="1600" b="0" i="0" kern="1200" dirty="0">
              <a:solidFill>
                <a:schemeClr val="tx1"/>
              </a:solidFill>
            </a:rPr>
            <a:t>, </a:t>
          </a:r>
          <a:r>
            <a:rPr lang="en-US" sz="1600" b="0" i="0" kern="1200" dirty="0">
              <a:solidFill>
                <a:schemeClr val="tx1"/>
              </a:solidFill>
              <a:hlinkClick xmlns:r="http://schemas.openxmlformats.org/officeDocument/2006/relationships" r:id="rId3" tooltip="Social network analysis">
                <a:extLst>
                  <a:ext uri="{A12FA001-AC4F-418D-AE19-62706E023703}">
                    <ahyp:hlinkClr xmlns:ahyp="http://schemas.microsoft.com/office/drawing/2018/hyperlinkcolor" val="tx"/>
                  </a:ext>
                </a:extLst>
              </a:hlinkClick>
            </a:rPr>
            <a:t>social network analysis</a:t>
          </a:r>
          <a:r>
            <a:rPr lang="en-US" sz="1600" b="0" i="0" kern="1200" dirty="0">
              <a:solidFill>
                <a:schemeClr val="tx1"/>
              </a:solidFill>
            </a:rPr>
            <a:t> and </a:t>
          </a:r>
          <a:r>
            <a:rPr lang="en-US" sz="1600" b="0" i="0" kern="1200" dirty="0">
              <a:solidFill>
                <a:schemeClr val="tx1"/>
              </a:solidFill>
              <a:hlinkClick xmlns:r="http://schemas.openxmlformats.org/officeDocument/2006/relationships" r:id="rId4" tooltip="Causal inference">
                <a:extLst>
                  <a:ext uri="{A12FA001-AC4F-418D-AE19-62706E023703}">
                    <ahyp:hlinkClr xmlns:ahyp="http://schemas.microsoft.com/office/drawing/2018/hyperlinkcolor" val="tx"/>
                  </a:ext>
                </a:extLst>
              </a:hlinkClick>
            </a:rPr>
            <a:t>causal inference</a:t>
          </a:r>
          <a:r>
            <a:rPr lang="en-US" sz="1600" b="0" i="0" kern="1200" dirty="0">
              <a:solidFill>
                <a:schemeClr val="tx1"/>
              </a:solidFill>
            </a:rPr>
            <a:t> in </a:t>
          </a:r>
          <a:r>
            <a:rPr lang="en-US" sz="1600" b="0" i="0" kern="1200" dirty="0">
              <a:solidFill>
                <a:schemeClr val="tx1"/>
              </a:solidFill>
              <a:hlinkClick xmlns:r="http://schemas.openxmlformats.org/officeDocument/2006/relationships" r:id="rId5" tooltip="Program evaluation">
                <a:extLst>
                  <a:ext uri="{A12FA001-AC4F-418D-AE19-62706E023703}">
                    <ahyp:hlinkClr xmlns:ahyp="http://schemas.microsoft.com/office/drawing/2018/hyperlinkcolor" val="tx"/>
                  </a:ext>
                </a:extLst>
              </a:hlinkClick>
            </a:rPr>
            <a:t>program </a:t>
          </a:r>
          <a:r>
            <a:rPr lang="en-US" sz="1600" b="0" i="0" kern="1200" dirty="0" err="1">
              <a:solidFill>
                <a:schemeClr val="tx1"/>
              </a:solidFill>
              <a:hlinkClick xmlns:r="http://schemas.openxmlformats.org/officeDocument/2006/relationships" r:id="rId5" tooltip="Program evaluation">
                <a:extLst>
                  <a:ext uri="{A12FA001-AC4F-418D-AE19-62706E023703}">
                    <ahyp:hlinkClr xmlns:ahyp="http://schemas.microsoft.com/office/drawing/2018/hyperlinkcolor" val="tx"/>
                  </a:ext>
                </a:extLst>
              </a:hlinkClick>
            </a:rPr>
            <a:t>evaluation</a:t>
          </a:r>
          <a:r>
            <a:rPr lang="en-US" sz="1600" b="0" i="0" kern="1200" dirty="0" err="1">
              <a:solidFill>
                <a:schemeClr val="tx1"/>
              </a:solidFill>
            </a:rPr>
            <a:t>.Paul</a:t>
          </a:r>
          <a:r>
            <a:rPr lang="en-US" sz="1600" b="0" i="0" kern="1200" dirty="0">
              <a:solidFill>
                <a:schemeClr val="tx1"/>
              </a:solidFill>
            </a:rPr>
            <a:t> Holland was born 25 April 1940 in </a:t>
          </a:r>
          <a:r>
            <a:rPr lang="en-US" sz="1600" b="0" i="0" kern="1200" dirty="0">
              <a:solidFill>
                <a:schemeClr val="tx1"/>
              </a:solidFill>
              <a:hlinkClick xmlns:r="http://schemas.openxmlformats.org/officeDocument/2006/relationships" r:id="rId6" tooltip="Tulsa, Oklahoma">
                <a:extLst>
                  <a:ext uri="{A12FA001-AC4F-418D-AE19-62706E023703}">
                    <ahyp:hlinkClr xmlns:ahyp="http://schemas.microsoft.com/office/drawing/2018/hyperlinkcolor" val="tx"/>
                  </a:ext>
                </a:extLst>
              </a:hlinkClick>
            </a:rPr>
            <a:t>Tulsa, Oklahoma</a:t>
          </a:r>
          <a:r>
            <a:rPr lang="en-US" sz="1600" b="0" i="0" kern="1200" dirty="0">
              <a:solidFill>
                <a:schemeClr val="tx1"/>
              </a:solidFill>
            </a:rPr>
            <a:t>. He went to the </a:t>
          </a:r>
          <a:r>
            <a:rPr lang="en-US" sz="1600" b="0" i="0" kern="1200" dirty="0">
              <a:solidFill>
                <a:schemeClr val="tx1"/>
              </a:solidFill>
              <a:hlinkClick xmlns:r="http://schemas.openxmlformats.org/officeDocument/2006/relationships" r:id="rId7" tooltip="University of Michigan">
                <a:extLst>
                  <a:ext uri="{A12FA001-AC4F-418D-AE19-62706E023703}">
                    <ahyp:hlinkClr xmlns:ahyp="http://schemas.microsoft.com/office/drawing/2018/hyperlinkcolor" val="tx"/>
                  </a:ext>
                </a:extLst>
              </a:hlinkClick>
            </a:rPr>
            <a:t>University of Michigan</a:t>
          </a:r>
          <a:r>
            <a:rPr lang="en-US" sz="1600" b="0" i="0" kern="1200" dirty="0">
              <a:solidFill>
                <a:schemeClr val="tx1"/>
              </a:solidFill>
            </a:rPr>
            <a:t> as an undergraduate, and </a:t>
          </a:r>
          <a:r>
            <a:rPr lang="en-US" sz="1600" b="0" i="0" kern="1200" dirty="0">
              <a:solidFill>
                <a:schemeClr val="tx1"/>
              </a:solidFill>
              <a:hlinkClick xmlns:r="http://schemas.openxmlformats.org/officeDocument/2006/relationships" r:id="rId8" tooltip="Stanford University">
                <a:extLst>
                  <a:ext uri="{A12FA001-AC4F-418D-AE19-62706E023703}">
                    <ahyp:hlinkClr xmlns:ahyp="http://schemas.microsoft.com/office/drawing/2018/hyperlinkcolor" val="tx"/>
                  </a:ext>
                </a:extLst>
              </a:hlinkClick>
            </a:rPr>
            <a:t>Stanford University</a:t>
          </a:r>
          <a:r>
            <a:rPr lang="en-US" sz="1600" b="0" i="0" kern="1200" dirty="0">
              <a:solidFill>
                <a:schemeClr val="tx1"/>
              </a:solidFill>
            </a:rPr>
            <a:t> for the master's and doctorate in </a:t>
          </a:r>
          <a:r>
            <a:rPr lang="en-US" sz="1600" b="0" i="0" kern="1200" dirty="0">
              <a:solidFill>
                <a:schemeClr val="tx1"/>
              </a:solidFill>
              <a:hlinkClick xmlns:r="http://schemas.openxmlformats.org/officeDocument/2006/relationships" r:id="rId9" tooltip="Statistics">
                <a:extLst>
                  <a:ext uri="{A12FA001-AC4F-418D-AE19-62706E023703}">
                    <ahyp:hlinkClr xmlns:ahyp="http://schemas.microsoft.com/office/drawing/2018/hyperlinkcolor" val="tx"/>
                  </a:ext>
                </a:extLst>
              </a:hlinkClick>
            </a:rPr>
            <a:t>statistics</a:t>
          </a:r>
          <a:r>
            <a:rPr lang="en-US" sz="1600" b="0" i="0" kern="1200" dirty="0">
              <a:solidFill>
                <a:schemeClr val="tx1"/>
              </a:solidFill>
            </a:rPr>
            <a:t>. </a:t>
          </a:r>
          <a:r>
            <a:rPr lang="en-US" sz="1600" b="0" i="0" kern="1200" dirty="0">
              <a:solidFill>
                <a:schemeClr val="tx1"/>
              </a:solidFill>
              <a:hlinkClick xmlns:r="http://schemas.openxmlformats.org/officeDocument/2006/relationships" r:id="rId10" tooltip="Michigan State University">
                <a:extLst>
                  <a:ext uri="{A12FA001-AC4F-418D-AE19-62706E023703}">
                    <ahyp:hlinkClr xmlns:ahyp="http://schemas.microsoft.com/office/drawing/2018/hyperlinkcolor" val="tx"/>
                  </a:ext>
                </a:extLst>
              </a:hlinkClick>
            </a:rPr>
            <a:t>Michigan State University</a:t>
          </a:r>
          <a:r>
            <a:rPr lang="en-US" sz="1600" b="0" i="0" kern="1200" dirty="0">
              <a:solidFill>
                <a:schemeClr val="tx1"/>
              </a:solidFill>
            </a:rPr>
            <a:t> and </a:t>
          </a:r>
          <a:r>
            <a:rPr lang="en-US" sz="1600" b="0" i="0" kern="1200" dirty="0">
              <a:solidFill>
                <a:schemeClr val="tx1"/>
              </a:solidFill>
              <a:hlinkClick xmlns:r="http://schemas.openxmlformats.org/officeDocument/2006/relationships" r:id="rId11" tooltip="Harvard University">
                <a:extLst>
                  <a:ext uri="{A12FA001-AC4F-418D-AE19-62706E023703}">
                    <ahyp:hlinkClr xmlns:ahyp="http://schemas.microsoft.com/office/drawing/2018/hyperlinkcolor" val="tx"/>
                  </a:ext>
                </a:extLst>
              </a:hlinkClick>
            </a:rPr>
            <a:t>Harvard University</a:t>
          </a:r>
          <a:r>
            <a:rPr lang="en-US" sz="1600" b="0" i="0" kern="1200" dirty="0">
              <a:solidFill>
                <a:schemeClr val="tx1"/>
              </a:solidFill>
            </a:rPr>
            <a:t> were his first teaching posts. </a:t>
          </a:r>
          <a:endParaRPr lang="en-IN" sz="1600" b="0" kern="1200" dirty="0">
            <a:solidFill>
              <a:schemeClr val="tx1"/>
            </a:solidFill>
          </a:endParaRPr>
        </a:p>
      </dsp:txBody>
      <dsp:txXfrm>
        <a:off x="1630976" y="2322301"/>
        <a:ext cx="8523180" cy="1327270"/>
      </dsp:txXfrm>
    </dsp:sp>
    <dsp:sp modelId="{2803FA21-A837-49B3-A52B-EA1522B071DA}">
      <dsp:nvSpPr>
        <dsp:cNvPr id="0" name=""/>
        <dsp:cNvSpPr/>
      </dsp:nvSpPr>
      <dsp:spPr>
        <a:xfrm>
          <a:off x="0" y="3897897"/>
          <a:ext cx="1470904" cy="1470904"/>
        </a:xfrm>
        <a:prstGeom prst="roundRect">
          <a:avLst>
            <a:gd name="adj" fmla="val 16670"/>
          </a:avLst>
        </a:prstGeom>
        <a:blipFill>
          <a:blip xmlns:r="http://schemas.openxmlformats.org/officeDocument/2006/relationships" r:embed="rId12">
            <a:extLst>
              <a:ext uri="{28A0092B-C50C-407E-A947-70E740481C1C}">
                <a14:useLocalDpi xmlns:a14="http://schemas.microsoft.com/office/drawing/2010/main" val="0"/>
              </a:ext>
            </a:extLst>
          </a:blip>
          <a:srcRect/>
          <a:stretch>
            <a:fillRect t="-12000" b="-12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52321-ED98-4AF1-905C-CBCA69239F62}">
      <dsp:nvSpPr>
        <dsp:cNvPr id="0" name=""/>
        <dsp:cNvSpPr/>
      </dsp:nvSpPr>
      <dsp:spPr>
        <a:xfrm>
          <a:off x="1559159" y="3897897"/>
          <a:ext cx="8666814" cy="1470904"/>
        </a:xfrm>
        <a:prstGeom prst="roundRect">
          <a:avLst>
            <a:gd name="adj" fmla="val 16670"/>
          </a:avLst>
        </a:prstGeom>
        <a:solidFill>
          <a:schemeClr val="accent3">
            <a:hueOff val="-1617565"/>
            <a:satOff val="41387"/>
            <a:lumOff val="156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IN" sz="2300" b="1" kern="1200" dirty="0">
              <a:solidFill>
                <a:schemeClr val="tx1"/>
              </a:solidFill>
            </a:rPr>
            <a:t>Samuel</a:t>
          </a:r>
          <a:r>
            <a:rPr lang="en-IN" sz="2300" b="1" kern="1200" baseline="0" dirty="0">
              <a:solidFill>
                <a:schemeClr val="tx1"/>
              </a:solidFill>
            </a:rPr>
            <a:t> </a:t>
          </a:r>
          <a:r>
            <a:rPr lang="en-IN" sz="2300" b="1" kern="1200" baseline="0" dirty="0" err="1">
              <a:solidFill>
                <a:schemeClr val="tx1"/>
              </a:solidFill>
            </a:rPr>
            <a:t>Leinhardt</a:t>
          </a:r>
          <a:r>
            <a:rPr lang="en-IN" sz="2300" b="1" kern="1200" baseline="0" dirty="0">
              <a:solidFill>
                <a:schemeClr val="tx1"/>
              </a:solidFill>
            </a:rPr>
            <a:t> </a:t>
          </a:r>
          <a:r>
            <a:rPr lang="en-IN" sz="2300" kern="1200" baseline="0" dirty="0">
              <a:solidFill>
                <a:schemeClr val="tx1"/>
              </a:solidFill>
            </a:rPr>
            <a:t>is an American mathematician and professor of Sociology, School of Urban and Public Affairs in </a:t>
          </a:r>
          <a:r>
            <a:rPr lang="en-IN" sz="2300" b="0" i="0" kern="1200" dirty="0">
              <a:solidFill>
                <a:schemeClr val="tx1"/>
              </a:solidFill>
            </a:rPr>
            <a:t>Carnegie-Mellon University, Pittsburgh, Pennsylvania</a:t>
          </a:r>
          <a:endParaRPr lang="en-IN" sz="2300" kern="1200" dirty="0">
            <a:solidFill>
              <a:schemeClr val="tx1"/>
            </a:solidFill>
          </a:endParaRPr>
        </a:p>
      </dsp:txBody>
      <dsp:txXfrm>
        <a:off x="1630976" y="3969714"/>
        <a:ext cx="8523180" cy="1327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B99260-895B-49E7-942C-1F2D4F832E6C}">
      <dsp:nvSpPr>
        <dsp:cNvPr id="0" name=""/>
        <dsp:cNvSpPr/>
      </dsp:nvSpPr>
      <dsp:spPr>
        <a:xfrm>
          <a:off x="176329" y="61649"/>
          <a:ext cx="8167962" cy="14709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3825" tIns="82550" rIns="123825" bIns="82550" numCol="1" spcCol="1270" anchor="ctr" anchorCtr="0">
          <a:noAutofit/>
        </a:bodyPr>
        <a:lstStyle/>
        <a:p>
          <a:pPr marL="0" lvl="0" indent="0" algn="ctr" defTabSz="2889250">
            <a:lnSpc>
              <a:spcPct val="90000"/>
            </a:lnSpc>
            <a:spcBef>
              <a:spcPct val="0"/>
            </a:spcBef>
            <a:spcAft>
              <a:spcPct val="35000"/>
            </a:spcAft>
            <a:buNone/>
          </a:pPr>
          <a:r>
            <a:rPr lang="en-IN" sz="6500" kern="1200" dirty="0"/>
            <a:t>Some </a:t>
          </a:r>
          <a:r>
            <a:rPr lang="en-IN" sz="6500" kern="1200" dirty="0" err="1"/>
            <a:t>Backround</a:t>
          </a:r>
          <a:r>
            <a:rPr lang="en-IN" sz="6500" kern="1200" dirty="0"/>
            <a:t> </a:t>
          </a:r>
        </a:p>
      </dsp:txBody>
      <dsp:txXfrm>
        <a:off x="219410" y="104730"/>
        <a:ext cx="8081800" cy="1384742"/>
      </dsp:txXfrm>
    </dsp:sp>
    <dsp:sp modelId="{009D5553-D225-4FDB-96D5-3E7729AAB698}">
      <dsp:nvSpPr>
        <dsp:cNvPr id="0" name=""/>
        <dsp:cNvSpPr/>
      </dsp:nvSpPr>
      <dsp:spPr>
        <a:xfrm>
          <a:off x="5604" y="2182201"/>
          <a:ext cx="1470904" cy="1470904"/>
        </a:xfrm>
        <a:prstGeom prst="roundRect">
          <a:avLst>
            <a:gd name="adj" fmla="val 16670"/>
          </a:avLst>
        </a:prstGeom>
        <a:blipFill rotWithShape="1">
          <a:blip xmlns:r="http://schemas.openxmlformats.org/officeDocument/2006/relationships" r:embed="rId1"/>
          <a:srcRect/>
          <a:stretch>
            <a:fillRect l="-10000" r="-10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625BE0-743B-4DF9-AB0C-5ED46CF70370}">
      <dsp:nvSpPr>
        <dsp:cNvPr id="0" name=""/>
        <dsp:cNvSpPr/>
      </dsp:nvSpPr>
      <dsp:spPr>
        <a:xfrm>
          <a:off x="1559159" y="1805671"/>
          <a:ext cx="8996354" cy="2352726"/>
        </a:xfrm>
        <a:prstGeom prst="roundRect">
          <a:avLst>
            <a:gd name="adj" fmla="val 1667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0" kern="1200" dirty="0">
              <a:solidFill>
                <a:schemeClr val="tx1"/>
              </a:solidFill>
            </a:rPr>
            <a:t>Dr. </a:t>
          </a:r>
          <a:r>
            <a:rPr lang="en-US" sz="1600" b="1" i="0" kern="1200" dirty="0" err="1">
              <a:solidFill>
                <a:schemeClr val="tx1"/>
              </a:solidFill>
            </a:rPr>
            <a:t>Yuchung</a:t>
          </a:r>
          <a:r>
            <a:rPr lang="en-US" sz="1600" b="1" i="0" kern="1200" dirty="0">
              <a:solidFill>
                <a:schemeClr val="tx1"/>
              </a:solidFill>
            </a:rPr>
            <a:t> J. Wang </a:t>
          </a:r>
          <a:r>
            <a:rPr lang="en-US" sz="1600" b="0" i="0" kern="1200" dirty="0">
              <a:solidFill>
                <a:schemeClr val="tx1"/>
              </a:solidFill>
            </a:rPr>
            <a:t>studied modeling categorical data and social networks under Professor Paul W. Holland. In 1987, he is among the first to use external attributes to understand the internal structure of social networks. Dr. Holland and he invented the local dependence function to study dependence among features, and between parameter and variable. He won a competitive scholarship to visit the Graduate School of Business at University of Chicago in 1993, and Marshal School of Business at University of Southern California in 1998. While he was a research Fellow at Institute of Statistical Science, Academia </a:t>
          </a:r>
          <a:r>
            <a:rPr lang="en-US" sz="1600" b="0" i="0" kern="1200" dirty="0" err="1">
              <a:solidFill>
                <a:schemeClr val="tx1"/>
              </a:solidFill>
            </a:rPr>
            <a:t>Sinica</a:t>
          </a:r>
          <a:r>
            <a:rPr lang="en-US" sz="1600" b="0" i="0" kern="1200" dirty="0">
              <a:solidFill>
                <a:schemeClr val="tx1"/>
              </a:solidFill>
            </a:rPr>
            <a:t> in Taipei, Dr. Wang promoted quality engineering (Taguchi Method), and several of his projects won national quality awards of Republic of China.</a:t>
          </a:r>
          <a:endParaRPr lang="en-IN" sz="1600" b="0" kern="1200" dirty="0">
            <a:solidFill>
              <a:schemeClr val="tx1"/>
            </a:solidFill>
          </a:endParaRPr>
        </a:p>
      </dsp:txBody>
      <dsp:txXfrm>
        <a:off x="1674030" y="1920542"/>
        <a:ext cx="8766612" cy="2122984"/>
      </dsp:txXfrm>
    </dsp:sp>
    <dsp:sp modelId="{2803FA21-A837-49B3-A52B-EA1522B071DA}">
      <dsp:nvSpPr>
        <dsp:cNvPr id="0" name=""/>
        <dsp:cNvSpPr/>
      </dsp:nvSpPr>
      <dsp:spPr>
        <a:xfrm>
          <a:off x="5604" y="3933092"/>
          <a:ext cx="1470904" cy="1470904"/>
        </a:xfrm>
        <a:prstGeom prst="roundRect">
          <a:avLst>
            <a:gd name="adj" fmla="val 16670"/>
          </a:avLst>
        </a:prstGeom>
        <a:blipFill rotWithShape="1">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52321-ED98-4AF1-905C-CBCA69239F62}">
      <dsp:nvSpPr>
        <dsp:cNvPr id="0" name=""/>
        <dsp:cNvSpPr/>
      </dsp:nvSpPr>
      <dsp:spPr>
        <a:xfrm>
          <a:off x="1559159" y="4234900"/>
          <a:ext cx="8996354" cy="983991"/>
        </a:xfrm>
        <a:prstGeom prst="roundRect">
          <a:avLst>
            <a:gd name="adj" fmla="val 16670"/>
          </a:avLst>
        </a:prstGeom>
        <a:solidFill>
          <a:schemeClr val="accent3">
            <a:hueOff val="-1617565"/>
            <a:satOff val="41387"/>
            <a:lumOff val="156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tx1"/>
              </a:solidFill>
            </a:rPr>
            <a:t>George Y. Wong </a:t>
          </a:r>
          <a:r>
            <a:rPr lang="en-US" sz="1500" kern="1200" dirty="0">
              <a:solidFill>
                <a:schemeClr val="tx1"/>
              </a:solidFill>
            </a:rPr>
            <a:t>is Assistant Member, Division of Biostatistics, Memorial Sloan Kettering Cancer Center, 1275 York Avenue, New York, NY 10021. The research of George Wong was partially supported by National Cancer Institute Grant CA-08748 and Office of Naval Research.</a:t>
          </a:r>
          <a:endParaRPr lang="en-IN" sz="1500" kern="1200" dirty="0">
            <a:solidFill>
              <a:schemeClr val="tx1"/>
            </a:solidFill>
          </a:endParaRPr>
        </a:p>
      </dsp:txBody>
      <dsp:txXfrm>
        <a:off x="1607202" y="4282943"/>
        <a:ext cx="8900268" cy="887905"/>
      </dsp:txXfrm>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27AC55-15A2-43C6-AD23-3DCEBB9DF724}" type="datetimeFigureOut">
              <a:rPr lang="en-IN" smtClean="0"/>
              <a:t>03-04-2023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ADF46-CE1B-443D-BDCD-6658C15DEAC9}" type="slidenum">
              <a:rPr lang="en-IN" smtClean="0"/>
              <a:t>‹#›</a:t>
            </a:fld>
            <a:endParaRPr lang="en-IN"/>
          </a:p>
        </p:txBody>
      </p:sp>
    </p:spTree>
    <p:extLst>
      <p:ext uri="{BB962C8B-B14F-4D97-AF65-F5344CB8AC3E}">
        <p14:creationId xmlns:p14="http://schemas.microsoft.com/office/powerpoint/2010/main" val="2030317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4/3/2023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4/3/2023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4/3/2023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4/3/2023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4/3/2023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3.xml"/><Relationship Id="rId7" Type="http://schemas.openxmlformats.org/officeDocument/2006/relationships/hyperlink" Target="https://www.jstor.org/stable/2287037"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26.png"/><Relationship Id="rId4" Type="http://schemas.openxmlformats.org/officeDocument/2006/relationships/diagramQuickStyle" Target="../diagrams/quickStyle3.xml"/><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0.png"/><Relationship Id="rId7" Type="http://schemas.openxmlformats.org/officeDocument/2006/relationships/image" Target="../media/image29.pn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2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89.png"/></Relationships>
</file>

<file path=ppt/slides/_rels/slide2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diagramLayout" Target="../diagrams/layout4.xml"/><Relationship Id="rId7" Type="http://schemas.openxmlformats.org/officeDocument/2006/relationships/hyperlink" Target="https://www.stat.cmu.edu/~brian/780/bibliography/04%20Blockmodels/Wang%20-%201987%20-%20Stochastic%20blockmodels%20for%20directed%20graphs.pdf" TargetMode="Externa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111.png"/><Relationship Id="rId5" Type="http://schemas.openxmlformats.org/officeDocument/2006/relationships/diagramColors" Target="../diagrams/colors4.xml"/><Relationship Id="rId10" Type="http://schemas.openxmlformats.org/officeDocument/2006/relationships/image" Target="../media/image110.png"/><Relationship Id="rId4" Type="http://schemas.openxmlformats.org/officeDocument/2006/relationships/diagramQuickStyle" Target="../diagrams/quickStyle4.xml"/><Relationship Id="rId9"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9" Type="http://schemas.openxmlformats.org/officeDocument/2006/relationships/image" Target="../media/image127.png"/></Relationships>
</file>

<file path=ppt/slides/_rels/slide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7.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141.png"/><Relationship Id="rId5" Type="http://schemas.openxmlformats.org/officeDocument/2006/relationships/image" Target="../media/image136.png"/><Relationship Id="rId10" Type="http://schemas.openxmlformats.org/officeDocument/2006/relationships/image" Target="../media/image140.png"/><Relationship Id="rId4" Type="http://schemas.openxmlformats.org/officeDocument/2006/relationships/image" Target="../media/image135.png"/><Relationship Id="rId9" Type="http://schemas.openxmlformats.org/officeDocument/2006/relationships/image" Target="../media/image1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4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hyperlink" Target="https://www.ndsu.edu/pubweb/~novozhil/Teaching/767%20Data/chapter_3.pdf" TargetMode="Externa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0.png"/><Relationship Id="rId4" Type="http://schemas.openxmlformats.org/officeDocument/2006/relationships/diagramQuickStyle" Target="../diagrams/quickStyle2.xml"/><Relationship Id="rId9"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5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52.xml.rels><?xml version="1.0" encoding="UTF-8" standalone="yes"?>
<Relationships xmlns="http://schemas.openxmlformats.org/package/2006/relationships"><Relationship Id="rId3" Type="http://schemas.openxmlformats.org/officeDocument/2006/relationships/hyperlink" Target="https://cs.nyu.edu/~roweis/csc412-2006/extras/gis.pdf" TargetMode="External"/><Relationship Id="rId2" Type="http://schemas.openxmlformats.org/officeDocument/2006/relationships/hyperlink" Target="https://www.stat.cmu.edu/~brian/780/bibliography/04%20Blockmodels/Wang%20-%201987%20-%20Stochastic%20blockmodels%20for%20directed%20graphs.pdf" TargetMode="External"/><Relationship Id="rId1" Type="http://schemas.openxmlformats.org/officeDocument/2006/relationships/slideLayout" Target="../slideLayouts/slideLayout2.xml"/><Relationship Id="rId5" Type="http://schemas.openxmlformats.org/officeDocument/2006/relationships/hyperlink" Target="https://www.ndsu.edu/pubweb/~novozhil/Teaching/767%20Data/chapter_3.pdf" TargetMode="External"/><Relationship Id="rId4" Type="http://schemas.openxmlformats.org/officeDocument/2006/relationships/hyperlink" Target="https://www.jstor.org/stable/2287037"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841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759532" y="2143496"/>
            <a:ext cx="5320146" cy="1842869"/>
          </a:xfrm>
        </p:spPr>
        <p:txBody>
          <a:bodyPr>
            <a:noAutofit/>
          </a:bodyPr>
          <a:lstStyle/>
          <a:p>
            <a:pPr>
              <a:lnSpc>
                <a:spcPct val="100000"/>
              </a:lnSpc>
            </a:pPr>
            <a:r>
              <a:rPr lang="en-US" sz="4000" b="1" dirty="0">
                <a:solidFill>
                  <a:schemeClr val="tx1"/>
                </a:solidFill>
              </a:rPr>
              <a:t>Stochastic  Block Models  for Directed  Graphs</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95990" y="4298592"/>
            <a:ext cx="1928236" cy="391886"/>
          </a:xfrm>
        </p:spPr>
        <p:txBody>
          <a:bodyPr>
            <a:normAutofit/>
          </a:bodyPr>
          <a:lstStyle/>
          <a:p>
            <a:pPr>
              <a:spcAft>
                <a:spcPts val="600"/>
              </a:spcAft>
            </a:pPr>
            <a:r>
              <a:rPr lang="en-US" dirty="0">
                <a:solidFill>
                  <a:schemeClr val="tx1"/>
                </a:solidFill>
              </a:rPr>
              <a:t>Mrinmoy Banik</a:t>
            </a:r>
          </a:p>
        </p:txBody>
      </p:sp>
      <p:pic>
        <p:nvPicPr>
          <p:cNvPr id="5" name="Picture 4">
            <a:extLst>
              <a:ext uri="{FF2B5EF4-FFF2-40B4-BE49-F238E27FC236}">
                <a16:creationId xmlns:a16="http://schemas.microsoft.com/office/drawing/2014/main" id="{5DC19AB9-6DCB-6A23-AA17-6C8ADF46268B}"/>
              </a:ext>
            </a:extLst>
          </p:cNvPr>
          <p:cNvPicPr>
            <a:picLocks noChangeAspect="1"/>
          </p:cNvPicPr>
          <p:nvPr/>
        </p:nvPicPr>
        <p:blipFill>
          <a:blip r:embed="rId4"/>
          <a:stretch>
            <a:fillRect/>
          </a:stretch>
        </p:blipFill>
        <p:spPr>
          <a:xfrm>
            <a:off x="11079678" y="5634834"/>
            <a:ext cx="965308" cy="1115713"/>
          </a:xfrm>
          <a:prstGeom prst="rect">
            <a:avLst/>
          </a:prstGeom>
        </p:spPr>
      </p:pic>
      <p:pic>
        <p:nvPicPr>
          <p:cNvPr id="11" name="Picture 2" descr="Fig. 1">
            <a:extLst>
              <a:ext uri="{FF2B5EF4-FFF2-40B4-BE49-F238E27FC236}">
                <a16:creationId xmlns:a16="http://schemas.microsoft.com/office/drawing/2014/main" id="{5C5C5026-2BCC-8A88-38D2-ADAD6E787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834" y="950026"/>
            <a:ext cx="5247178" cy="5189517"/>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36C0100E-AE3A-1F93-D831-4FA2857761F3}"/>
              </a:ext>
            </a:extLst>
          </p:cNvPr>
          <p:cNvSpPr txBox="1">
            <a:spLocks/>
          </p:cNvSpPr>
          <p:nvPr/>
        </p:nvSpPr>
        <p:spPr>
          <a:xfrm>
            <a:off x="9169854" y="4332433"/>
            <a:ext cx="2060712" cy="391886"/>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pPr>
              <a:spcAft>
                <a:spcPts val="600"/>
              </a:spcAft>
            </a:pPr>
            <a:r>
              <a:rPr lang="en-US" dirty="0">
                <a:solidFill>
                  <a:schemeClr val="tx1"/>
                </a:solidFill>
              </a:rPr>
              <a:t>BS2012</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E9AE-1EE8-20BD-14C7-688672A42F66}"/>
              </a:ext>
            </a:extLst>
          </p:cNvPr>
          <p:cNvSpPr>
            <a:spLocks noGrp="1"/>
          </p:cNvSpPr>
          <p:nvPr>
            <p:ph type="title"/>
          </p:nvPr>
        </p:nvSpPr>
        <p:spPr>
          <a:xfrm>
            <a:off x="1066800" y="642594"/>
            <a:ext cx="3837709" cy="841822"/>
          </a:xfrm>
        </p:spPr>
        <p:txBody>
          <a:bodyPr/>
          <a:lstStyle/>
          <a:p>
            <a:r>
              <a:rPr lang="en-IN" u="sng" dirty="0"/>
              <a:t>Advantages :-</a:t>
            </a:r>
          </a:p>
        </p:txBody>
      </p:sp>
      <p:sp>
        <p:nvSpPr>
          <p:cNvPr id="4" name="Title 1">
            <a:extLst>
              <a:ext uri="{FF2B5EF4-FFF2-40B4-BE49-F238E27FC236}">
                <a16:creationId xmlns:a16="http://schemas.microsoft.com/office/drawing/2014/main" id="{FE53F414-C84E-43A5-B361-6F0F99A53FD1}"/>
              </a:ext>
            </a:extLst>
          </p:cNvPr>
          <p:cNvSpPr txBox="1">
            <a:spLocks/>
          </p:cNvSpPr>
          <p:nvPr/>
        </p:nvSpPr>
        <p:spPr>
          <a:xfrm>
            <a:off x="1066799" y="3346435"/>
            <a:ext cx="3837709" cy="84182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IN" u="sng" dirty="0"/>
              <a:t>Disadvantages :-</a:t>
            </a:r>
          </a:p>
        </p:txBody>
      </p:sp>
      <p:sp>
        <p:nvSpPr>
          <p:cNvPr id="5" name="TextBox 4">
            <a:extLst>
              <a:ext uri="{FF2B5EF4-FFF2-40B4-BE49-F238E27FC236}">
                <a16:creationId xmlns:a16="http://schemas.microsoft.com/office/drawing/2014/main" id="{3EB3FBAA-B5DA-AEFB-2178-0EED583201E6}"/>
              </a:ext>
            </a:extLst>
          </p:cNvPr>
          <p:cNvSpPr txBox="1"/>
          <p:nvPr/>
        </p:nvSpPr>
        <p:spPr>
          <a:xfrm>
            <a:off x="1215188" y="1484416"/>
            <a:ext cx="10340619" cy="1815882"/>
          </a:xfrm>
          <a:prstGeom prst="rect">
            <a:avLst/>
          </a:prstGeom>
          <a:noFill/>
        </p:spPr>
        <p:txBody>
          <a:bodyPr wrap="square" rtlCol="0">
            <a:spAutoFit/>
          </a:bodyPr>
          <a:lstStyle/>
          <a:p>
            <a:pPr marL="285750" indent="-285750">
              <a:buFont typeface="Arial" panose="020B0604020202020204" pitchFamily="34" charset="0"/>
              <a:buChar char="•"/>
            </a:pPr>
            <a:r>
              <a:rPr lang="en-IN" sz="2800" dirty="0"/>
              <a:t>Simple mathematical construction with only 1 parameter which is easily estimable using standard techniques like MLE and has nice properties including asymptotic </a:t>
            </a:r>
            <a:r>
              <a:rPr lang="en-IN" sz="2800" dirty="0" err="1"/>
              <a:t>poisson</a:t>
            </a:r>
            <a:r>
              <a:rPr lang="en-IN" sz="2800" dirty="0"/>
              <a:t> degree distribution.</a:t>
            </a:r>
          </a:p>
        </p:txBody>
      </p:sp>
      <p:sp>
        <p:nvSpPr>
          <p:cNvPr id="6" name="TextBox 5">
            <a:extLst>
              <a:ext uri="{FF2B5EF4-FFF2-40B4-BE49-F238E27FC236}">
                <a16:creationId xmlns:a16="http://schemas.microsoft.com/office/drawing/2014/main" id="{6308B872-66FE-1E24-860F-0A1A11C0F68F}"/>
              </a:ext>
            </a:extLst>
          </p:cNvPr>
          <p:cNvSpPr txBox="1"/>
          <p:nvPr/>
        </p:nvSpPr>
        <p:spPr>
          <a:xfrm>
            <a:off x="1171126" y="4188257"/>
            <a:ext cx="10261942" cy="1815882"/>
          </a:xfrm>
          <a:prstGeom prst="rect">
            <a:avLst/>
          </a:prstGeom>
          <a:noFill/>
        </p:spPr>
        <p:txBody>
          <a:bodyPr wrap="square" rtlCol="0">
            <a:spAutoFit/>
          </a:bodyPr>
          <a:lstStyle/>
          <a:p>
            <a:pPr marL="285750" indent="-285750">
              <a:buFont typeface="Arial" panose="020B0604020202020204" pitchFamily="34" charset="0"/>
              <a:buChar char="•"/>
            </a:pPr>
            <a:r>
              <a:rPr lang="en-IN" sz="2800" dirty="0"/>
              <a:t>It can only be used to model graphs where the edges are independent and equally likely which are extremely unrealistic for most practical assumptions like social networks.</a:t>
            </a:r>
          </a:p>
        </p:txBody>
      </p:sp>
    </p:spTree>
    <p:extLst>
      <p:ext uri="{BB962C8B-B14F-4D97-AF65-F5344CB8AC3E}">
        <p14:creationId xmlns:p14="http://schemas.microsoft.com/office/powerpoint/2010/main" val="1850880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B1739CD-A86E-C672-3861-CEA9B6BBD731}"/>
              </a:ext>
            </a:extLst>
          </p:cNvPr>
          <p:cNvSpPr>
            <a:spLocks noGrp="1"/>
          </p:cNvSpPr>
          <p:nvPr>
            <p:ph type="title"/>
          </p:nvPr>
        </p:nvSpPr>
        <p:spPr>
          <a:xfrm>
            <a:off x="613558" y="1905990"/>
            <a:ext cx="10863943" cy="2410690"/>
          </a:xfrm>
        </p:spPr>
        <p:txBody>
          <a:bodyPr>
            <a:noAutofit/>
          </a:bodyPr>
          <a:lstStyle/>
          <a:p>
            <a:pPr algn="ctr">
              <a:lnSpc>
                <a:spcPct val="150000"/>
              </a:lnSpc>
            </a:pPr>
            <a:r>
              <a:rPr lang="en-IN" sz="6600" b="1" u="sng" dirty="0"/>
              <a:t> p1-Model proposed by Holland and </a:t>
            </a:r>
            <a:r>
              <a:rPr lang="en-IN" sz="6600" b="1" u="sng" dirty="0" err="1"/>
              <a:t>Leinhardt</a:t>
            </a:r>
            <a:r>
              <a:rPr lang="en-IN" sz="6600" b="1" u="sng" dirty="0"/>
              <a:t>                                                                  </a:t>
            </a:r>
          </a:p>
        </p:txBody>
      </p:sp>
    </p:spTree>
    <p:extLst>
      <p:ext uri="{BB962C8B-B14F-4D97-AF65-F5344CB8AC3E}">
        <p14:creationId xmlns:p14="http://schemas.microsoft.com/office/powerpoint/2010/main" val="2785779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4D112AC-10A6-B659-3EDE-725985C4C745}"/>
              </a:ext>
            </a:extLst>
          </p:cNvPr>
          <p:cNvGraphicFramePr/>
          <p:nvPr>
            <p:extLst>
              <p:ext uri="{D42A27DB-BD31-4B8C-83A1-F6EECF244321}">
                <p14:modId xmlns:p14="http://schemas.microsoft.com/office/powerpoint/2010/main" val="1760818041"/>
              </p:ext>
            </p:extLst>
          </p:nvPr>
        </p:nvGraphicFramePr>
        <p:xfrm>
          <a:off x="840509" y="730332"/>
          <a:ext cx="10225974" cy="5883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hlinkClick r:id="rId7"/>
            <a:extLst>
              <a:ext uri="{FF2B5EF4-FFF2-40B4-BE49-F238E27FC236}">
                <a16:creationId xmlns:a16="http://schemas.microsoft.com/office/drawing/2014/main" id="{D18CC5BC-FCFB-D933-A2DA-5C2331E5C1B9}"/>
              </a:ext>
            </a:extLst>
          </p:cNvPr>
          <p:cNvPicPr>
            <a:picLocks noChangeAspect="1"/>
          </p:cNvPicPr>
          <p:nvPr/>
        </p:nvPicPr>
        <p:blipFill rotWithShape="1">
          <a:blip r:embed="rId8"/>
          <a:srcRect t="754"/>
          <a:stretch/>
        </p:blipFill>
        <p:spPr>
          <a:xfrm>
            <a:off x="9357486" y="546265"/>
            <a:ext cx="1708997" cy="2232561"/>
          </a:xfrm>
          <a:prstGeom prst="rect">
            <a:avLst/>
          </a:prstGeom>
        </p:spPr>
      </p:pic>
      <p:pic>
        <p:nvPicPr>
          <p:cNvPr id="6" name="Picture 5">
            <a:extLst>
              <a:ext uri="{FF2B5EF4-FFF2-40B4-BE49-F238E27FC236}">
                <a16:creationId xmlns:a16="http://schemas.microsoft.com/office/drawing/2014/main" id="{AC79B93B-E0DB-6EC3-2F2B-E6C8006310D2}"/>
              </a:ext>
            </a:extLst>
          </p:cNvPr>
          <p:cNvPicPr>
            <a:picLocks noChangeAspect="1"/>
          </p:cNvPicPr>
          <p:nvPr/>
        </p:nvPicPr>
        <p:blipFill>
          <a:blip r:embed="rId9"/>
          <a:stretch>
            <a:fillRect/>
          </a:stretch>
        </p:blipFill>
        <p:spPr>
          <a:xfrm>
            <a:off x="695412" y="4167971"/>
            <a:ext cx="551497" cy="340985"/>
          </a:xfrm>
          <a:prstGeom prst="rect">
            <a:avLst/>
          </a:prstGeom>
        </p:spPr>
      </p:pic>
      <p:pic>
        <p:nvPicPr>
          <p:cNvPr id="7" name="Picture 6">
            <a:extLst>
              <a:ext uri="{FF2B5EF4-FFF2-40B4-BE49-F238E27FC236}">
                <a16:creationId xmlns:a16="http://schemas.microsoft.com/office/drawing/2014/main" id="{296774B5-E924-A3E1-9A08-878FF827590A}"/>
              </a:ext>
            </a:extLst>
          </p:cNvPr>
          <p:cNvPicPr>
            <a:picLocks noChangeAspect="1"/>
          </p:cNvPicPr>
          <p:nvPr/>
        </p:nvPicPr>
        <p:blipFill>
          <a:blip r:embed="rId9"/>
          <a:stretch>
            <a:fillRect/>
          </a:stretch>
        </p:blipFill>
        <p:spPr>
          <a:xfrm>
            <a:off x="692774" y="5870101"/>
            <a:ext cx="551498" cy="340986"/>
          </a:xfrm>
          <a:prstGeom prst="rect">
            <a:avLst/>
          </a:prstGeom>
        </p:spPr>
      </p:pic>
      <p:pic>
        <p:nvPicPr>
          <p:cNvPr id="2050" name="Picture 2" descr="American Statistical Association - Templates | SciSpace">
            <a:extLst>
              <a:ext uri="{FF2B5EF4-FFF2-40B4-BE49-F238E27FC236}">
                <a16:creationId xmlns:a16="http://schemas.microsoft.com/office/drawing/2014/main" id="{AC88BCF0-D552-A104-6E63-1D04D3FDC7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83503" y="2143494"/>
            <a:ext cx="765959" cy="765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237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F7E2DC3-B0AC-5B00-445B-8900EEF12AA7}"/>
              </a:ext>
            </a:extLst>
          </p:cNvPr>
          <p:cNvSpPr txBox="1"/>
          <p:nvPr/>
        </p:nvSpPr>
        <p:spPr>
          <a:xfrm>
            <a:off x="825336" y="1549730"/>
            <a:ext cx="10634352" cy="1200329"/>
          </a:xfrm>
          <a:prstGeom prst="rect">
            <a:avLst/>
          </a:prstGeom>
          <a:noFill/>
        </p:spPr>
        <p:txBody>
          <a:bodyPr wrap="square" rtlCol="0">
            <a:spAutoFit/>
          </a:bodyPr>
          <a:lstStyle/>
          <a:p>
            <a:r>
              <a:rPr lang="en-US" dirty="0"/>
              <a:t>A conceptually separate thread of research developed in parallel in the statistics and social sciences literature, starting with the introduction of the p1 model. Holland and </a:t>
            </a:r>
            <a:r>
              <a:rPr lang="en-US" dirty="0" err="1"/>
              <a:t>Leinhardt’s</a:t>
            </a:r>
            <a:r>
              <a:rPr lang="en-US" dirty="0"/>
              <a:t> p1 model focuses on dyadic pairings and keeps track of whether node </a:t>
            </a:r>
            <a:r>
              <a:rPr lang="en-US" dirty="0" err="1"/>
              <a:t>i</a:t>
            </a:r>
            <a:r>
              <a:rPr lang="en-US" dirty="0"/>
              <a:t> links to j, j to </a:t>
            </a:r>
            <a:r>
              <a:rPr lang="en-US" dirty="0" err="1"/>
              <a:t>i</a:t>
            </a:r>
            <a:r>
              <a:rPr lang="en-US" dirty="0"/>
              <a:t>, neither, or both. It contains the following parameters: </a:t>
            </a:r>
            <a:endParaRPr lang="en-IN" dirty="0"/>
          </a:p>
        </p:txBody>
      </p:sp>
      <p:sp>
        <p:nvSpPr>
          <p:cNvPr id="5" name="TextBox 4">
            <a:extLst>
              <a:ext uri="{FF2B5EF4-FFF2-40B4-BE49-F238E27FC236}">
                <a16:creationId xmlns:a16="http://schemas.microsoft.com/office/drawing/2014/main" id="{50617F6D-DD76-7DBC-79ED-800848D42A89}"/>
              </a:ext>
            </a:extLst>
          </p:cNvPr>
          <p:cNvSpPr txBox="1"/>
          <p:nvPr/>
        </p:nvSpPr>
        <p:spPr>
          <a:xfrm>
            <a:off x="868573" y="625805"/>
            <a:ext cx="10336484" cy="707886"/>
          </a:xfrm>
          <a:prstGeom prst="rect">
            <a:avLst/>
          </a:prstGeom>
          <a:noFill/>
        </p:spPr>
        <p:txBody>
          <a:bodyPr wrap="none" rtlCol="0">
            <a:spAutoFit/>
          </a:bodyPr>
          <a:lstStyle/>
          <a:p>
            <a:r>
              <a:rPr lang="en-IN" sz="4000" u="sng" dirty="0"/>
              <a:t>Social Network Modelling using p1 model:-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C57E6C4-CBF5-2076-99F7-1A035D9CD001}"/>
                  </a:ext>
                </a:extLst>
              </p:cNvPr>
              <p:cNvSpPr txBox="1"/>
              <p:nvPr/>
            </p:nvSpPr>
            <p:spPr>
              <a:xfrm>
                <a:off x="1205345" y="2945173"/>
                <a:ext cx="5626797" cy="584775"/>
              </a:xfrm>
              <a:prstGeom prst="rect">
                <a:avLst/>
              </a:prstGeom>
              <a:noFill/>
            </p:spPr>
            <p:txBody>
              <a:bodyPr wrap="none" rtlCol="0">
                <a:spAutoFit/>
              </a:bodyPr>
              <a:lstStyle/>
              <a:p>
                <a14:m>
                  <m:oMath xmlns:m="http://schemas.openxmlformats.org/officeDocument/2006/math">
                    <m:r>
                      <a:rPr lang="en-IN" sz="3200" b="1" i="1" smtClean="0">
                        <a:latin typeface="Cambria Math" panose="02040503050406030204" pitchFamily="18" charset="0"/>
                      </a:rPr>
                      <m:t>𝜽</m:t>
                    </m:r>
                    <m:r>
                      <a:rPr lang="en-IN" sz="3200" i="1">
                        <a:latin typeface="Cambria Math" panose="02040503050406030204" pitchFamily="18" charset="0"/>
                      </a:rPr>
                      <m:t>←</m:t>
                    </m:r>
                  </m:oMath>
                </a14:m>
                <a:r>
                  <a:rPr lang="en-IN" sz="3200" dirty="0"/>
                  <a:t> base rate of propagation</a:t>
                </a:r>
              </a:p>
            </p:txBody>
          </p:sp>
        </mc:Choice>
        <mc:Fallback xmlns="">
          <p:sp>
            <p:nvSpPr>
              <p:cNvPr id="6" name="TextBox 5">
                <a:extLst>
                  <a:ext uri="{FF2B5EF4-FFF2-40B4-BE49-F238E27FC236}">
                    <a16:creationId xmlns:a16="http://schemas.microsoft.com/office/drawing/2014/main" id="{1C57E6C4-CBF5-2076-99F7-1A035D9CD001}"/>
                  </a:ext>
                </a:extLst>
              </p:cNvPr>
              <p:cNvSpPr txBox="1">
                <a:spLocks noRot="1" noChangeAspect="1" noMove="1" noResize="1" noEditPoints="1" noAdjustHandles="1" noChangeArrowheads="1" noChangeShapeType="1" noTextEdit="1"/>
              </p:cNvSpPr>
              <p:nvPr/>
            </p:nvSpPr>
            <p:spPr>
              <a:xfrm>
                <a:off x="1205345" y="2945173"/>
                <a:ext cx="5626797" cy="584775"/>
              </a:xfrm>
              <a:prstGeom prst="rect">
                <a:avLst/>
              </a:prstGeom>
              <a:blipFill>
                <a:blip r:embed="rId2"/>
                <a:stretch>
                  <a:fillRect t="-12500" r="-2275" b="-343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028B26-ADF0-8EC1-6451-0BF2A4F62BE6}"/>
                  </a:ext>
                </a:extLst>
              </p:cNvPr>
              <p:cNvSpPr txBox="1"/>
              <p:nvPr/>
            </p:nvSpPr>
            <p:spPr>
              <a:xfrm>
                <a:off x="1074715" y="3725062"/>
                <a:ext cx="6010813" cy="584775"/>
              </a:xfrm>
              <a:prstGeom prst="rect">
                <a:avLst/>
              </a:prstGeom>
              <a:noFill/>
            </p:spPr>
            <p:txBody>
              <a:bodyPr wrap="none" rtlCol="0">
                <a:spAutoFit/>
              </a:bodyPr>
              <a:lstStyle/>
              <a:p>
                <a14:m>
                  <m:oMath xmlns:m="http://schemas.openxmlformats.org/officeDocument/2006/math">
                    <m:sSub>
                      <m:sSubPr>
                        <m:ctrlPr>
                          <a:rPr lang="en-IN" sz="3200" b="1" i="1" smtClean="0">
                            <a:solidFill>
                              <a:srgbClr val="836967"/>
                            </a:solidFill>
                            <a:latin typeface="Cambria Math" panose="02040503050406030204" pitchFamily="18" charset="0"/>
                          </a:rPr>
                        </m:ctrlPr>
                      </m:sSubPr>
                      <m:e>
                        <m:r>
                          <a:rPr lang="en-IN" sz="3200" b="1" i="1">
                            <a:latin typeface="Cambria Math" panose="02040503050406030204" pitchFamily="18" charset="0"/>
                          </a:rPr>
                          <m:t>𝜶</m:t>
                        </m:r>
                      </m:e>
                      <m:sub>
                        <m:r>
                          <a:rPr lang="en-IN" sz="3200" b="1" i="1">
                            <a:latin typeface="Cambria Math" panose="02040503050406030204" pitchFamily="18" charset="0"/>
                          </a:rPr>
                          <m:t>𝒊</m:t>
                        </m:r>
                      </m:sub>
                    </m:sSub>
                    <m:r>
                      <a:rPr lang="en-IN" sz="3200" b="1" i="1">
                        <a:latin typeface="Cambria Math" panose="02040503050406030204" pitchFamily="18" charset="0"/>
                      </a:rPr>
                      <m:t>←</m:t>
                    </m:r>
                  </m:oMath>
                </a14:m>
                <a:r>
                  <a:rPr lang="en-IN" sz="3200" b="1" dirty="0"/>
                  <a:t> </a:t>
                </a:r>
                <a:r>
                  <a:rPr lang="en-IN" sz="3200" dirty="0"/>
                  <a:t>expansiveness parameter</a:t>
                </a:r>
              </a:p>
            </p:txBody>
          </p:sp>
        </mc:Choice>
        <mc:Fallback xmlns="">
          <p:sp>
            <p:nvSpPr>
              <p:cNvPr id="7" name="TextBox 6">
                <a:extLst>
                  <a:ext uri="{FF2B5EF4-FFF2-40B4-BE49-F238E27FC236}">
                    <a16:creationId xmlns:a16="http://schemas.microsoft.com/office/drawing/2014/main" id="{27028B26-ADF0-8EC1-6451-0BF2A4F62BE6}"/>
                  </a:ext>
                </a:extLst>
              </p:cNvPr>
              <p:cNvSpPr txBox="1">
                <a:spLocks noRot="1" noChangeAspect="1" noMove="1" noResize="1" noEditPoints="1" noAdjustHandles="1" noChangeArrowheads="1" noChangeShapeType="1" noTextEdit="1"/>
              </p:cNvSpPr>
              <p:nvPr/>
            </p:nvSpPr>
            <p:spPr>
              <a:xfrm>
                <a:off x="1074715" y="3725062"/>
                <a:ext cx="6010813" cy="584775"/>
              </a:xfrm>
              <a:prstGeom prst="rect">
                <a:avLst/>
              </a:prstGeom>
              <a:blipFill>
                <a:blip r:embed="rId3"/>
                <a:stretch>
                  <a:fillRect t="-12500" r="-101" b="-343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9E27C7-A5EC-5B2B-7DF2-0C6B4CEE592D}"/>
                  </a:ext>
                </a:extLst>
              </p:cNvPr>
              <p:cNvSpPr txBox="1"/>
              <p:nvPr/>
            </p:nvSpPr>
            <p:spPr>
              <a:xfrm>
                <a:off x="973773" y="4437413"/>
                <a:ext cx="6073714"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3200" b="1" i="1" smtClean="0">
                              <a:solidFill>
                                <a:srgbClr val="836967"/>
                              </a:solidFill>
                              <a:latin typeface="Cambria Math" panose="02040503050406030204" pitchFamily="18" charset="0"/>
                            </a:rPr>
                          </m:ctrlPr>
                        </m:sSubPr>
                        <m:e>
                          <m:r>
                            <a:rPr lang="en-IN" sz="3200" b="1" i="1">
                              <a:latin typeface="Cambria Math" panose="02040503050406030204" pitchFamily="18" charset="0"/>
                            </a:rPr>
                            <m:t>𝜷</m:t>
                          </m:r>
                        </m:e>
                        <m:sub>
                          <m:r>
                            <a:rPr lang="en-IN" sz="3200" b="1" i="1" smtClean="0">
                              <a:latin typeface="Cambria Math" panose="02040503050406030204" pitchFamily="18" charset="0"/>
                            </a:rPr>
                            <m:t>𝒋</m:t>
                          </m:r>
                        </m:sub>
                      </m:sSub>
                      <m:r>
                        <a:rPr lang="en-IN" sz="3200" b="1" i="1">
                          <a:latin typeface="Cambria Math" panose="02040503050406030204" pitchFamily="18" charset="0"/>
                        </a:rPr>
                        <m:t>←</m:t>
                      </m:r>
                      <m:r>
                        <a:rPr lang="en-IN" sz="3200" b="0" i="1" smtClean="0">
                          <a:latin typeface="Cambria Math" panose="02040503050406030204" pitchFamily="18" charset="0"/>
                        </a:rPr>
                        <m:t>𝑎𝑡𝑡𝑟𝑎𝑐𝑡𝑖𝑣𝑒𝑛𝑒𝑠𝑠</m:t>
                      </m:r>
                      <m:r>
                        <a:rPr lang="en-IN" sz="3200" b="0" i="1" smtClean="0">
                          <a:latin typeface="Cambria Math" panose="02040503050406030204" pitchFamily="18" charset="0"/>
                        </a:rPr>
                        <m:t> </m:t>
                      </m:r>
                      <m:r>
                        <a:rPr lang="en-IN" sz="3200" b="0" i="1" smtClean="0">
                          <a:latin typeface="Cambria Math" panose="02040503050406030204" pitchFamily="18" charset="0"/>
                        </a:rPr>
                        <m:t>𝑝𝑎𝑟𝑎𝑚𝑒𝑡𝑒𝑟</m:t>
                      </m:r>
                    </m:oMath>
                  </m:oMathPara>
                </a14:m>
                <a:endParaRPr lang="en-IN" sz="3200" dirty="0"/>
              </a:p>
            </p:txBody>
          </p:sp>
        </mc:Choice>
        <mc:Fallback xmlns="">
          <p:sp>
            <p:nvSpPr>
              <p:cNvPr id="8" name="TextBox 7">
                <a:extLst>
                  <a:ext uri="{FF2B5EF4-FFF2-40B4-BE49-F238E27FC236}">
                    <a16:creationId xmlns:a16="http://schemas.microsoft.com/office/drawing/2014/main" id="{529E27C7-A5EC-5B2B-7DF2-0C6B4CEE592D}"/>
                  </a:ext>
                </a:extLst>
              </p:cNvPr>
              <p:cNvSpPr txBox="1">
                <a:spLocks noRot="1" noChangeAspect="1" noMove="1" noResize="1" noEditPoints="1" noAdjustHandles="1" noChangeArrowheads="1" noChangeShapeType="1" noTextEdit="1"/>
              </p:cNvSpPr>
              <p:nvPr/>
            </p:nvSpPr>
            <p:spPr>
              <a:xfrm>
                <a:off x="973773" y="4437413"/>
                <a:ext cx="6073714" cy="631391"/>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02DCEF7-C0E4-0FE9-D62E-144EA201B87E}"/>
                  </a:ext>
                </a:extLst>
              </p:cNvPr>
              <p:cNvSpPr txBox="1"/>
              <p:nvPr/>
            </p:nvSpPr>
            <p:spPr>
              <a:xfrm>
                <a:off x="896584" y="5238702"/>
                <a:ext cx="5982535" cy="6313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3200" b="1" i="1" smtClean="0">
                              <a:solidFill>
                                <a:srgbClr val="836967"/>
                              </a:solidFill>
                              <a:latin typeface="Cambria Math" panose="02040503050406030204" pitchFamily="18" charset="0"/>
                            </a:rPr>
                          </m:ctrlPr>
                        </m:sSubPr>
                        <m:e>
                          <m:r>
                            <a:rPr lang="en-IN" sz="3200" b="1" i="1">
                              <a:latin typeface="Cambria Math" panose="02040503050406030204" pitchFamily="18" charset="0"/>
                            </a:rPr>
                            <m:t>𝝆</m:t>
                          </m:r>
                        </m:e>
                        <m:sub>
                          <m:r>
                            <a:rPr lang="en-IN" sz="3200" b="1" i="1">
                              <a:latin typeface="Cambria Math" panose="02040503050406030204" pitchFamily="18" charset="0"/>
                            </a:rPr>
                            <m:t>𝒊𝒋</m:t>
                          </m:r>
                        </m:sub>
                      </m:sSub>
                      <m:r>
                        <a:rPr lang="en-IN" sz="3200" b="1" i="1">
                          <a:latin typeface="Cambria Math" panose="02040503050406030204" pitchFamily="18" charset="0"/>
                        </a:rPr>
                        <m:t>←</m:t>
                      </m:r>
                      <m:r>
                        <a:rPr lang="en-IN" sz="3200" b="0" i="1" smtClean="0">
                          <a:latin typeface="Cambria Math" panose="02040503050406030204" pitchFamily="18" charset="0"/>
                        </a:rPr>
                        <m:t>𝑟𝑒𝑐𝑖𝑝𝑟𝑜𝑐𝑎𝑡𝑖𝑜𝑛</m:t>
                      </m:r>
                      <m:r>
                        <a:rPr lang="en-IN" sz="3200" b="0" i="1" smtClean="0">
                          <a:latin typeface="Cambria Math" panose="02040503050406030204" pitchFamily="18" charset="0"/>
                        </a:rPr>
                        <m:t> </m:t>
                      </m:r>
                      <m:r>
                        <a:rPr lang="en-IN" sz="3200" b="0" i="1" smtClean="0">
                          <a:latin typeface="Cambria Math" panose="02040503050406030204" pitchFamily="18" charset="0"/>
                        </a:rPr>
                        <m:t>𝑝𝑎𝑟𝑎𝑚𝑒𝑡𝑒𝑟</m:t>
                      </m:r>
                    </m:oMath>
                  </m:oMathPara>
                </a14:m>
                <a:endParaRPr lang="en-IN" sz="3200" dirty="0"/>
              </a:p>
            </p:txBody>
          </p:sp>
        </mc:Choice>
        <mc:Fallback xmlns="">
          <p:sp>
            <p:nvSpPr>
              <p:cNvPr id="9" name="TextBox 8">
                <a:extLst>
                  <a:ext uri="{FF2B5EF4-FFF2-40B4-BE49-F238E27FC236}">
                    <a16:creationId xmlns:a16="http://schemas.microsoft.com/office/drawing/2014/main" id="{102DCEF7-C0E4-0FE9-D62E-144EA201B87E}"/>
                  </a:ext>
                </a:extLst>
              </p:cNvPr>
              <p:cNvSpPr txBox="1">
                <a:spLocks noRot="1" noChangeAspect="1" noMove="1" noResize="1" noEditPoints="1" noAdjustHandles="1" noChangeArrowheads="1" noChangeShapeType="1" noTextEdit="1"/>
              </p:cNvSpPr>
              <p:nvPr/>
            </p:nvSpPr>
            <p:spPr>
              <a:xfrm>
                <a:off x="896584" y="5238702"/>
                <a:ext cx="5982535" cy="631391"/>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8E4CE4B-B9E2-3E65-862F-244DDA33EDE3}"/>
                  </a:ext>
                </a:extLst>
              </p:cNvPr>
              <p:cNvSpPr txBox="1"/>
              <p:nvPr/>
            </p:nvSpPr>
            <p:spPr>
              <a:xfrm>
                <a:off x="7080539" y="3015091"/>
                <a:ext cx="3067122" cy="25894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3600" b="1" i="1" smtClean="0">
                              <a:solidFill>
                                <a:srgbClr val="836967"/>
                              </a:solidFill>
                              <a:latin typeface="Cambria Math" panose="02040503050406030204" pitchFamily="18" charset="0"/>
                            </a:rPr>
                          </m:ctrlPr>
                        </m:sSubPr>
                        <m:e>
                          <m:r>
                            <a:rPr lang="en-IN" sz="3600" b="1" i="1">
                              <a:latin typeface="Cambria Math" panose="02040503050406030204" pitchFamily="18" charset="0"/>
                            </a:rPr>
                            <m:t>𝑫</m:t>
                          </m:r>
                        </m:e>
                        <m:sub>
                          <m:r>
                            <a:rPr lang="en-IN" sz="3600" b="1" i="1">
                              <a:latin typeface="Cambria Math" panose="02040503050406030204" pitchFamily="18" charset="0"/>
                            </a:rPr>
                            <m:t>𝒊𝒋</m:t>
                          </m:r>
                        </m:sub>
                      </m:sSub>
                      <m:r>
                        <a:rPr lang="en-IN" sz="3600" b="1" i="0">
                          <a:latin typeface="Cambria Math" panose="02040503050406030204" pitchFamily="18" charset="0"/>
                        </a:rPr>
                        <m:t>=</m:t>
                      </m:r>
                      <m:d>
                        <m:dPr>
                          <m:begChr m:val="{"/>
                          <m:endChr m:val=""/>
                          <m:ctrlPr>
                            <a:rPr lang="en-IN" sz="3600" b="1" i="1">
                              <a:solidFill>
                                <a:srgbClr val="836967"/>
                              </a:solidFill>
                              <a:latin typeface="Cambria Math" panose="02040503050406030204" pitchFamily="18" charset="0"/>
                            </a:rPr>
                          </m:ctrlPr>
                        </m:dPr>
                        <m:e>
                          <m:m>
                            <m:mPr>
                              <m:plcHide m:val="on"/>
                              <m:mcs>
                                <m:mc>
                                  <m:mcPr>
                                    <m:count m:val="1"/>
                                    <m:mcJc m:val="center"/>
                                  </m:mcPr>
                                </m:mc>
                              </m:mcs>
                              <m:ctrlPr>
                                <a:rPr lang="en-IN" sz="3600" b="1" i="1">
                                  <a:solidFill>
                                    <a:srgbClr val="836967"/>
                                  </a:solidFill>
                                  <a:latin typeface="Cambria Math" panose="02040503050406030204" pitchFamily="18" charset="0"/>
                                </a:rPr>
                              </m:ctrlPr>
                            </m:mPr>
                            <m:mr>
                              <m:e>
                                <m:d>
                                  <m:dPr>
                                    <m:ctrlPr>
                                      <a:rPr lang="en-IN" sz="3600" b="1" i="1">
                                        <a:solidFill>
                                          <a:srgbClr val="836967"/>
                                        </a:solidFill>
                                        <a:latin typeface="Cambria Math" panose="02040503050406030204" pitchFamily="18" charset="0"/>
                                      </a:rPr>
                                    </m:ctrlPr>
                                  </m:dPr>
                                  <m:e>
                                    <m:r>
                                      <a:rPr lang="en-IN" sz="3600" b="1" i="0" smtClean="0">
                                        <a:solidFill>
                                          <a:schemeClr val="tx1"/>
                                        </a:solidFill>
                                        <a:latin typeface="Cambria Math" panose="02040503050406030204" pitchFamily="18" charset="0"/>
                                      </a:rPr>
                                      <m:t>𝟎</m:t>
                                    </m:r>
                                    <m:r>
                                      <a:rPr lang="en-IN" sz="3600" b="1" i="0">
                                        <a:latin typeface="Cambria Math" panose="02040503050406030204" pitchFamily="18" charset="0"/>
                                      </a:rPr>
                                      <m:t>,</m:t>
                                    </m:r>
                                    <m:r>
                                      <a:rPr lang="en-IN" sz="3600" b="1" i="0">
                                        <a:latin typeface="Cambria Math" panose="02040503050406030204" pitchFamily="18" charset="0"/>
                                      </a:rPr>
                                      <m:t>𝟎</m:t>
                                    </m:r>
                                  </m:e>
                                </m:d>
                                <m:r>
                                  <a:rPr lang="en-IN" sz="3600" b="1" i="0">
                                    <a:latin typeface="Cambria Math" panose="02040503050406030204" pitchFamily="18" charset="0"/>
                                  </a:rPr>
                                  <m:t>:</m:t>
                                </m:r>
                              </m:e>
                            </m:mr>
                            <m:mr>
                              <m:e>
                                <m:d>
                                  <m:dPr>
                                    <m:ctrlPr>
                                      <a:rPr lang="en-IN" sz="3600" b="1" i="1">
                                        <a:solidFill>
                                          <a:srgbClr val="836967"/>
                                        </a:solidFill>
                                        <a:latin typeface="Cambria Math" panose="02040503050406030204" pitchFamily="18" charset="0"/>
                                      </a:rPr>
                                    </m:ctrlPr>
                                  </m:dPr>
                                  <m:e>
                                    <m:r>
                                      <a:rPr lang="en-IN" sz="3600" b="1" i="0">
                                        <a:latin typeface="Cambria Math" panose="02040503050406030204" pitchFamily="18" charset="0"/>
                                      </a:rPr>
                                      <m:t>𝟏</m:t>
                                    </m:r>
                                    <m:r>
                                      <a:rPr lang="en-IN" sz="3600" b="1" i="0">
                                        <a:latin typeface="Cambria Math" panose="02040503050406030204" pitchFamily="18" charset="0"/>
                                      </a:rPr>
                                      <m:t>,</m:t>
                                    </m:r>
                                    <m:r>
                                      <a:rPr lang="en-IN" sz="3600" b="1" i="0">
                                        <a:latin typeface="Cambria Math" panose="02040503050406030204" pitchFamily="18" charset="0"/>
                                      </a:rPr>
                                      <m:t>𝟎</m:t>
                                    </m:r>
                                  </m:e>
                                </m:d>
                                <m:r>
                                  <a:rPr lang="en-IN" sz="3600" b="1" i="0" smtClean="0">
                                    <a:latin typeface="Cambria Math" panose="02040503050406030204" pitchFamily="18" charset="0"/>
                                  </a:rPr>
                                  <m:t>:</m:t>
                                </m:r>
                              </m:e>
                            </m:mr>
                            <m:mr>
                              <m:e>
                                <m:d>
                                  <m:dPr>
                                    <m:ctrlPr>
                                      <a:rPr lang="en-IN" sz="3600" b="1" i="1">
                                        <a:solidFill>
                                          <a:srgbClr val="836967"/>
                                        </a:solidFill>
                                        <a:latin typeface="Cambria Math" panose="02040503050406030204" pitchFamily="18" charset="0"/>
                                      </a:rPr>
                                    </m:ctrlPr>
                                  </m:dPr>
                                  <m:e>
                                    <m:r>
                                      <a:rPr lang="en-IN" sz="3600" b="1" i="0" smtClean="0">
                                        <a:solidFill>
                                          <a:schemeClr val="tx1"/>
                                        </a:solidFill>
                                        <a:latin typeface="Cambria Math" panose="02040503050406030204" pitchFamily="18" charset="0"/>
                                      </a:rPr>
                                      <m:t>𝟎</m:t>
                                    </m:r>
                                    <m:r>
                                      <a:rPr lang="en-IN" sz="3600" b="1" i="0" smtClean="0">
                                        <a:latin typeface="Cambria Math" panose="02040503050406030204" pitchFamily="18" charset="0"/>
                                      </a:rPr>
                                      <m:t>,</m:t>
                                    </m:r>
                                    <m:r>
                                      <a:rPr lang="en-IN" sz="3600" b="1" i="1" smtClean="0">
                                        <a:latin typeface="Cambria Math" panose="02040503050406030204" pitchFamily="18" charset="0"/>
                                      </a:rPr>
                                      <m:t>𝟏</m:t>
                                    </m:r>
                                  </m:e>
                                </m:d>
                                <m:r>
                                  <a:rPr lang="en-IN" sz="3600" b="1" i="0" smtClean="0">
                                    <a:latin typeface="Cambria Math" panose="02040503050406030204" pitchFamily="18" charset="0"/>
                                  </a:rPr>
                                  <m:t>:</m:t>
                                </m:r>
                              </m:e>
                            </m:mr>
                            <m:mr>
                              <m:e>
                                <m:d>
                                  <m:dPr>
                                    <m:ctrlPr>
                                      <a:rPr lang="en-IN" sz="3600" b="1" i="1">
                                        <a:solidFill>
                                          <a:srgbClr val="836967"/>
                                        </a:solidFill>
                                        <a:latin typeface="Cambria Math" panose="02040503050406030204" pitchFamily="18" charset="0"/>
                                      </a:rPr>
                                    </m:ctrlPr>
                                  </m:dPr>
                                  <m:e>
                                    <m:r>
                                      <a:rPr lang="en-IN" sz="3600" b="1" i="0">
                                        <a:latin typeface="Cambria Math" panose="02040503050406030204" pitchFamily="18" charset="0"/>
                                      </a:rPr>
                                      <m:t>𝟏</m:t>
                                    </m:r>
                                    <m:r>
                                      <a:rPr lang="en-IN" sz="3600" b="1" i="0">
                                        <a:latin typeface="Cambria Math" panose="02040503050406030204" pitchFamily="18" charset="0"/>
                                      </a:rPr>
                                      <m:t>,</m:t>
                                    </m:r>
                                    <m:r>
                                      <a:rPr lang="en-IN" sz="3600" b="1" i="0">
                                        <a:latin typeface="Cambria Math" panose="02040503050406030204" pitchFamily="18" charset="0"/>
                                      </a:rPr>
                                      <m:t>𝟏</m:t>
                                    </m:r>
                                  </m:e>
                                </m:d>
                                <m:r>
                                  <a:rPr lang="en-IN" sz="3600" b="1" i="0" smtClean="0">
                                    <a:latin typeface="Cambria Math" panose="02040503050406030204" pitchFamily="18" charset="0"/>
                                  </a:rPr>
                                  <m:t>:</m:t>
                                </m:r>
                              </m:e>
                            </m:mr>
                          </m:m>
                        </m:e>
                      </m:d>
                    </m:oMath>
                  </m:oMathPara>
                </a14:m>
                <a:endParaRPr lang="en-IN" sz="3600" b="1" dirty="0"/>
              </a:p>
            </p:txBody>
          </p:sp>
        </mc:Choice>
        <mc:Fallback xmlns="">
          <p:sp>
            <p:nvSpPr>
              <p:cNvPr id="10" name="TextBox 9">
                <a:extLst>
                  <a:ext uri="{FF2B5EF4-FFF2-40B4-BE49-F238E27FC236}">
                    <a16:creationId xmlns:a16="http://schemas.microsoft.com/office/drawing/2014/main" id="{58E4CE4B-B9E2-3E65-862F-244DDA33EDE3}"/>
                  </a:ext>
                </a:extLst>
              </p:cNvPr>
              <p:cNvSpPr txBox="1">
                <a:spLocks noRot="1" noChangeAspect="1" noMove="1" noResize="1" noEditPoints="1" noAdjustHandles="1" noChangeArrowheads="1" noChangeShapeType="1" noTextEdit="1"/>
              </p:cNvSpPr>
              <p:nvPr/>
            </p:nvSpPr>
            <p:spPr>
              <a:xfrm>
                <a:off x="7080539" y="3015091"/>
                <a:ext cx="3067122" cy="2589491"/>
              </a:xfrm>
              <a:prstGeom prst="rect">
                <a:avLst/>
              </a:prstGeom>
              <a:blipFill>
                <a:blip r:embed="rId6"/>
                <a:stretch>
                  <a:fillRect/>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974A4601-9181-D5E9-A47D-7D95E7F23AE2}"/>
              </a:ext>
            </a:extLst>
          </p:cNvPr>
          <p:cNvSpPr txBox="1"/>
          <p:nvPr/>
        </p:nvSpPr>
        <p:spPr>
          <a:xfrm>
            <a:off x="10014854" y="3153368"/>
            <a:ext cx="1742884" cy="584775"/>
          </a:xfrm>
          <a:prstGeom prst="rect">
            <a:avLst/>
          </a:prstGeom>
          <a:noFill/>
        </p:spPr>
        <p:txBody>
          <a:bodyPr wrap="square" rtlCol="0">
            <a:spAutoFit/>
          </a:bodyPr>
          <a:lstStyle/>
          <a:p>
            <a:r>
              <a:rPr lang="en-IN" sz="1600" b="1" dirty="0"/>
              <a:t>No edge between  i &amp; j</a:t>
            </a:r>
          </a:p>
        </p:txBody>
      </p:sp>
      <p:sp>
        <p:nvSpPr>
          <p:cNvPr id="12" name="TextBox 11">
            <a:extLst>
              <a:ext uri="{FF2B5EF4-FFF2-40B4-BE49-F238E27FC236}">
                <a16:creationId xmlns:a16="http://schemas.microsoft.com/office/drawing/2014/main" id="{D1B42DCE-DB4B-1067-2B24-899903643FD0}"/>
              </a:ext>
            </a:extLst>
          </p:cNvPr>
          <p:cNvSpPr txBox="1"/>
          <p:nvPr/>
        </p:nvSpPr>
        <p:spPr>
          <a:xfrm>
            <a:off x="10014854" y="3770037"/>
            <a:ext cx="1742884" cy="584775"/>
          </a:xfrm>
          <a:prstGeom prst="rect">
            <a:avLst/>
          </a:prstGeom>
          <a:noFill/>
        </p:spPr>
        <p:txBody>
          <a:bodyPr wrap="square" rtlCol="0">
            <a:spAutoFit/>
          </a:bodyPr>
          <a:lstStyle/>
          <a:p>
            <a:r>
              <a:rPr lang="en-IN" sz="1600" b="1" dirty="0"/>
              <a:t>Only </a:t>
            </a:r>
            <a:r>
              <a:rPr lang="en-IN" sz="1600" b="1" dirty="0" err="1"/>
              <a:t>i→j</a:t>
            </a:r>
            <a:r>
              <a:rPr lang="en-IN" sz="1600" b="1" dirty="0"/>
              <a:t> edge is present</a:t>
            </a:r>
          </a:p>
        </p:txBody>
      </p:sp>
      <p:sp>
        <p:nvSpPr>
          <p:cNvPr id="14" name="TextBox 13">
            <a:extLst>
              <a:ext uri="{FF2B5EF4-FFF2-40B4-BE49-F238E27FC236}">
                <a16:creationId xmlns:a16="http://schemas.microsoft.com/office/drawing/2014/main" id="{CC577DDC-1669-9DA3-6FF0-22BD44CAD3DF}"/>
              </a:ext>
            </a:extLst>
          </p:cNvPr>
          <p:cNvSpPr txBox="1"/>
          <p:nvPr/>
        </p:nvSpPr>
        <p:spPr>
          <a:xfrm>
            <a:off x="10029296" y="5038617"/>
            <a:ext cx="1742884" cy="830997"/>
          </a:xfrm>
          <a:prstGeom prst="rect">
            <a:avLst/>
          </a:prstGeom>
          <a:noFill/>
        </p:spPr>
        <p:txBody>
          <a:bodyPr wrap="square" rtlCol="0">
            <a:spAutoFit/>
          </a:bodyPr>
          <a:lstStyle/>
          <a:p>
            <a:r>
              <a:rPr lang="en-IN" sz="1600" b="1" dirty="0"/>
              <a:t>Both </a:t>
            </a:r>
            <a:r>
              <a:rPr lang="en-IN" sz="1600" b="1" dirty="0" err="1"/>
              <a:t>i→j</a:t>
            </a:r>
            <a:r>
              <a:rPr lang="en-IN" sz="1600" b="1" dirty="0"/>
              <a:t> &amp; </a:t>
            </a:r>
            <a:r>
              <a:rPr lang="en-IN" sz="1600" b="1" dirty="0" err="1"/>
              <a:t>i←j</a:t>
            </a:r>
            <a:r>
              <a:rPr lang="en-IN" sz="1600" b="1" dirty="0"/>
              <a:t> edges are present</a:t>
            </a:r>
          </a:p>
        </p:txBody>
      </p:sp>
      <p:sp>
        <p:nvSpPr>
          <p:cNvPr id="15" name="TextBox 14">
            <a:extLst>
              <a:ext uri="{FF2B5EF4-FFF2-40B4-BE49-F238E27FC236}">
                <a16:creationId xmlns:a16="http://schemas.microsoft.com/office/drawing/2014/main" id="{295E0324-F323-F100-4207-115DF7E61B9F}"/>
              </a:ext>
            </a:extLst>
          </p:cNvPr>
          <p:cNvSpPr txBox="1"/>
          <p:nvPr/>
        </p:nvSpPr>
        <p:spPr>
          <a:xfrm>
            <a:off x="10014854" y="4372433"/>
            <a:ext cx="1742884" cy="584775"/>
          </a:xfrm>
          <a:prstGeom prst="rect">
            <a:avLst/>
          </a:prstGeom>
          <a:noFill/>
        </p:spPr>
        <p:txBody>
          <a:bodyPr wrap="square" rtlCol="0">
            <a:spAutoFit/>
          </a:bodyPr>
          <a:lstStyle/>
          <a:p>
            <a:r>
              <a:rPr lang="en-IN" sz="1600" b="1" dirty="0"/>
              <a:t>Only </a:t>
            </a:r>
            <a:r>
              <a:rPr lang="en-IN" sz="1600" b="1" dirty="0" err="1"/>
              <a:t>i←j</a:t>
            </a:r>
            <a:r>
              <a:rPr lang="en-IN" sz="1600" b="1" dirty="0"/>
              <a:t> edge is present</a:t>
            </a:r>
          </a:p>
        </p:txBody>
      </p:sp>
      <p:sp>
        <p:nvSpPr>
          <p:cNvPr id="16" name="TextBox 15">
            <a:extLst>
              <a:ext uri="{FF2B5EF4-FFF2-40B4-BE49-F238E27FC236}">
                <a16:creationId xmlns:a16="http://schemas.microsoft.com/office/drawing/2014/main" id="{E6CB3196-D849-B73E-4B0D-76B24192E2D9}"/>
              </a:ext>
            </a:extLst>
          </p:cNvPr>
          <p:cNvSpPr txBox="1"/>
          <p:nvPr/>
        </p:nvSpPr>
        <p:spPr>
          <a:xfrm>
            <a:off x="7080539" y="5252872"/>
            <a:ext cx="1064715" cy="830997"/>
          </a:xfrm>
          <a:prstGeom prst="rect">
            <a:avLst/>
          </a:prstGeom>
          <a:noFill/>
        </p:spPr>
        <p:txBody>
          <a:bodyPr wrap="none" rtlCol="0">
            <a:spAutoFit/>
          </a:bodyPr>
          <a:lstStyle/>
          <a:p>
            <a:r>
              <a:rPr lang="en-IN" sz="2400" dirty="0"/>
              <a:t>Pairs/</a:t>
            </a:r>
          </a:p>
          <a:p>
            <a:r>
              <a:rPr lang="en-IN" sz="2400" dirty="0"/>
              <a:t>Dyads</a:t>
            </a:r>
          </a:p>
        </p:txBody>
      </p:sp>
      <p:cxnSp>
        <p:nvCxnSpPr>
          <p:cNvPr id="20" name="Straight Arrow Connector 19">
            <a:extLst>
              <a:ext uri="{FF2B5EF4-FFF2-40B4-BE49-F238E27FC236}">
                <a16:creationId xmlns:a16="http://schemas.microsoft.com/office/drawing/2014/main" id="{EBF4F028-2FDE-5E10-F9DC-217501382C36}"/>
              </a:ext>
            </a:extLst>
          </p:cNvPr>
          <p:cNvCxnSpPr>
            <a:cxnSpLocks/>
            <a:stCxn id="16" idx="0"/>
          </p:cNvCxnSpPr>
          <p:nvPr/>
        </p:nvCxnSpPr>
        <p:spPr>
          <a:xfrm flipH="1" flipV="1">
            <a:off x="7586346" y="4664820"/>
            <a:ext cx="26551" cy="5880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A0A8A3D-793D-521C-0256-75DCEFCDE6AD}"/>
                  </a:ext>
                </a:extLst>
              </p:cNvPr>
              <p:cNvSpPr txBox="1"/>
              <p:nvPr/>
            </p:nvSpPr>
            <p:spPr>
              <a:xfrm>
                <a:off x="6774519" y="2677172"/>
                <a:ext cx="1866152" cy="66665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IN" sz="3200" b="1" i="1" dirty="0" smtClean="0">
                              <a:solidFill>
                                <a:srgbClr val="836967"/>
                              </a:solidFill>
                              <a:latin typeface="Cambria Math" panose="02040503050406030204" pitchFamily="18" charset="0"/>
                            </a:rPr>
                          </m:ctrlPr>
                        </m:dPr>
                        <m:e>
                          <m:sSub>
                            <m:sSubPr>
                              <m:ctrlPr>
                                <a:rPr lang="en-IN" sz="3200" b="1" i="1" dirty="0" smtClean="0">
                                  <a:solidFill>
                                    <a:srgbClr val="836967"/>
                                  </a:solidFill>
                                  <a:latin typeface="Cambria Math" panose="02040503050406030204" pitchFamily="18" charset="0"/>
                                </a:rPr>
                              </m:ctrlPr>
                            </m:sSubPr>
                            <m:e>
                              <m:r>
                                <a:rPr lang="en-IN" sz="3200" b="1" i="1" dirty="0" smtClean="0">
                                  <a:solidFill>
                                    <a:schemeClr val="tx1"/>
                                  </a:solidFill>
                                  <a:latin typeface="Cambria Math" panose="02040503050406030204" pitchFamily="18" charset="0"/>
                                </a:rPr>
                                <m:t>𝑿</m:t>
                              </m:r>
                            </m:e>
                            <m:sub>
                              <m:r>
                                <a:rPr lang="en-IN" sz="3200" b="1" i="1" dirty="0" smtClean="0">
                                  <a:latin typeface="Cambria Math" panose="02040503050406030204" pitchFamily="18" charset="0"/>
                                </a:rPr>
                                <m:t>𝒊𝒋</m:t>
                              </m:r>
                            </m:sub>
                          </m:sSub>
                          <m:r>
                            <a:rPr lang="en-IN" sz="3200" b="1" i="0" dirty="0" smtClean="0">
                              <a:latin typeface="Cambria Math" panose="02040503050406030204" pitchFamily="18" charset="0"/>
                            </a:rPr>
                            <m:t>,</m:t>
                          </m:r>
                          <m:sSub>
                            <m:sSubPr>
                              <m:ctrlPr>
                                <a:rPr lang="en-IN" sz="3200" b="1" i="1" dirty="0" smtClean="0">
                                  <a:solidFill>
                                    <a:srgbClr val="836967"/>
                                  </a:solidFill>
                                  <a:latin typeface="Cambria Math" panose="02040503050406030204" pitchFamily="18" charset="0"/>
                                </a:rPr>
                              </m:ctrlPr>
                            </m:sSubPr>
                            <m:e>
                              <m:r>
                                <a:rPr lang="en-IN" sz="3200" b="1" i="1" dirty="0" smtClean="0">
                                  <a:solidFill>
                                    <a:schemeClr val="tx1"/>
                                  </a:solidFill>
                                  <a:latin typeface="Cambria Math" panose="02040503050406030204" pitchFamily="18" charset="0"/>
                                </a:rPr>
                                <m:t>𝑿</m:t>
                              </m:r>
                            </m:e>
                            <m:sub>
                              <m:r>
                                <a:rPr lang="en-IN" sz="3200" b="1" i="1" dirty="0" smtClean="0">
                                  <a:latin typeface="Cambria Math" panose="02040503050406030204" pitchFamily="18" charset="0"/>
                                </a:rPr>
                                <m:t>𝒋𝒊</m:t>
                              </m:r>
                            </m:sub>
                          </m:sSub>
                        </m:e>
                      </m:d>
                    </m:oMath>
                  </m:oMathPara>
                </a14:m>
                <a:endParaRPr lang="en-IN" sz="3200" b="1" dirty="0"/>
              </a:p>
            </p:txBody>
          </p:sp>
        </mc:Choice>
        <mc:Fallback xmlns="">
          <p:sp>
            <p:nvSpPr>
              <p:cNvPr id="23" name="TextBox 22">
                <a:extLst>
                  <a:ext uri="{FF2B5EF4-FFF2-40B4-BE49-F238E27FC236}">
                    <a16:creationId xmlns:a16="http://schemas.microsoft.com/office/drawing/2014/main" id="{5A0A8A3D-793D-521C-0256-75DCEFCDE6AD}"/>
                  </a:ext>
                </a:extLst>
              </p:cNvPr>
              <p:cNvSpPr txBox="1">
                <a:spLocks noRot="1" noChangeAspect="1" noMove="1" noResize="1" noEditPoints="1" noAdjustHandles="1" noChangeArrowheads="1" noChangeShapeType="1" noTextEdit="1"/>
              </p:cNvSpPr>
              <p:nvPr/>
            </p:nvSpPr>
            <p:spPr>
              <a:xfrm>
                <a:off x="6774519" y="2677172"/>
                <a:ext cx="1866152" cy="666657"/>
              </a:xfrm>
              <a:prstGeom prst="rect">
                <a:avLst/>
              </a:prstGeom>
              <a:blipFill>
                <a:blip r:embed="rId7"/>
                <a:stretch>
                  <a:fillRect/>
                </a:stretch>
              </a:blipFill>
            </p:spPr>
            <p:txBody>
              <a:bodyPr/>
              <a:lstStyle/>
              <a:p>
                <a:r>
                  <a:rPr lang="en-IN">
                    <a:noFill/>
                  </a:rPr>
                  <a:t> </a:t>
                </a:r>
              </a:p>
            </p:txBody>
          </p:sp>
        </mc:Fallback>
      </mc:AlternateContent>
      <p:cxnSp>
        <p:nvCxnSpPr>
          <p:cNvPr id="24" name="Straight Arrow Connector 23">
            <a:extLst>
              <a:ext uri="{FF2B5EF4-FFF2-40B4-BE49-F238E27FC236}">
                <a16:creationId xmlns:a16="http://schemas.microsoft.com/office/drawing/2014/main" id="{09401B11-BBE6-41D2-6859-A34DF7BC017D}"/>
              </a:ext>
            </a:extLst>
          </p:cNvPr>
          <p:cNvCxnSpPr>
            <a:cxnSpLocks/>
          </p:cNvCxnSpPr>
          <p:nvPr/>
        </p:nvCxnSpPr>
        <p:spPr>
          <a:xfrm>
            <a:off x="7689234" y="3348793"/>
            <a:ext cx="0" cy="71363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688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D5938D-57D6-7239-9B34-2E1B5DE791FB}"/>
              </a:ext>
            </a:extLst>
          </p:cNvPr>
          <p:cNvSpPr txBox="1"/>
          <p:nvPr/>
        </p:nvSpPr>
        <p:spPr>
          <a:xfrm>
            <a:off x="868573" y="625805"/>
            <a:ext cx="9715865" cy="707886"/>
          </a:xfrm>
          <a:prstGeom prst="rect">
            <a:avLst/>
          </a:prstGeom>
          <a:noFill/>
        </p:spPr>
        <p:txBody>
          <a:bodyPr wrap="none" rtlCol="0">
            <a:spAutoFit/>
          </a:bodyPr>
          <a:lstStyle/>
          <a:p>
            <a:r>
              <a:rPr lang="en-IN" sz="4000" u="sng" dirty="0"/>
              <a:t>Distribution and likelihood of p1 model:-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9C50B7F-0FE9-3115-0F7F-1ECDB942957A}"/>
                  </a:ext>
                </a:extLst>
              </p:cNvPr>
              <p:cNvSpPr txBox="1"/>
              <p:nvPr/>
            </p:nvSpPr>
            <p:spPr>
              <a:xfrm>
                <a:off x="1217220" y="2870163"/>
                <a:ext cx="2153217"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3600" b="1" i="1" smtClean="0">
                          <a:solidFill>
                            <a:schemeClr val="tx1"/>
                          </a:solidFill>
                          <a:latin typeface="Cambria Math" panose="02040503050406030204" pitchFamily="18" charset="0"/>
                        </a:rPr>
                        <m:t>𝑷</m:t>
                      </m:r>
                      <m:d>
                        <m:dPr>
                          <m:ctrlPr>
                            <a:rPr lang="en-IN" sz="3600" b="1" i="1">
                              <a:solidFill>
                                <a:schemeClr val="tx1"/>
                              </a:solidFill>
                              <a:latin typeface="Cambria Math" panose="02040503050406030204" pitchFamily="18" charset="0"/>
                            </a:rPr>
                          </m:ctrlPr>
                        </m:dPr>
                        <m:e>
                          <m:r>
                            <a:rPr lang="en-IN" sz="3600" b="1" i="0" smtClean="0">
                              <a:solidFill>
                                <a:schemeClr val="tx1"/>
                              </a:solidFill>
                              <a:latin typeface="Cambria Math" panose="02040503050406030204" pitchFamily="18" charset="0"/>
                            </a:rPr>
                            <m:t>𝐗</m:t>
                          </m:r>
                          <m:r>
                            <a:rPr lang="en-IN" sz="3600" b="1" i="0">
                              <a:solidFill>
                                <a:schemeClr val="tx1"/>
                              </a:solidFill>
                              <a:latin typeface="Cambria Math" panose="02040503050406030204" pitchFamily="18" charset="0"/>
                            </a:rPr>
                            <m:t>=</m:t>
                          </m:r>
                          <m:r>
                            <a:rPr lang="en-IN" sz="3600" b="1" i="1">
                              <a:solidFill>
                                <a:schemeClr val="tx1"/>
                              </a:solidFill>
                              <a:latin typeface="Cambria Math" panose="02040503050406030204" pitchFamily="18" charset="0"/>
                            </a:rPr>
                            <m:t>𝒙</m:t>
                          </m:r>
                        </m:e>
                      </m:d>
                    </m:oMath>
                  </m:oMathPara>
                </a14:m>
                <a:endParaRPr lang="en-IN" sz="3600" b="1" dirty="0">
                  <a:solidFill>
                    <a:schemeClr val="tx1"/>
                  </a:solidFill>
                </a:endParaRPr>
              </a:p>
            </p:txBody>
          </p:sp>
        </mc:Choice>
        <mc:Fallback xmlns="">
          <p:sp>
            <p:nvSpPr>
              <p:cNvPr id="5" name="TextBox 4">
                <a:extLst>
                  <a:ext uri="{FF2B5EF4-FFF2-40B4-BE49-F238E27FC236}">
                    <a16:creationId xmlns:a16="http://schemas.microsoft.com/office/drawing/2014/main" id="{59C50B7F-0FE9-3115-0F7F-1ECDB942957A}"/>
                  </a:ext>
                </a:extLst>
              </p:cNvPr>
              <p:cNvSpPr txBox="1">
                <a:spLocks noRot="1" noChangeAspect="1" noMove="1" noResize="1" noEditPoints="1" noAdjustHandles="1" noChangeArrowheads="1" noChangeShapeType="1" noTextEdit="1"/>
              </p:cNvSpPr>
              <p:nvPr/>
            </p:nvSpPr>
            <p:spPr>
              <a:xfrm>
                <a:off x="1217220" y="2870163"/>
                <a:ext cx="2153217" cy="646331"/>
              </a:xfrm>
              <a:prstGeom prst="rect">
                <a:avLst/>
              </a:prstGeom>
              <a:blipFill>
                <a:blip r:embed="rId2"/>
                <a:stretch>
                  <a:fillRect/>
                </a:stretch>
              </a:blipFill>
            </p:spPr>
            <p:txBody>
              <a:bodyPr/>
              <a:lstStyle/>
              <a:p>
                <a:r>
                  <a:rPr lang="en-IN">
                    <a:noFill/>
                  </a:rPr>
                  <a:t> </a:t>
                </a:r>
              </a:p>
            </p:txBody>
          </p:sp>
        </mc:Fallback>
      </mc:AlternateContent>
      <p:sp>
        <p:nvSpPr>
          <p:cNvPr id="6" name="TextBox 5">
            <a:extLst>
              <a:ext uri="{FF2B5EF4-FFF2-40B4-BE49-F238E27FC236}">
                <a16:creationId xmlns:a16="http://schemas.microsoft.com/office/drawing/2014/main" id="{351A5D5C-0EF1-CFE7-F2E7-8FAA4DF677E9}"/>
              </a:ext>
            </a:extLst>
          </p:cNvPr>
          <p:cNvSpPr txBox="1"/>
          <p:nvPr/>
        </p:nvSpPr>
        <p:spPr>
          <a:xfrm>
            <a:off x="2648198" y="1475969"/>
            <a:ext cx="2237728" cy="830997"/>
          </a:xfrm>
          <a:prstGeom prst="rect">
            <a:avLst/>
          </a:prstGeom>
          <a:noFill/>
        </p:spPr>
        <p:txBody>
          <a:bodyPr wrap="none" rtlCol="0">
            <a:spAutoFit/>
          </a:bodyPr>
          <a:lstStyle/>
          <a:p>
            <a:r>
              <a:rPr lang="en-IN" sz="2400" dirty="0"/>
              <a:t>Adjacency </a:t>
            </a:r>
          </a:p>
          <a:p>
            <a:r>
              <a:rPr lang="en-IN" sz="2400" dirty="0"/>
              <a:t>random matrix</a:t>
            </a:r>
          </a:p>
        </p:txBody>
      </p:sp>
      <p:cxnSp>
        <p:nvCxnSpPr>
          <p:cNvPr id="8" name="Straight Arrow Connector 7">
            <a:extLst>
              <a:ext uri="{FF2B5EF4-FFF2-40B4-BE49-F238E27FC236}">
                <a16:creationId xmlns:a16="http://schemas.microsoft.com/office/drawing/2014/main" id="{FEA6E9C8-7C18-D30D-E1B1-E5782791CD7A}"/>
              </a:ext>
            </a:extLst>
          </p:cNvPr>
          <p:cNvCxnSpPr>
            <a:stCxn id="6" idx="1"/>
            <a:endCxn id="5" idx="0"/>
          </p:cNvCxnSpPr>
          <p:nvPr/>
        </p:nvCxnSpPr>
        <p:spPr>
          <a:xfrm flipH="1">
            <a:off x="2293829" y="1891468"/>
            <a:ext cx="354369" cy="9786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3E11E3B-D0DB-3827-8906-EB48B6A44AC3}"/>
                  </a:ext>
                </a:extLst>
              </p:cNvPr>
              <p:cNvSpPr txBox="1"/>
              <p:nvPr/>
            </p:nvSpPr>
            <p:spPr>
              <a:xfrm>
                <a:off x="3210417" y="2350645"/>
                <a:ext cx="7976094" cy="1575496"/>
              </a:xfrm>
              <a:prstGeom prst="rect">
                <a:avLst/>
              </a:prstGeom>
              <a:noFill/>
            </p:spPr>
            <p:txBody>
              <a:bodyPr wrap="none" rtlCol="0">
                <a:spAutoFit/>
              </a:bodyPr>
              <a:lstStyle/>
              <a:p>
                <a:r>
                  <a:rPr lang="en-IN" sz="3200" b="1" dirty="0">
                    <a:solidFill>
                      <a:schemeClr val="tx1"/>
                    </a:solidFill>
                  </a:rPr>
                  <a:t>=</a:t>
                </a:r>
                <a14:m>
                  <m:oMath xmlns:m="http://schemas.openxmlformats.org/officeDocument/2006/math">
                    <m:f>
                      <m:fPr>
                        <m:ctrlPr>
                          <a:rPr lang="en-IN" sz="3200" b="1" i="1" dirty="0" smtClean="0">
                            <a:solidFill>
                              <a:schemeClr val="tx1"/>
                            </a:solidFill>
                            <a:latin typeface="Cambria Math" panose="02040503050406030204" pitchFamily="18" charset="0"/>
                          </a:rPr>
                        </m:ctrlPr>
                      </m:fPr>
                      <m:num>
                        <m:sSup>
                          <m:sSupPr>
                            <m:ctrlPr>
                              <a:rPr lang="en-IN" sz="3200" b="1" i="1" dirty="0" smtClean="0">
                                <a:solidFill>
                                  <a:schemeClr val="tx1"/>
                                </a:solidFill>
                                <a:latin typeface="Cambria Math" panose="02040503050406030204" pitchFamily="18" charset="0"/>
                              </a:rPr>
                            </m:ctrlPr>
                          </m:sSupPr>
                          <m:e>
                            <m:r>
                              <a:rPr lang="en-IN" sz="3200" b="1" i="1" dirty="0">
                                <a:solidFill>
                                  <a:schemeClr val="tx1"/>
                                </a:solidFill>
                                <a:latin typeface="Cambria Math" panose="02040503050406030204" pitchFamily="18" charset="0"/>
                              </a:rPr>
                              <m:t>ⅇ</m:t>
                            </m:r>
                          </m:e>
                          <m:sup>
                            <m:d>
                              <m:dPr>
                                <m:begChr m:val="{"/>
                                <m:endChr m:val="}"/>
                                <m:ctrlPr>
                                  <a:rPr lang="en-IN" sz="3200" b="1" i="1" dirty="0">
                                    <a:solidFill>
                                      <a:schemeClr val="tx1"/>
                                    </a:solidFill>
                                    <a:latin typeface="Cambria Math" panose="02040503050406030204" pitchFamily="18" charset="0"/>
                                  </a:rPr>
                                </m:ctrlPr>
                              </m:dPr>
                              <m:e>
                                <m:r>
                                  <a:rPr lang="en-IN" sz="3200" b="1" i="1" dirty="0" smtClean="0">
                                    <a:solidFill>
                                      <a:schemeClr val="tx1"/>
                                    </a:solidFill>
                                    <a:latin typeface="Cambria Math" panose="02040503050406030204" pitchFamily="18" charset="0"/>
                                  </a:rPr>
                                  <m:t>𝝆</m:t>
                                </m:r>
                                <m:r>
                                  <a:rPr lang="en-IN" sz="3200" b="1" i="1" dirty="0" smtClean="0">
                                    <a:solidFill>
                                      <a:schemeClr val="tx1"/>
                                    </a:solidFill>
                                    <a:latin typeface="Cambria Math" panose="02040503050406030204" pitchFamily="18" charset="0"/>
                                  </a:rPr>
                                  <m:t>𝒎</m:t>
                                </m:r>
                                <m:r>
                                  <a:rPr lang="en-IN" sz="3200" b="1" i="1" dirty="0" smtClean="0">
                                    <a:solidFill>
                                      <a:schemeClr val="tx1"/>
                                    </a:solidFill>
                                    <a:latin typeface="Cambria Math" panose="02040503050406030204" pitchFamily="18" charset="0"/>
                                  </a:rPr>
                                  <m:t>+</m:t>
                                </m:r>
                                <m:r>
                                  <a:rPr lang="en-IN" sz="3200" b="1" i="1" dirty="0" smtClean="0">
                                    <a:solidFill>
                                      <a:schemeClr val="tx1"/>
                                    </a:solidFill>
                                    <a:latin typeface="Cambria Math" panose="02040503050406030204" pitchFamily="18" charset="0"/>
                                  </a:rPr>
                                  <m:t>𝜽</m:t>
                                </m:r>
                                <m:sSub>
                                  <m:sSubPr>
                                    <m:ctrlPr>
                                      <a:rPr lang="en-IN" sz="3200" b="1" i="1" dirty="0">
                                        <a:solidFill>
                                          <a:schemeClr val="tx1"/>
                                        </a:solidFill>
                                        <a:latin typeface="Cambria Math" panose="02040503050406030204" pitchFamily="18" charset="0"/>
                                      </a:rPr>
                                    </m:ctrlPr>
                                  </m:sSubPr>
                                  <m:e>
                                    <m:r>
                                      <a:rPr lang="en-IN" sz="3200" b="1" i="1" dirty="0">
                                        <a:solidFill>
                                          <a:schemeClr val="tx1"/>
                                        </a:solidFill>
                                        <a:latin typeface="Cambria Math" panose="02040503050406030204" pitchFamily="18" charset="0"/>
                                      </a:rPr>
                                      <m:t>𝒙</m:t>
                                    </m:r>
                                  </m:e>
                                  <m:sub>
                                    <m:r>
                                      <a:rPr lang="en-IN" sz="3200" b="1" i="1" dirty="0" smtClean="0">
                                        <a:solidFill>
                                          <a:schemeClr val="tx1"/>
                                        </a:solidFill>
                                        <a:latin typeface="Cambria Math" panose="02040503050406030204" pitchFamily="18" charset="0"/>
                                      </a:rPr>
                                      <m:t>++</m:t>
                                    </m:r>
                                  </m:sub>
                                </m:sSub>
                                <m:r>
                                  <a:rPr lang="en-IN" sz="3200" b="1" i="1" dirty="0">
                                    <a:solidFill>
                                      <a:schemeClr val="tx1"/>
                                    </a:solidFill>
                                    <a:latin typeface="Cambria Math" panose="02040503050406030204" pitchFamily="18" charset="0"/>
                                  </a:rPr>
                                  <m:t>+</m:t>
                                </m:r>
                                <m:nary>
                                  <m:naryPr>
                                    <m:chr m:val="∑"/>
                                    <m:limLoc m:val="undOvr"/>
                                    <m:grow m:val="on"/>
                                    <m:supHide m:val="on"/>
                                    <m:ctrlPr>
                                      <a:rPr lang="en-IN" sz="3200" b="1" i="1" dirty="0">
                                        <a:solidFill>
                                          <a:schemeClr val="tx1"/>
                                        </a:solidFill>
                                        <a:latin typeface="Cambria Math" panose="02040503050406030204" pitchFamily="18" charset="0"/>
                                      </a:rPr>
                                    </m:ctrlPr>
                                  </m:naryPr>
                                  <m:sub>
                                    <m:r>
                                      <a:rPr lang="en-IN" sz="3200" b="1" i="1" dirty="0">
                                        <a:solidFill>
                                          <a:schemeClr val="tx1"/>
                                        </a:solidFill>
                                        <a:latin typeface="Cambria Math" panose="02040503050406030204" pitchFamily="18" charset="0"/>
                                      </a:rPr>
                                      <m:t>𝒊</m:t>
                                    </m:r>
                                  </m:sub>
                                  <m:sup/>
                                  <m:e>
                                    <m:sSub>
                                      <m:sSubPr>
                                        <m:ctrlPr>
                                          <a:rPr lang="en-IN" sz="3200" b="1" i="1" dirty="0" smtClean="0">
                                            <a:solidFill>
                                              <a:schemeClr val="tx1"/>
                                            </a:solidFill>
                                            <a:latin typeface="Cambria Math" panose="02040503050406030204" pitchFamily="18" charset="0"/>
                                          </a:rPr>
                                        </m:ctrlPr>
                                      </m:sSubPr>
                                      <m:e>
                                        <m:r>
                                          <a:rPr lang="en-IN" sz="3200" b="1" i="1" dirty="0">
                                            <a:solidFill>
                                              <a:schemeClr val="tx1"/>
                                            </a:solidFill>
                                            <a:latin typeface="Cambria Math" panose="02040503050406030204" pitchFamily="18" charset="0"/>
                                          </a:rPr>
                                          <m:t>𝜶</m:t>
                                        </m:r>
                                      </m:e>
                                      <m:sub>
                                        <m:r>
                                          <a:rPr lang="en-IN" sz="3200" b="1" i="1" dirty="0">
                                            <a:solidFill>
                                              <a:schemeClr val="tx1"/>
                                            </a:solidFill>
                                            <a:latin typeface="Cambria Math" panose="02040503050406030204" pitchFamily="18" charset="0"/>
                                          </a:rPr>
                                          <m:t>𝒊</m:t>
                                        </m:r>
                                      </m:sub>
                                    </m:sSub>
                                  </m:e>
                                </m:nary>
                                <m:sSub>
                                  <m:sSubPr>
                                    <m:ctrlPr>
                                      <a:rPr lang="en-IN" sz="3200" b="1" i="1" dirty="0">
                                        <a:solidFill>
                                          <a:schemeClr val="tx1"/>
                                        </a:solidFill>
                                        <a:latin typeface="Cambria Math" panose="02040503050406030204" pitchFamily="18" charset="0"/>
                                      </a:rPr>
                                    </m:ctrlPr>
                                  </m:sSubPr>
                                  <m:e>
                                    <m:r>
                                      <a:rPr lang="en-IN" sz="3200" b="1" i="1" dirty="0">
                                        <a:solidFill>
                                          <a:schemeClr val="tx1"/>
                                        </a:solidFill>
                                        <a:latin typeface="Cambria Math" panose="02040503050406030204" pitchFamily="18" charset="0"/>
                                      </a:rPr>
                                      <m:t>𝒙</m:t>
                                    </m:r>
                                  </m:e>
                                  <m:sub>
                                    <m:r>
                                      <a:rPr lang="en-IN" sz="3200" b="1" i="1" dirty="0">
                                        <a:solidFill>
                                          <a:schemeClr val="tx1"/>
                                        </a:solidFill>
                                        <a:latin typeface="Cambria Math" panose="02040503050406030204" pitchFamily="18" charset="0"/>
                                      </a:rPr>
                                      <m:t>𝒊</m:t>
                                    </m:r>
                                    <m:r>
                                      <a:rPr lang="en-IN" sz="3200" b="1" i="1" dirty="0" smtClean="0">
                                        <a:solidFill>
                                          <a:schemeClr val="tx1"/>
                                        </a:solidFill>
                                        <a:latin typeface="Cambria Math" panose="02040503050406030204" pitchFamily="18" charset="0"/>
                                      </a:rPr>
                                      <m:t>+</m:t>
                                    </m:r>
                                  </m:sub>
                                </m:sSub>
                                <m:r>
                                  <a:rPr lang="en-IN" sz="3200" b="1" i="1" dirty="0">
                                    <a:solidFill>
                                      <a:schemeClr val="tx1"/>
                                    </a:solidFill>
                                    <a:latin typeface="Cambria Math" panose="02040503050406030204" pitchFamily="18" charset="0"/>
                                  </a:rPr>
                                  <m:t>+</m:t>
                                </m:r>
                                <m:nary>
                                  <m:naryPr>
                                    <m:chr m:val="∑"/>
                                    <m:limLoc m:val="subSup"/>
                                    <m:grow m:val="on"/>
                                    <m:supHide m:val="on"/>
                                    <m:ctrlPr>
                                      <a:rPr lang="en-IN" sz="3200" b="1" i="1" dirty="0">
                                        <a:solidFill>
                                          <a:schemeClr val="tx1"/>
                                        </a:solidFill>
                                        <a:latin typeface="Cambria Math" panose="02040503050406030204" pitchFamily="18" charset="0"/>
                                      </a:rPr>
                                    </m:ctrlPr>
                                  </m:naryPr>
                                  <m:sub>
                                    <m:r>
                                      <a:rPr lang="en-IN" sz="3200" b="1" i="1" dirty="0">
                                        <a:solidFill>
                                          <a:schemeClr val="tx1"/>
                                        </a:solidFill>
                                        <a:latin typeface="Cambria Math" panose="02040503050406030204" pitchFamily="18" charset="0"/>
                                      </a:rPr>
                                      <m:t>𝒋</m:t>
                                    </m:r>
                                  </m:sub>
                                  <m:sup/>
                                  <m:e>
                                    <m:sSub>
                                      <m:sSubPr>
                                        <m:ctrlPr>
                                          <a:rPr lang="en-IN" sz="3200" b="1" i="1" dirty="0">
                                            <a:solidFill>
                                              <a:schemeClr val="tx1"/>
                                            </a:solidFill>
                                            <a:latin typeface="Cambria Math" panose="02040503050406030204" pitchFamily="18" charset="0"/>
                                          </a:rPr>
                                        </m:ctrlPr>
                                      </m:sSubPr>
                                      <m:e>
                                        <m:r>
                                          <a:rPr lang="en-IN" sz="3200" b="1" i="1" dirty="0">
                                            <a:solidFill>
                                              <a:schemeClr val="tx1"/>
                                            </a:solidFill>
                                            <a:latin typeface="Cambria Math" panose="02040503050406030204" pitchFamily="18" charset="0"/>
                                          </a:rPr>
                                          <m:t>𝜷</m:t>
                                        </m:r>
                                      </m:e>
                                      <m:sub>
                                        <m:r>
                                          <a:rPr lang="en-IN" sz="3200" b="1" i="1" dirty="0">
                                            <a:solidFill>
                                              <a:schemeClr val="tx1"/>
                                            </a:solidFill>
                                            <a:latin typeface="Cambria Math" panose="02040503050406030204" pitchFamily="18" charset="0"/>
                                          </a:rPr>
                                          <m:t>𝒋</m:t>
                                        </m:r>
                                      </m:sub>
                                    </m:sSub>
                                    <m:sSub>
                                      <m:sSubPr>
                                        <m:ctrlPr>
                                          <a:rPr lang="en-IN" sz="3200" b="1" i="1" dirty="0" smtClean="0">
                                            <a:solidFill>
                                              <a:schemeClr val="tx1"/>
                                            </a:solidFill>
                                            <a:latin typeface="Cambria Math" panose="02040503050406030204" pitchFamily="18" charset="0"/>
                                          </a:rPr>
                                        </m:ctrlPr>
                                      </m:sSubPr>
                                      <m:e>
                                        <m:r>
                                          <a:rPr lang="en-IN" sz="3200" b="1" i="1" dirty="0">
                                            <a:solidFill>
                                              <a:schemeClr val="tx1"/>
                                            </a:solidFill>
                                            <a:latin typeface="Cambria Math" panose="02040503050406030204" pitchFamily="18" charset="0"/>
                                          </a:rPr>
                                          <m:t>𝒙</m:t>
                                        </m:r>
                                      </m:e>
                                      <m:sub>
                                        <m:r>
                                          <a:rPr lang="en-IN" sz="3200" b="1" i="1" dirty="0" smtClean="0">
                                            <a:solidFill>
                                              <a:schemeClr val="tx1"/>
                                            </a:solidFill>
                                            <a:latin typeface="Cambria Math" panose="02040503050406030204" pitchFamily="18" charset="0"/>
                                          </a:rPr>
                                          <m:t>+</m:t>
                                        </m:r>
                                        <m:r>
                                          <a:rPr lang="en-IN" sz="3200" b="1" i="1" dirty="0" smtClean="0">
                                            <a:solidFill>
                                              <a:schemeClr val="tx1"/>
                                            </a:solidFill>
                                            <a:latin typeface="Cambria Math" panose="02040503050406030204" pitchFamily="18" charset="0"/>
                                          </a:rPr>
                                          <m:t>𝒋</m:t>
                                        </m:r>
                                      </m:sub>
                                    </m:sSub>
                                  </m:e>
                                </m:nary>
                              </m:e>
                            </m:d>
                          </m:sup>
                        </m:sSup>
                      </m:num>
                      <m:den>
                        <m:nary>
                          <m:naryPr>
                            <m:chr m:val="∏"/>
                            <m:limLoc m:val="undOvr"/>
                            <m:grow m:val="on"/>
                            <m:supHide m:val="on"/>
                            <m:ctrlPr>
                              <a:rPr lang="en-IN" sz="3200" b="1" i="1" dirty="0" smtClean="0">
                                <a:solidFill>
                                  <a:schemeClr val="tx1"/>
                                </a:solidFill>
                                <a:latin typeface="Cambria Math" panose="02040503050406030204" pitchFamily="18" charset="0"/>
                              </a:rPr>
                            </m:ctrlPr>
                          </m:naryPr>
                          <m:sub>
                            <m:r>
                              <a:rPr lang="en-IN" sz="3200" b="1" i="1" dirty="0">
                                <a:solidFill>
                                  <a:schemeClr val="tx1"/>
                                </a:solidFill>
                                <a:latin typeface="Cambria Math" panose="02040503050406030204" pitchFamily="18" charset="0"/>
                              </a:rPr>
                              <m:t>𝒊</m:t>
                            </m:r>
                            <m:r>
                              <a:rPr lang="en-IN" sz="3200" b="1" i="1" dirty="0">
                                <a:solidFill>
                                  <a:schemeClr val="tx1"/>
                                </a:solidFill>
                                <a:latin typeface="Cambria Math" panose="02040503050406030204" pitchFamily="18" charset="0"/>
                              </a:rPr>
                              <m:t>≠</m:t>
                            </m:r>
                            <m:r>
                              <a:rPr lang="en-IN" sz="3200" b="1" i="1" dirty="0" smtClean="0">
                                <a:solidFill>
                                  <a:schemeClr val="tx1"/>
                                </a:solidFill>
                                <a:latin typeface="Cambria Math" panose="02040503050406030204" pitchFamily="18" charset="0"/>
                              </a:rPr>
                              <m:t>𝒋</m:t>
                            </m:r>
                          </m:sub>
                          <m:sup/>
                          <m:e>
                            <m:r>
                              <a:rPr lang="en-IN" sz="3200" b="1" i="1" dirty="0">
                                <a:solidFill>
                                  <a:schemeClr val="tx1"/>
                                </a:solidFill>
                                <a:latin typeface="Cambria Math" panose="02040503050406030204" pitchFamily="18" charset="0"/>
                              </a:rPr>
                              <m:t>𝟏</m:t>
                            </m:r>
                          </m:e>
                        </m:nary>
                        <m:r>
                          <a:rPr lang="en-IN" sz="3200" b="1" i="1" dirty="0">
                            <a:solidFill>
                              <a:schemeClr val="tx1"/>
                            </a:solidFill>
                            <a:latin typeface="Cambria Math" panose="02040503050406030204" pitchFamily="18" charset="0"/>
                          </a:rPr>
                          <m:t>+</m:t>
                        </m:r>
                        <m:sSup>
                          <m:sSupPr>
                            <m:ctrlPr>
                              <a:rPr lang="en-IN" sz="3200" b="1" i="1" dirty="0">
                                <a:solidFill>
                                  <a:schemeClr val="tx1"/>
                                </a:solidFill>
                                <a:latin typeface="Cambria Math" panose="02040503050406030204" pitchFamily="18" charset="0"/>
                              </a:rPr>
                            </m:ctrlPr>
                          </m:sSupPr>
                          <m:e>
                            <m:r>
                              <a:rPr lang="en-IN" sz="3200" b="1" i="1" dirty="0">
                                <a:solidFill>
                                  <a:schemeClr val="tx1"/>
                                </a:solidFill>
                                <a:latin typeface="Cambria Math" panose="02040503050406030204" pitchFamily="18" charset="0"/>
                              </a:rPr>
                              <m:t>ⅇ</m:t>
                            </m:r>
                          </m:e>
                          <m:sup>
                            <m:d>
                              <m:dPr>
                                <m:ctrlPr>
                                  <a:rPr lang="en-IN" sz="3200" b="1" i="1" dirty="0">
                                    <a:solidFill>
                                      <a:schemeClr val="tx1"/>
                                    </a:solidFill>
                                    <a:latin typeface="Cambria Math" panose="02040503050406030204" pitchFamily="18" charset="0"/>
                                  </a:rPr>
                                </m:ctrlPr>
                              </m:dPr>
                              <m:e>
                                <m:r>
                                  <a:rPr lang="en-IN" sz="3200" b="1" i="1" dirty="0">
                                    <a:solidFill>
                                      <a:schemeClr val="tx1"/>
                                    </a:solidFill>
                                    <a:latin typeface="Cambria Math" panose="02040503050406030204" pitchFamily="18" charset="0"/>
                                  </a:rPr>
                                  <m:t>𝜽</m:t>
                                </m:r>
                                <m:r>
                                  <a:rPr lang="en-IN" sz="3200" b="1" i="1" dirty="0">
                                    <a:solidFill>
                                      <a:schemeClr val="tx1"/>
                                    </a:solidFill>
                                    <a:latin typeface="Cambria Math" panose="02040503050406030204" pitchFamily="18" charset="0"/>
                                  </a:rPr>
                                  <m:t>+</m:t>
                                </m:r>
                                <m:sSub>
                                  <m:sSubPr>
                                    <m:ctrlPr>
                                      <a:rPr lang="en-IN" sz="3200" b="1" i="1" dirty="0">
                                        <a:solidFill>
                                          <a:schemeClr val="tx1"/>
                                        </a:solidFill>
                                        <a:latin typeface="Cambria Math" panose="02040503050406030204" pitchFamily="18" charset="0"/>
                                      </a:rPr>
                                    </m:ctrlPr>
                                  </m:sSubPr>
                                  <m:e>
                                    <m:r>
                                      <a:rPr lang="en-IN" sz="3200" b="1" i="1" dirty="0">
                                        <a:solidFill>
                                          <a:schemeClr val="tx1"/>
                                        </a:solidFill>
                                        <a:latin typeface="Cambria Math" panose="02040503050406030204" pitchFamily="18" charset="0"/>
                                      </a:rPr>
                                      <m:t>𝜶</m:t>
                                    </m:r>
                                  </m:e>
                                  <m:sub>
                                    <m:r>
                                      <a:rPr lang="en-IN" sz="3200" b="1" i="1" dirty="0">
                                        <a:solidFill>
                                          <a:schemeClr val="tx1"/>
                                        </a:solidFill>
                                        <a:latin typeface="Cambria Math" panose="02040503050406030204" pitchFamily="18" charset="0"/>
                                      </a:rPr>
                                      <m:t>𝒊</m:t>
                                    </m:r>
                                  </m:sub>
                                </m:sSub>
                                <m:r>
                                  <a:rPr lang="en-IN" sz="3200" b="1" i="1" dirty="0">
                                    <a:solidFill>
                                      <a:schemeClr val="tx1"/>
                                    </a:solidFill>
                                    <a:latin typeface="Cambria Math" panose="02040503050406030204" pitchFamily="18" charset="0"/>
                                  </a:rPr>
                                  <m:t>+</m:t>
                                </m:r>
                                <m:sSub>
                                  <m:sSubPr>
                                    <m:ctrlPr>
                                      <a:rPr lang="en-IN" sz="3200" b="1" i="1" dirty="0">
                                        <a:solidFill>
                                          <a:schemeClr val="tx1"/>
                                        </a:solidFill>
                                        <a:latin typeface="Cambria Math" panose="02040503050406030204" pitchFamily="18" charset="0"/>
                                      </a:rPr>
                                    </m:ctrlPr>
                                  </m:sSubPr>
                                  <m:e>
                                    <m:r>
                                      <a:rPr lang="en-IN" sz="3200" b="1" i="1" dirty="0" smtClean="0">
                                        <a:solidFill>
                                          <a:schemeClr val="tx1"/>
                                        </a:solidFill>
                                        <a:latin typeface="Cambria Math" panose="02040503050406030204" pitchFamily="18" charset="0"/>
                                      </a:rPr>
                                      <m:t>𝜷</m:t>
                                    </m:r>
                                  </m:e>
                                  <m:sub>
                                    <m:r>
                                      <a:rPr lang="en-IN" sz="3200" b="1" i="1" dirty="0">
                                        <a:solidFill>
                                          <a:schemeClr val="tx1"/>
                                        </a:solidFill>
                                        <a:latin typeface="Cambria Math" panose="02040503050406030204" pitchFamily="18" charset="0"/>
                                      </a:rPr>
                                      <m:t>𝒋</m:t>
                                    </m:r>
                                  </m:sub>
                                </m:sSub>
                              </m:e>
                            </m:d>
                          </m:sup>
                        </m:sSup>
                        <m:r>
                          <a:rPr lang="en-IN" sz="3200" b="1" i="1" dirty="0">
                            <a:solidFill>
                              <a:schemeClr val="tx1"/>
                            </a:solidFill>
                            <a:latin typeface="Cambria Math" panose="02040503050406030204" pitchFamily="18" charset="0"/>
                          </a:rPr>
                          <m:t>+</m:t>
                        </m:r>
                        <m:sSup>
                          <m:sSupPr>
                            <m:ctrlPr>
                              <a:rPr lang="en-IN" sz="3200" b="1" i="1" dirty="0">
                                <a:solidFill>
                                  <a:schemeClr val="tx1"/>
                                </a:solidFill>
                                <a:latin typeface="Cambria Math" panose="02040503050406030204" pitchFamily="18" charset="0"/>
                              </a:rPr>
                            </m:ctrlPr>
                          </m:sSupPr>
                          <m:e>
                            <m:r>
                              <a:rPr lang="en-IN" sz="3200" b="1" i="1" dirty="0">
                                <a:solidFill>
                                  <a:schemeClr val="tx1"/>
                                </a:solidFill>
                                <a:latin typeface="Cambria Math" panose="02040503050406030204" pitchFamily="18" charset="0"/>
                              </a:rPr>
                              <m:t>ⅇ</m:t>
                            </m:r>
                          </m:e>
                          <m:sup>
                            <m:d>
                              <m:dPr>
                                <m:ctrlPr>
                                  <a:rPr lang="en-IN" sz="3200" b="1" i="1" dirty="0">
                                    <a:solidFill>
                                      <a:schemeClr val="tx1"/>
                                    </a:solidFill>
                                    <a:latin typeface="Cambria Math" panose="02040503050406030204" pitchFamily="18" charset="0"/>
                                  </a:rPr>
                                </m:ctrlPr>
                              </m:dPr>
                              <m:e>
                                <m:r>
                                  <a:rPr lang="en-IN" sz="3200" b="1" i="1" dirty="0">
                                    <a:solidFill>
                                      <a:schemeClr val="tx1"/>
                                    </a:solidFill>
                                    <a:latin typeface="Cambria Math" panose="02040503050406030204" pitchFamily="18" charset="0"/>
                                  </a:rPr>
                                  <m:t>𝜽</m:t>
                                </m:r>
                                <m:r>
                                  <a:rPr lang="en-IN" sz="3200" b="1" i="1" dirty="0">
                                    <a:solidFill>
                                      <a:schemeClr val="tx1"/>
                                    </a:solidFill>
                                    <a:latin typeface="Cambria Math" panose="02040503050406030204" pitchFamily="18" charset="0"/>
                                  </a:rPr>
                                  <m:t>+</m:t>
                                </m:r>
                                <m:sSub>
                                  <m:sSubPr>
                                    <m:ctrlPr>
                                      <a:rPr lang="en-IN" sz="3200" b="1" i="1" dirty="0">
                                        <a:solidFill>
                                          <a:schemeClr val="tx1"/>
                                        </a:solidFill>
                                        <a:latin typeface="Cambria Math" panose="02040503050406030204" pitchFamily="18" charset="0"/>
                                      </a:rPr>
                                    </m:ctrlPr>
                                  </m:sSubPr>
                                  <m:e>
                                    <m:r>
                                      <a:rPr lang="en-IN" sz="3200" b="1" i="1" dirty="0" smtClean="0">
                                        <a:solidFill>
                                          <a:schemeClr val="tx1"/>
                                        </a:solidFill>
                                        <a:latin typeface="Cambria Math" panose="02040503050406030204" pitchFamily="18" charset="0"/>
                                      </a:rPr>
                                      <m:t>𝛼</m:t>
                                    </m:r>
                                  </m:e>
                                  <m:sub>
                                    <m:r>
                                      <a:rPr lang="en-IN" sz="3200" b="1" i="1" dirty="0" smtClean="0">
                                        <a:solidFill>
                                          <a:schemeClr val="tx1"/>
                                        </a:solidFill>
                                        <a:latin typeface="Cambria Math" panose="02040503050406030204" pitchFamily="18" charset="0"/>
                                      </a:rPr>
                                      <m:t>𝒋</m:t>
                                    </m:r>
                                  </m:sub>
                                </m:sSub>
                                <m:r>
                                  <a:rPr lang="en-IN" sz="3200" b="1" i="1" dirty="0">
                                    <a:solidFill>
                                      <a:schemeClr val="tx1"/>
                                    </a:solidFill>
                                    <a:latin typeface="Cambria Math" panose="02040503050406030204" pitchFamily="18" charset="0"/>
                                  </a:rPr>
                                  <m:t>+</m:t>
                                </m:r>
                                <m:sSub>
                                  <m:sSubPr>
                                    <m:ctrlPr>
                                      <a:rPr lang="en-IN" sz="3200" b="1" i="1" dirty="0" smtClean="0">
                                        <a:solidFill>
                                          <a:schemeClr val="tx1"/>
                                        </a:solidFill>
                                        <a:latin typeface="Cambria Math" panose="02040503050406030204" pitchFamily="18" charset="0"/>
                                      </a:rPr>
                                    </m:ctrlPr>
                                  </m:sSubPr>
                                  <m:e>
                                    <m:r>
                                      <a:rPr lang="en-IN" sz="3200" b="1" i="1" dirty="0">
                                        <a:solidFill>
                                          <a:schemeClr val="tx1"/>
                                        </a:solidFill>
                                        <a:latin typeface="Cambria Math" panose="02040503050406030204" pitchFamily="18" charset="0"/>
                                      </a:rPr>
                                      <m:t>𝛽</m:t>
                                    </m:r>
                                  </m:e>
                                  <m:sub>
                                    <m:r>
                                      <a:rPr lang="en-IN" sz="3200" b="1" i="1" dirty="0" smtClean="0">
                                        <a:solidFill>
                                          <a:schemeClr val="tx1"/>
                                        </a:solidFill>
                                        <a:latin typeface="Cambria Math" panose="02040503050406030204" pitchFamily="18" charset="0"/>
                                      </a:rPr>
                                      <m:t>𝒊</m:t>
                                    </m:r>
                                  </m:sub>
                                </m:sSub>
                              </m:e>
                            </m:d>
                          </m:sup>
                        </m:sSup>
                        <m:sSup>
                          <m:sSupPr>
                            <m:ctrlPr>
                              <a:rPr lang="en-IN" sz="3200" b="1" i="1" dirty="0">
                                <a:solidFill>
                                  <a:schemeClr val="tx1"/>
                                </a:solidFill>
                                <a:latin typeface="Cambria Math" panose="02040503050406030204" pitchFamily="18" charset="0"/>
                              </a:rPr>
                            </m:ctrlPr>
                          </m:sSupPr>
                          <m:e>
                            <m:r>
                              <a:rPr lang="en-IN" sz="3200" b="1" i="1" dirty="0" smtClean="0">
                                <a:solidFill>
                                  <a:schemeClr val="tx1"/>
                                </a:solidFill>
                                <a:latin typeface="Cambria Math" panose="02040503050406030204" pitchFamily="18" charset="0"/>
                              </a:rPr>
                              <m:t>+</m:t>
                            </m:r>
                            <m:r>
                              <a:rPr lang="en-IN" sz="3200" b="1" i="1" dirty="0">
                                <a:solidFill>
                                  <a:schemeClr val="tx1"/>
                                </a:solidFill>
                                <a:latin typeface="Cambria Math" panose="02040503050406030204" pitchFamily="18" charset="0"/>
                              </a:rPr>
                              <m:t>ⅇ</m:t>
                            </m:r>
                          </m:e>
                          <m:sup>
                            <m:d>
                              <m:dPr>
                                <m:ctrlPr>
                                  <a:rPr lang="en-IN" sz="3200" b="1" i="1" dirty="0">
                                    <a:solidFill>
                                      <a:schemeClr val="tx1"/>
                                    </a:solidFill>
                                    <a:latin typeface="Cambria Math" panose="02040503050406030204" pitchFamily="18" charset="0"/>
                                  </a:rPr>
                                </m:ctrlPr>
                              </m:dPr>
                              <m:e>
                                <m:r>
                                  <a:rPr lang="en-IN" sz="3200" b="1" i="1" dirty="0">
                                    <a:solidFill>
                                      <a:schemeClr val="tx1"/>
                                    </a:solidFill>
                                    <a:latin typeface="Cambria Math" panose="02040503050406030204" pitchFamily="18" charset="0"/>
                                  </a:rPr>
                                  <m:t>𝝆</m:t>
                                </m:r>
                                <m:r>
                                  <a:rPr lang="en-IN" sz="3200" b="1" i="1" dirty="0">
                                    <a:latin typeface="Cambria Math" panose="02040503050406030204" pitchFamily="18" charset="0"/>
                                  </a:rPr>
                                  <m:t>+</m:t>
                                </m:r>
                                <m:r>
                                  <a:rPr lang="en-IN" sz="3200" b="1" i="1" dirty="0" smtClean="0">
                                    <a:latin typeface="Cambria Math" panose="02040503050406030204" pitchFamily="18" charset="0"/>
                                  </a:rPr>
                                  <m:t>𝟐</m:t>
                                </m:r>
                                <m:r>
                                  <a:rPr lang="en-IN" sz="3200" b="1" i="1" dirty="0" smtClean="0">
                                    <a:latin typeface="Cambria Math" panose="02040503050406030204" pitchFamily="18" charset="0"/>
                                  </a:rPr>
                                  <m:t>𝜽</m:t>
                                </m:r>
                                <m:r>
                                  <a:rPr lang="en-IN" sz="3200" b="1" i="1" dirty="0">
                                    <a:latin typeface="Cambria Math" panose="02040503050406030204" pitchFamily="18" charset="0"/>
                                  </a:rPr>
                                  <m:t>+</m:t>
                                </m:r>
                                <m:sSub>
                                  <m:sSubPr>
                                    <m:ctrlPr>
                                      <a:rPr lang="en-IN" sz="3200" b="1" i="1" dirty="0">
                                        <a:solidFill>
                                          <a:schemeClr val="tx1"/>
                                        </a:solidFill>
                                        <a:latin typeface="Cambria Math" panose="02040503050406030204" pitchFamily="18" charset="0"/>
                                      </a:rPr>
                                    </m:ctrlPr>
                                  </m:sSubPr>
                                  <m:e>
                                    <m:r>
                                      <a:rPr lang="en-IN" sz="3200" b="1" i="1" dirty="0" smtClean="0">
                                        <a:solidFill>
                                          <a:schemeClr val="tx1"/>
                                        </a:solidFill>
                                        <a:latin typeface="Cambria Math" panose="02040503050406030204" pitchFamily="18" charset="0"/>
                                      </a:rPr>
                                      <m:t>𝜶</m:t>
                                    </m:r>
                                  </m:e>
                                  <m:sub>
                                    <m:r>
                                      <a:rPr lang="en-IN" sz="3200" b="1" i="1" dirty="0">
                                        <a:solidFill>
                                          <a:schemeClr val="tx1"/>
                                        </a:solidFill>
                                        <a:latin typeface="Cambria Math" panose="02040503050406030204" pitchFamily="18" charset="0"/>
                                      </a:rPr>
                                      <m:t>𝒊</m:t>
                                    </m:r>
                                  </m:sub>
                                </m:sSub>
                                <m:r>
                                  <a:rPr lang="en-IN" sz="3200" b="1" i="1" dirty="0">
                                    <a:solidFill>
                                      <a:schemeClr val="tx1"/>
                                    </a:solidFill>
                                    <a:latin typeface="Cambria Math" panose="02040503050406030204" pitchFamily="18" charset="0"/>
                                  </a:rPr>
                                  <m:t>+</m:t>
                                </m:r>
                                <m:sSub>
                                  <m:sSubPr>
                                    <m:ctrlPr>
                                      <a:rPr lang="en-IN" sz="3200" b="1" i="1" dirty="0">
                                        <a:solidFill>
                                          <a:schemeClr val="tx1"/>
                                        </a:solidFill>
                                        <a:latin typeface="Cambria Math" panose="02040503050406030204" pitchFamily="18" charset="0"/>
                                      </a:rPr>
                                    </m:ctrlPr>
                                  </m:sSubPr>
                                  <m:e>
                                    <m:r>
                                      <a:rPr lang="en-IN" sz="3200" b="1" i="1" dirty="0">
                                        <a:solidFill>
                                          <a:schemeClr val="tx1"/>
                                        </a:solidFill>
                                        <a:latin typeface="Cambria Math" panose="02040503050406030204" pitchFamily="18" charset="0"/>
                                      </a:rPr>
                                      <m:t>𝜶</m:t>
                                    </m:r>
                                  </m:e>
                                  <m:sub>
                                    <m:r>
                                      <a:rPr lang="en-IN" sz="3200" b="1" i="1" dirty="0" smtClean="0">
                                        <a:solidFill>
                                          <a:schemeClr val="tx1"/>
                                        </a:solidFill>
                                        <a:latin typeface="Cambria Math" panose="02040503050406030204" pitchFamily="18" charset="0"/>
                                      </a:rPr>
                                      <m:t>𝒋</m:t>
                                    </m:r>
                                  </m:sub>
                                </m:sSub>
                                <m:r>
                                  <a:rPr lang="en-IN" sz="3200" b="1" i="1" dirty="0">
                                    <a:solidFill>
                                      <a:schemeClr val="tx1"/>
                                    </a:solidFill>
                                    <a:latin typeface="Cambria Math" panose="02040503050406030204" pitchFamily="18" charset="0"/>
                                  </a:rPr>
                                  <m:t>+</m:t>
                                </m:r>
                                <m:sSub>
                                  <m:sSubPr>
                                    <m:ctrlPr>
                                      <a:rPr lang="en-IN" sz="3200" b="1" i="1" dirty="0">
                                        <a:solidFill>
                                          <a:schemeClr val="tx1"/>
                                        </a:solidFill>
                                        <a:latin typeface="Cambria Math" panose="02040503050406030204" pitchFamily="18" charset="0"/>
                                      </a:rPr>
                                    </m:ctrlPr>
                                  </m:sSubPr>
                                  <m:e>
                                    <m:r>
                                      <a:rPr lang="en-IN" sz="3200" b="1" i="1" dirty="0">
                                        <a:solidFill>
                                          <a:schemeClr val="tx1"/>
                                        </a:solidFill>
                                        <a:latin typeface="Cambria Math" panose="02040503050406030204" pitchFamily="18" charset="0"/>
                                      </a:rPr>
                                      <m:t>𝜷</m:t>
                                    </m:r>
                                  </m:e>
                                  <m:sub>
                                    <m:r>
                                      <a:rPr lang="en-IN" sz="3200" b="1" i="1" dirty="0" smtClean="0">
                                        <a:solidFill>
                                          <a:schemeClr val="tx1"/>
                                        </a:solidFill>
                                        <a:latin typeface="Cambria Math" panose="02040503050406030204" pitchFamily="18" charset="0"/>
                                      </a:rPr>
                                      <m:t>𝒋</m:t>
                                    </m:r>
                                  </m:sub>
                                </m:sSub>
                                <m:r>
                                  <a:rPr lang="en-IN" sz="3200" b="1" i="1" dirty="0">
                                    <a:solidFill>
                                      <a:schemeClr val="tx1"/>
                                    </a:solidFill>
                                    <a:latin typeface="Cambria Math" panose="02040503050406030204" pitchFamily="18" charset="0"/>
                                  </a:rPr>
                                  <m:t>+</m:t>
                                </m:r>
                                <m:sSub>
                                  <m:sSubPr>
                                    <m:ctrlPr>
                                      <a:rPr lang="en-IN" sz="3200" b="1" i="1" dirty="0">
                                        <a:solidFill>
                                          <a:schemeClr val="tx1"/>
                                        </a:solidFill>
                                        <a:latin typeface="Cambria Math" panose="02040503050406030204" pitchFamily="18" charset="0"/>
                                      </a:rPr>
                                    </m:ctrlPr>
                                  </m:sSubPr>
                                  <m:e>
                                    <m:r>
                                      <a:rPr lang="en-IN" sz="3200" b="1" i="1" dirty="0" smtClean="0">
                                        <a:solidFill>
                                          <a:schemeClr val="tx1"/>
                                        </a:solidFill>
                                        <a:latin typeface="Cambria Math" panose="02040503050406030204" pitchFamily="18" charset="0"/>
                                      </a:rPr>
                                      <m:t>𝜷</m:t>
                                    </m:r>
                                  </m:e>
                                  <m:sub>
                                    <m:r>
                                      <a:rPr lang="en-IN" sz="3200" b="1" i="1" dirty="0">
                                        <a:solidFill>
                                          <a:schemeClr val="tx1"/>
                                        </a:solidFill>
                                        <a:latin typeface="Cambria Math" panose="02040503050406030204" pitchFamily="18" charset="0"/>
                                      </a:rPr>
                                      <m:t>𝒊</m:t>
                                    </m:r>
                                  </m:sub>
                                </m:sSub>
                              </m:e>
                            </m:d>
                          </m:sup>
                        </m:sSup>
                      </m:den>
                    </m:f>
                  </m:oMath>
                </a14:m>
                <a:endParaRPr lang="en-IN" sz="3200" b="1" dirty="0"/>
              </a:p>
            </p:txBody>
          </p:sp>
        </mc:Choice>
        <mc:Fallback xmlns="">
          <p:sp>
            <p:nvSpPr>
              <p:cNvPr id="11" name="TextBox 10">
                <a:extLst>
                  <a:ext uri="{FF2B5EF4-FFF2-40B4-BE49-F238E27FC236}">
                    <a16:creationId xmlns:a16="http://schemas.microsoft.com/office/drawing/2014/main" id="{13E11E3B-D0DB-3827-8906-EB48B6A44AC3}"/>
                  </a:ext>
                </a:extLst>
              </p:cNvPr>
              <p:cNvSpPr txBox="1">
                <a:spLocks noRot="1" noChangeAspect="1" noMove="1" noResize="1" noEditPoints="1" noAdjustHandles="1" noChangeArrowheads="1" noChangeShapeType="1" noTextEdit="1"/>
              </p:cNvSpPr>
              <p:nvPr/>
            </p:nvSpPr>
            <p:spPr>
              <a:xfrm>
                <a:off x="3210417" y="2350645"/>
                <a:ext cx="7976094" cy="1575496"/>
              </a:xfrm>
              <a:prstGeom prst="rect">
                <a:avLst/>
              </a:prstGeom>
              <a:blipFill>
                <a:blip r:embed="rId3"/>
                <a:stretch>
                  <a:fillRect l="-1988"/>
                </a:stretch>
              </a:blipFill>
            </p:spPr>
            <p:txBody>
              <a:bodyPr/>
              <a:lstStyle/>
              <a:p>
                <a:r>
                  <a:rPr lang="en-IN">
                    <a:noFill/>
                  </a:rPr>
                  <a:t> </a:t>
                </a:r>
              </a:p>
            </p:txBody>
          </p:sp>
        </mc:Fallback>
      </mc:AlternateContent>
      <p:sp>
        <p:nvSpPr>
          <p:cNvPr id="21" name="TextBox 20">
            <a:extLst>
              <a:ext uri="{FF2B5EF4-FFF2-40B4-BE49-F238E27FC236}">
                <a16:creationId xmlns:a16="http://schemas.microsoft.com/office/drawing/2014/main" id="{31AD256F-E6FF-27F8-ED2F-9C0A200D45A7}"/>
              </a:ext>
            </a:extLst>
          </p:cNvPr>
          <p:cNvSpPr txBox="1"/>
          <p:nvPr/>
        </p:nvSpPr>
        <p:spPr>
          <a:xfrm>
            <a:off x="6435879" y="1475968"/>
            <a:ext cx="2370591" cy="923330"/>
          </a:xfrm>
          <a:prstGeom prst="rect">
            <a:avLst/>
          </a:prstGeom>
          <a:noFill/>
        </p:spPr>
        <p:txBody>
          <a:bodyPr wrap="square" rtlCol="0">
            <a:spAutoFit/>
          </a:bodyPr>
          <a:lstStyle/>
          <a:p>
            <a:r>
              <a:rPr lang="en-IN" dirty="0"/>
              <a:t>‘m’ is the sum of node pairs with both way edges</a:t>
            </a:r>
          </a:p>
        </p:txBody>
      </p:sp>
      <p:cxnSp>
        <p:nvCxnSpPr>
          <p:cNvPr id="22" name="Straight Arrow Connector 21">
            <a:extLst>
              <a:ext uri="{FF2B5EF4-FFF2-40B4-BE49-F238E27FC236}">
                <a16:creationId xmlns:a16="http://schemas.microsoft.com/office/drawing/2014/main" id="{9E513CBF-7C6C-67CD-638F-BEC790BF8914}"/>
              </a:ext>
            </a:extLst>
          </p:cNvPr>
          <p:cNvCxnSpPr>
            <a:cxnSpLocks/>
            <a:stCxn id="21" idx="1"/>
          </p:cNvCxnSpPr>
          <p:nvPr/>
        </p:nvCxnSpPr>
        <p:spPr>
          <a:xfrm flipH="1">
            <a:off x="5658234" y="1937633"/>
            <a:ext cx="777645" cy="75033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8EA14A8-7F77-FB7B-DB34-5D8A556C8EEE}"/>
                  </a:ext>
                </a:extLst>
              </p:cNvPr>
              <p:cNvSpPr txBox="1"/>
              <p:nvPr/>
            </p:nvSpPr>
            <p:spPr>
              <a:xfrm>
                <a:off x="2471013" y="3987837"/>
                <a:ext cx="9257406" cy="1060483"/>
              </a:xfrm>
              <a:prstGeom prst="rect">
                <a:avLst/>
              </a:prstGeom>
              <a:noFill/>
            </p:spPr>
            <p:txBody>
              <a:bodyPr wrap="none" rtlCol="0">
                <a:spAutoFit/>
              </a:bodyPr>
              <a:lstStyle/>
              <a:p>
                <a:r>
                  <a:rPr lang="en-IN" sz="2800" b="1" dirty="0">
                    <a:solidFill>
                      <a:schemeClr val="tx1"/>
                    </a:solidFill>
                  </a:rPr>
                  <a:t>=</a:t>
                </a:r>
                <a14:m>
                  <m:oMath xmlns:m="http://schemas.openxmlformats.org/officeDocument/2006/math">
                    <m:d>
                      <m:dPr>
                        <m:ctrlPr>
                          <a:rPr lang="en-IN" sz="2800" b="1" i="1" dirty="0" smtClean="0">
                            <a:solidFill>
                              <a:schemeClr val="tx1"/>
                            </a:solidFill>
                            <a:latin typeface="Cambria Math" panose="02040503050406030204" pitchFamily="18" charset="0"/>
                          </a:rPr>
                        </m:ctrlPr>
                      </m:dPr>
                      <m:e>
                        <m:nary>
                          <m:naryPr>
                            <m:chr m:val="∏"/>
                            <m:limLoc m:val="undOvr"/>
                            <m:grow m:val="on"/>
                            <m:supHide m:val="on"/>
                            <m:ctrlPr>
                              <a:rPr lang="en-IN" sz="2800" b="1" i="1" dirty="0">
                                <a:solidFill>
                                  <a:schemeClr val="tx1"/>
                                </a:solidFill>
                                <a:latin typeface="Cambria Math" panose="02040503050406030204" pitchFamily="18" charset="0"/>
                              </a:rPr>
                            </m:ctrlPr>
                          </m:naryPr>
                          <m:sub>
                            <m:r>
                              <a:rPr lang="en-IN" sz="2800" b="1" i="0" dirty="0">
                                <a:solidFill>
                                  <a:schemeClr val="tx1"/>
                                </a:solidFill>
                                <a:latin typeface="Cambria Math" panose="02040503050406030204" pitchFamily="18" charset="0"/>
                              </a:rPr>
                              <m:t>ⅈ</m:t>
                            </m:r>
                            <m:r>
                              <a:rPr lang="en-IN" sz="2800" b="1" i="0" dirty="0" smtClean="0">
                                <a:solidFill>
                                  <a:schemeClr val="tx1"/>
                                </a:solidFill>
                                <a:latin typeface="Cambria Math" panose="02040503050406030204" pitchFamily="18" charset="0"/>
                              </a:rPr>
                              <m:t>&lt;</m:t>
                            </m:r>
                            <m:r>
                              <a:rPr lang="en-IN" sz="2800" b="1" i="1" dirty="0" smtClean="0">
                                <a:solidFill>
                                  <a:schemeClr val="tx1"/>
                                </a:solidFill>
                                <a:latin typeface="Cambria Math" panose="02040503050406030204" pitchFamily="18" charset="0"/>
                              </a:rPr>
                              <m:t>𝒋</m:t>
                            </m:r>
                          </m:sub>
                          <m:sup/>
                          <m:e>
                            <m:sSubSup>
                              <m:sSubSupPr>
                                <m:ctrlPr>
                                  <a:rPr lang="en-IN" sz="2800" b="1" i="1" dirty="0">
                                    <a:solidFill>
                                      <a:schemeClr val="tx1"/>
                                    </a:solidFill>
                                    <a:latin typeface="Cambria Math" panose="02040503050406030204" pitchFamily="18" charset="0"/>
                                  </a:rPr>
                                </m:ctrlPr>
                              </m:sSubSupPr>
                              <m:e>
                                <m:r>
                                  <a:rPr lang="en-IN" sz="2800" b="1" i="1" dirty="0">
                                    <a:solidFill>
                                      <a:schemeClr val="tx1"/>
                                    </a:solidFill>
                                    <a:latin typeface="Cambria Math" panose="02040503050406030204" pitchFamily="18" charset="0"/>
                                  </a:rPr>
                                  <m:t>𝑚</m:t>
                                </m:r>
                              </m:e>
                              <m:sub>
                                <m:r>
                                  <a:rPr lang="en-IN" sz="2800" b="1" i="1" dirty="0" smtClean="0">
                                    <a:solidFill>
                                      <a:schemeClr val="tx1"/>
                                    </a:solidFill>
                                    <a:latin typeface="Cambria Math" panose="02040503050406030204" pitchFamily="18" charset="0"/>
                                  </a:rPr>
                                  <m:t>𝒊𝒋</m:t>
                                </m:r>
                              </m:sub>
                              <m:sup>
                                <m:sSub>
                                  <m:sSubPr>
                                    <m:ctrlPr>
                                      <a:rPr lang="en-IN" sz="2800" b="1" i="1" dirty="0">
                                        <a:solidFill>
                                          <a:schemeClr val="tx1"/>
                                        </a:solidFill>
                                        <a:latin typeface="Cambria Math" panose="02040503050406030204" pitchFamily="18" charset="0"/>
                                      </a:rPr>
                                    </m:ctrlPr>
                                  </m:sSubPr>
                                  <m:e>
                                    <m:r>
                                      <a:rPr lang="en-IN" sz="2800" b="1" i="1" dirty="0">
                                        <a:solidFill>
                                          <a:schemeClr val="tx1"/>
                                        </a:solidFill>
                                        <a:latin typeface="Cambria Math" panose="02040503050406030204" pitchFamily="18" charset="0"/>
                                      </a:rPr>
                                      <m:t>𝑥</m:t>
                                    </m:r>
                                  </m:e>
                                  <m:sub>
                                    <m:r>
                                      <a:rPr lang="en-IN" sz="2800" b="1" i="1" dirty="0">
                                        <a:solidFill>
                                          <a:schemeClr val="tx1"/>
                                        </a:solidFill>
                                        <a:latin typeface="Cambria Math" panose="02040503050406030204" pitchFamily="18" charset="0"/>
                                      </a:rPr>
                                      <m:t>𝑖</m:t>
                                    </m:r>
                                    <m:r>
                                      <a:rPr lang="en-IN" sz="2800" b="1" i="1" dirty="0" smtClean="0">
                                        <a:solidFill>
                                          <a:schemeClr val="tx1"/>
                                        </a:solidFill>
                                        <a:latin typeface="Cambria Math" panose="02040503050406030204" pitchFamily="18" charset="0"/>
                                      </a:rPr>
                                      <m:t>𝒋</m:t>
                                    </m:r>
                                  </m:sub>
                                </m:sSub>
                                <m:sSub>
                                  <m:sSubPr>
                                    <m:ctrlPr>
                                      <a:rPr lang="en-IN" sz="2800" b="1" i="1" dirty="0">
                                        <a:solidFill>
                                          <a:schemeClr val="tx1"/>
                                        </a:solidFill>
                                        <a:latin typeface="Cambria Math" panose="02040503050406030204" pitchFamily="18" charset="0"/>
                                      </a:rPr>
                                    </m:ctrlPr>
                                  </m:sSubPr>
                                  <m:e>
                                    <m:r>
                                      <a:rPr lang="en-IN" sz="2800" b="1" i="1" dirty="0">
                                        <a:solidFill>
                                          <a:schemeClr val="tx1"/>
                                        </a:solidFill>
                                        <a:latin typeface="Cambria Math" panose="02040503050406030204" pitchFamily="18" charset="0"/>
                                      </a:rPr>
                                      <m:t>𝑥</m:t>
                                    </m:r>
                                  </m:e>
                                  <m:sub>
                                    <m:r>
                                      <a:rPr lang="en-IN" sz="2800" b="1" i="1" dirty="0" smtClean="0">
                                        <a:solidFill>
                                          <a:schemeClr val="tx1"/>
                                        </a:solidFill>
                                        <a:latin typeface="Cambria Math" panose="02040503050406030204" pitchFamily="18" charset="0"/>
                                      </a:rPr>
                                      <m:t>𝒋𝒊</m:t>
                                    </m:r>
                                  </m:sub>
                                </m:sSub>
                              </m:sup>
                            </m:sSubSup>
                          </m:e>
                        </m:nary>
                      </m:e>
                    </m:d>
                    <m:d>
                      <m:dPr>
                        <m:ctrlPr>
                          <a:rPr lang="en-IN" sz="2800" b="1" i="1" dirty="0">
                            <a:solidFill>
                              <a:schemeClr val="tx1"/>
                            </a:solidFill>
                            <a:latin typeface="Cambria Math" panose="02040503050406030204" pitchFamily="18" charset="0"/>
                          </a:rPr>
                        </m:ctrlPr>
                      </m:dPr>
                      <m:e>
                        <m:nary>
                          <m:naryPr>
                            <m:chr m:val="∏"/>
                            <m:limLoc m:val="undOvr"/>
                            <m:grow m:val="on"/>
                            <m:supHide m:val="on"/>
                            <m:ctrlPr>
                              <a:rPr lang="en-IN" sz="2800" b="1" i="1" dirty="0">
                                <a:solidFill>
                                  <a:schemeClr val="tx1"/>
                                </a:solidFill>
                                <a:latin typeface="Cambria Math" panose="02040503050406030204" pitchFamily="18" charset="0"/>
                              </a:rPr>
                            </m:ctrlPr>
                          </m:naryPr>
                          <m:sub>
                            <m:r>
                              <a:rPr lang="en-IN" sz="2800" b="1" dirty="0">
                                <a:solidFill>
                                  <a:schemeClr val="tx1"/>
                                </a:solidFill>
                                <a:latin typeface="Cambria Math" panose="02040503050406030204" pitchFamily="18" charset="0"/>
                              </a:rPr>
                              <m:t>ⅈ</m:t>
                            </m:r>
                            <m:r>
                              <a:rPr lang="en-IN" sz="2800" b="1" i="1" dirty="0" smtClean="0">
                                <a:solidFill>
                                  <a:schemeClr val="tx1"/>
                                </a:solidFill>
                                <a:latin typeface="Cambria Math" panose="02040503050406030204" pitchFamily="18" charset="0"/>
                              </a:rPr>
                              <m:t>≠</m:t>
                            </m:r>
                            <m:r>
                              <a:rPr lang="en-IN" sz="2800" b="1" i="1" dirty="0">
                                <a:solidFill>
                                  <a:schemeClr val="tx1"/>
                                </a:solidFill>
                                <a:latin typeface="Cambria Math" panose="02040503050406030204" pitchFamily="18" charset="0"/>
                              </a:rPr>
                              <m:t>𝒋</m:t>
                            </m:r>
                          </m:sub>
                          <m:sup/>
                          <m:e>
                            <m:sSubSup>
                              <m:sSubSupPr>
                                <m:ctrlPr>
                                  <a:rPr lang="en-IN" sz="2800" b="1" i="1" dirty="0">
                                    <a:solidFill>
                                      <a:schemeClr val="tx1"/>
                                    </a:solidFill>
                                    <a:latin typeface="Cambria Math" panose="02040503050406030204" pitchFamily="18" charset="0"/>
                                  </a:rPr>
                                </m:ctrlPr>
                              </m:sSubSupPr>
                              <m:e>
                                <m:r>
                                  <a:rPr lang="en-IN" sz="2800" b="1" i="1" dirty="0" smtClean="0">
                                    <a:solidFill>
                                      <a:schemeClr val="tx1"/>
                                    </a:solidFill>
                                    <a:latin typeface="Cambria Math" panose="02040503050406030204" pitchFamily="18" charset="0"/>
                                  </a:rPr>
                                  <m:t>𝒂</m:t>
                                </m:r>
                              </m:e>
                              <m:sub>
                                <m:r>
                                  <a:rPr lang="en-IN" sz="2800" b="1" i="1" dirty="0">
                                    <a:solidFill>
                                      <a:schemeClr val="tx1"/>
                                    </a:solidFill>
                                    <a:latin typeface="Cambria Math" panose="02040503050406030204" pitchFamily="18" charset="0"/>
                                  </a:rPr>
                                  <m:t>𝒊𝒋</m:t>
                                </m:r>
                              </m:sub>
                              <m:sup>
                                <m:sSub>
                                  <m:sSubPr>
                                    <m:ctrlPr>
                                      <a:rPr lang="en-IN" sz="2800" b="1" i="1" dirty="0">
                                        <a:solidFill>
                                          <a:schemeClr val="tx1"/>
                                        </a:solidFill>
                                        <a:latin typeface="Cambria Math" panose="02040503050406030204" pitchFamily="18" charset="0"/>
                                      </a:rPr>
                                    </m:ctrlPr>
                                  </m:sSubPr>
                                  <m:e>
                                    <m:r>
                                      <a:rPr lang="en-IN" sz="2800" b="1" i="1" dirty="0">
                                        <a:solidFill>
                                          <a:schemeClr val="tx1"/>
                                        </a:solidFill>
                                        <a:latin typeface="Cambria Math" panose="02040503050406030204" pitchFamily="18" charset="0"/>
                                      </a:rPr>
                                      <m:t>𝑥</m:t>
                                    </m:r>
                                  </m:e>
                                  <m:sub>
                                    <m:r>
                                      <a:rPr lang="en-IN" sz="2800" b="1" i="1" dirty="0">
                                        <a:solidFill>
                                          <a:schemeClr val="tx1"/>
                                        </a:solidFill>
                                        <a:latin typeface="Cambria Math" panose="02040503050406030204" pitchFamily="18" charset="0"/>
                                      </a:rPr>
                                      <m:t>𝑖</m:t>
                                    </m:r>
                                    <m:r>
                                      <a:rPr lang="en-IN" sz="2800" b="1" i="1" dirty="0">
                                        <a:solidFill>
                                          <a:schemeClr val="tx1"/>
                                        </a:solidFill>
                                        <a:latin typeface="Cambria Math" panose="02040503050406030204" pitchFamily="18" charset="0"/>
                                      </a:rPr>
                                      <m:t>𝒋</m:t>
                                    </m:r>
                                  </m:sub>
                                </m:sSub>
                                <m:r>
                                  <a:rPr lang="en-IN" sz="2800" b="1" i="1" dirty="0" smtClean="0">
                                    <a:solidFill>
                                      <a:schemeClr val="tx1"/>
                                    </a:solidFill>
                                    <a:latin typeface="Cambria Math" panose="02040503050406030204" pitchFamily="18" charset="0"/>
                                  </a:rPr>
                                  <m:t>(</m:t>
                                </m:r>
                                <m:sSub>
                                  <m:sSubPr>
                                    <m:ctrlPr>
                                      <a:rPr lang="en-IN" sz="2800" b="1" i="1" dirty="0">
                                        <a:solidFill>
                                          <a:schemeClr val="tx1"/>
                                        </a:solidFill>
                                        <a:latin typeface="Cambria Math" panose="02040503050406030204" pitchFamily="18" charset="0"/>
                                      </a:rPr>
                                    </m:ctrlPr>
                                  </m:sSubPr>
                                  <m:e>
                                    <m:r>
                                      <a:rPr lang="en-IN" sz="2800" b="1" i="1" dirty="0" smtClean="0">
                                        <a:solidFill>
                                          <a:schemeClr val="tx1"/>
                                        </a:solidFill>
                                        <a:latin typeface="Cambria Math" panose="02040503050406030204" pitchFamily="18" charset="0"/>
                                      </a:rPr>
                                      <m:t>𝟏</m:t>
                                    </m:r>
                                    <m:r>
                                      <a:rPr lang="en-IN" sz="2800" b="1" i="1" dirty="0" smtClean="0">
                                        <a:solidFill>
                                          <a:schemeClr val="tx1"/>
                                        </a:solidFill>
                                        <a:latin typeface="Cambria Math" panose="02040503050406030204" pitchFamily="18" charset="0"/>
                                      </a:rPr>
                                      <m:t>−</m:t>
                                    </m:r>
                                    <m:r>
                                      <a:rPr lang="en-IN" sz="2800" b="1" i="1" dirty="0">
                                        <a:solidFill>
                                          <a:schemeClr val="tx1"/>
                                        </a:solidFill>
                                        <a:latin typeface="Cambria Math" panose="02040503050406030204" pitchFamily="18" charset="0"/>
                                      </a:rPr>
                                      <m:t>𝑥</m:t>
                                    </m:r>
                                  </m:e>
                                  <m:sub>
                                    <m:r>
                                      <a:rPr lang="en-IN" sz="2800" b="1" i="1" dirty="0" smtClean="0">
                                        <a:solidFill>
                                          <a:schemeClr val="tx1"/>
                                        </a:solidFill>
                                        <a:latin typeface="Cambria Math" panose="02040503050406030204" pitchFamily="18" charset="0"/>
                                      </a:rPr>
                                      <m:t>𝒋𝒊</m:t>
                                    </m:r>
                                  </m:sub>
                                </m:sSub>
                                <m:r>
                                  <a:rPr lang="en-IN" sz="2800" b="1" i="1" dirty="0" smtClean="0">
                                    <a:solidFill>
                                      <a:schemeClr val="tx1"/>
                                    </a:solidFill>
                                    <a:latin typeface="Cambria Math" panose="02040503050406030204" pitchFamily="18" charset="0"/>
                                  </a:rPr>
                                  <m:t>)</m:t>
                                </m:r>
                              </m:sup>
                            </m:sSubSup>
                          </m:e>
                        </m:nary>
                      </m:e>
                    </m:d>
                  </m:oMath>
                </a14:m>
                <a:r>
                  <a:rPr lang="en-IN" sz="2800" b="1" dirty="0">
                    <a:solidFill>
                      <a:schemeClr val="tx1"/>
                    </a:solidFill>
                  </a:rPr>
                  <a:t> </a:t>
                </a:r>
                <a14:m>
                  <m:oMath xmlns:m="http://schemas.openxmlformats.org/officeDocument/2006/math">
                    <m:d>
                      <m:dPr>
                        <m:ctrlPr>
                          <a:rPr lang="en-IN" sz="2800" b="1" i="1" dirty="0">
                            <a:solidFill>
                              <a:schemeClr val="tx1"/>
                            </a:solidFill>
                            <a:latin typeface="Cambria Math" panose="02040503050406030204" pitchFamily="18" charset="0"/>
                          </a:rPr>
                        </m:ctrlPr>
                      </m:dPr>
                      <m:e>
                        <m:nary>
                          <m:naryPr>
                            <m:chr m:val="∏"/>
                            <m:limLoc m:val="undOvr"/>
                            <m:grow m:val="on"/>
                            <m:supHide m:val="on"/>
                            <m:ctrlPr>
                              <a:rPr lang="en-IN" sz="2800" b="1" i="1" dirty="0">
                                <a:solidFill>
                                  <a:schemeClr val="tx1"/>
                                </a:solidFill>
                                <a:latin typeface="Cambria Math" panose="02040503050406030204" pitchFamily="18" charset="0"/>
                              </a:rPr>
                            </m:ctrlPr>
                          </m:naryPr>
                          <m:sub>
                            <m:r>
                              <a:rPr lang="en-IN" sz="2800" b="1" dirty="0">
                                <a:solidFill>
                                  <a:schemeClr val="tx1"/>
                                </a:solidFill>
                                <a:latin typeface="Cambria Math" panose="02040503050406030204" pitchFamily="18" charset="0"/>
                              </a:rPr>
                              <m:t>ⅈ&lt;</m:t>
                            </m:r>
                            <m:r>
                              <a:rPr lang="en-IN" sz="2800" b="1" i="1" dirty="0">
                                <a:solidFill>
                                  <a:schemeClr val="tx1"/>
                                </a:solidFill>
                                <a:latin typeface="Cambria Math" panose="02040503050406030204" pitchFamily="18" charset="0"/>
                              </a:rPr>
                              <m:t>𝒋</m:t>
                            </m:r>
                          </m:sub>
                          <m:sup/>
                          <m:e>
                            <m:sSubSup>
                              <m:sSubSupPr>
                                <m:ctrlPr>
                                  <a:rPr lang="en-IN" sz="2800" b="1" i="1" dirty="0">
                                    <a:solidFill>
                                      <a:schemeClr val="tx1"/>
                                    </a:solidFill>
                                    <a:latin typeface="Cambria Math" panose="02040503050406030204" pitchFamily="18" charset="0"/>
                                  </a:rPr>
                                </m:ctrlPr>
                              </m:sSubSupPr>
                              <m:e>
                                <m:r>
                                  <a:rPr lang="en-IN" sz="2800" b="1" i="1" dirty="0" smtClean="0">
                                    <a:solidFill>
                                      <a:schemeClr val="tx1"/>
                                    </a:solidFill>
                                    <a:latin typeface="Cambria Math" panose="02040503050406030204" pitchFamily="18" charset="0"/>
                                  </a:rPr>
                                  <m:t>𝒏</m:t>
                                </m:r>
                              </m:e>
                              <m:sub>
                                <m:r>
                                  <a:rPr lang="en-IN" sz="2800" b="1" i="1" dirty="0">
                                    <a:solidFill>
                                      <a:schemeClr val="tx1"/>
                                    </a:solidFill>
                                    <a:latin typeface="Cambria Math" panose="02040503050406030204" pitchFamily="18" charset="0"/>
                                  </a:rPr>
                                  <m:t>𝒊𝒋</m:t>
                                </m:r>
                              </m:sub>
                              <m:sup>
                                <m:sSub>
                                  <m:sSubPr>
                                    <m:ctrlPr>
                                      <a:rPr lang="en-IN" sz="2800" b="1" i="1" dirty="0">
                                        <a:solidFill>
                                          <a:schemeClr val="tx1"/>
                                        </a:solidFill>
                                        <a:latin typeface="Cambria Math" panose="02040503050406030204" pitchFamily="18" charset="0"/>
                                      </a:rPr>
                                    </m:ctrlPr>
                                  </m:sSubPr>
                                  <m:e>
                                    <m:r>
                                      <a:rPr lang="en-IN" sz="2800" b="1" i="1" dirty="0" smtClean="0">
                                        <a:solidFill>
                                          <a:schemeClr val="tx1"/>
                                        </a:solidFill>
                                        <a:latin typeface="Cambria Math" panose="02040503050406030204" pitchFamily="18" charset="0"/>
                                      </a:rPr>
                                      <m:t>(</m:t>
                                    </m:r>
                                    <m:r>
                                      <a:rPr lang="en-IN" sz="2800" b="1" i="1" dirty="0" smtClean="0">
                                        <a:solidFill>
                                          <a:schemeClr val="tx1"/>
                                        </a:solidFill>
                                        <a:latin typeface="Cambria Math" panose="02040503050406030204" pitchFamily="18" charset="0"/>
                                      </a:rPr>
                                      <m:t>𝟏</m:t>
                                    </m:r>
                                    <m:r>
                                      <a:rPr lang="en-IN" sz="2800" b="1" i="1" dirty="0" smtClean="0">
                                        <a:solidFill>
                                          <a:schemeClr val="tx1"/>
                                        </a:solidFill>
                                        <a:latin typeface="Cambria Math" panose="02040503050406030204" pitchFamily="18" charset="0"/>
                                      </a:rPr>
                                      <m:t>−</m:t>
                                    </m:r>
                                    <m:r>
                                      <a:rPr lang="en-IN" sz="2800" b="1" i="1" dirty="0">
                                        <a:solidFill>
                                          <a:schemeClr val="tx1"/>
                                        </a:solidFill>
                                        <a:latin typeface="Cambria Math" panose="02040503050406030204" pitchFamily="18" charset="0"/>
                                      </a:rPr>
                                      <m:t>𝑥</m:t>
                                    </m:r>
                                  </m:e>
                                  <m:sub>
                                    <m:r>
                                      <a:rPr lang="en-IN" sz="2800" b="1" i="1" dirty="0">
                                        <a:solidFill>
                                          <a:schemeClr val="tx1"/>
                                        </a:solidFill>
                                        <a:latin typeface="Cambria Math" panose="02040503050406030204" pitchFamily="18" charset="0"/>
                                      </a:rPr>
                                      <m:t>𝑖</m:t>
                                    </m:r>
                                    <m:r>
                                      <a:rPr lang="en-IN" sz="2800" b="1" i="1" dirty="0">
                                        <a:solidFill>
                                          <a:schemeClr val="tx1"/>
                                        </a:solidFill>
                                        <a:latin typeface="Cambria Math" panose="02040503050406030204" pitchFamily="18" charset="0"/>
                                      </a:rPr>
                                      <m:t>𝒋</m:t>
                                    </m:r>
                                  </m:sub>
                                </m:sSub>
                                <m:r>
                                  <a:rPr lang="en-IN" sz="2800" b="1" i="1" dirty="0" smtClean="0">
                                    <a:solidFill>
                                      <a:schemeClr val="tx1"/>
                                    </a:solidFill>
                                    <a:latin typeface="Cambria Math" panose="02040503050406030204" pitchFamily="18" charset="0"/>
                                  </a:rPr>
                                  <m:t>)(</m:t>
                                </m:r>
                                <m:r>
                                  <a:rPr lang="en-IN" sz="2800" b="1" i="1" dirty="0" smtClean="0">
                                    <a:solidFill>
                                      <a:schemeClr val="tx1"/>
                                    </a:solidFill>
                                    <a:latin typeface="Cambria Math" panose="02040503050406030204" pitchFamily="18" charset="0"/>
                                  </a:rPr>
                                  <m:t>𝟏</m:t>
                                </m:r>
                                <m:r>
                                  <a:rPr lang="en-IN" sz="2800" b="1" i="1" dirty="0" smtClean="0">
                                    <a:solidFill>
                                      <a:schemeClr val="tx1"/>
                                    </a:solidFill>
                                    <a:latin typeface="Cambria Math" panose="02040503050406030204" pitchFamily="18" charset="0"/>
                                  </a:rPr>
                                  <m:t>−</m:t>
                                </m:r>
                                <m:sSub>
                                  <m:sSubPr>
                                    <m:ctrlPr>
                                      <a:rPr lang="en-IN" sz="2800" b="1" i="1" dirty="0">
                                        <a:solidFill>
                                          <a:schemeClr val="tx1"/>
                                        </a:solidFill>
                                        <a:latin typeface="Cambria Math" panose="02040503050406030204" pitchFamily="18" charset="0"/>
                                      </a:rPr>
                                    </m:ctrlPr>
                                  </m:sSubPr>
                                  <m:e>
                                    <m:r>
                                      <a:rPr lang="en-IN" sz="2800" b="1" i="1" dirty="0">
                                        <a:solidFill>
                                          <a:schemeClr val="tx1"/>
                                        </a:solidFill>
                                        <a:latin typeface="Cambria Math" panose="02040503050406030204" pitchFamily="18" charset="0"/>
                                      </a:rPr>
                                      <m:t>𝑥</m:t>
                                    </m:r>
                                  </m:e>
                                  <m:sub>
                                    <m:r>
                                      <a:rPr lang="en-IN" sz="2800" b="1" i="1" dirty="0">
                                        <a:solidFill>
                                          <a:schemeClr val="tx1"/>
                                        </a:solidFill>
                                        <a:latin typeface="Cambria Math" panose="02040503050406030204" pitchFamily="18" charset="0"/>
                                      </a:rPr>
                                      <m:t>𝒋𝒊</m:t>
                                    </m:r>
                                  </m:sub>
                                </m:sSub>
                                <m:r>
                                  <a:rPr lang="en-IN" sz="2800" b="1" i="1" dirty="0" smtClean="0">
                                    <a:solidFill>
                                      <a:schemeClr val="tx1"/>
                                    </a:solidFill>
                                    <a:latin typeface="Cambria Math" panose="02040503050406030204" pitchFamily="18" charset="0"/>
                                  </a:rPr>
                                  <m:t>)</m:t>
                                </m:r>
                              </m:sup>
                            </m:sSubSup>
                          </m:e>
                        </m:nary>
                      </m:e>
                    </m:d>
                  </m:oMath>
                </a14:m>
                <a:endParaRPr lang="en-IN" sz="2800" b="1" dirty="0">
                  <a:solidFill>
                    <a:schemeClr val="tx1"/>
                  </a:solidFill>
                </a:endParaRPr>
              </a:p>
            </p:txBody>
          </p:sp>
        </mc:Choice>
        <mc:Fallback xmlns="">
          <p:sp>
            <p:nvSpPr>
              <p:cNvPr id="26" name="TextBox 25">
                <a:extLst>
                  <a:ext uri="{FF2B5EF4-FFF2-40B4-BE49-F238E27FC236}">
                    <a16:creationId xmlns:a16="http://schemas.microsoft.com/office/drawing/2014/main" id="{D8EA14A8-7F77-FB7B-DB34-5D8A556C8EEE}"/>
                  </a:ext>
                </a:extLst>
              </p:cNvPr>
              <p:cNvSpPr txBox="1">
                <a:spLocks noRot="1" noChangeAspect="1" noMove="1" noResize="1" noEditPoints="1" noAdjustHandles="1" noChangeArrowheads="1" noChangeShapeType="1" noTextEdit="1"/>
              </p:cNvSpPr>
              <p:nvPr/>
            </p:nvSpPr>
            <p:spPr>
              <a:xfrm>
                <a:off x="2471013" y="3987837"/>
                <a:ext cx="9257406" cy="1060483"/>
              </a:xfrm>
              <a:prstGeom prst="rect">
                <a:avLst/>
              </a:prstGeom>
              <a:blipFill>
                <a:blip r:embed="rId4"/>
                <a:stretch>
                  <a:fillRect l="-131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00A5D05-B79B-6C52-087D-39FA45FED19F}"/>
                  </a:ext>
                </a:extLst>
              </p:cNvPr>
              <p:cNvSpPr txBox="1"/>
              <p:nvPr/>
            </p:nvSpPr>
            <p:spPr>
              <a:xfrm>
                <a:off x="2427031" y="5171712"/>
                <a:ext cx="6218882" cy="1211037"/>
              </a:xfrm>
              <a:prstGeom prst="rect">
                <a:avLst/>
              </a:prstGeom>
              <a:noFill/>
            </p:spPr>
            <p:txBody>
              <a:bodyPr wrap="none" rtlCol="0">
                <a:spAutoFit/>
              </a:bodyPr>
              <a:lstStyle/>
              <a:p>
                <a:r>
                  <a:rPr lang="en-IN" sz="2800" b="1" dirty="0">
                    <a:solidFill>
                      <a:schemeClr val="tx1"/>
                    </a:solidFill>
                  </a:rPr>
                  <a:t>=</a:t>
                </a:r>
                <a14:m>
                  <m:oMath xmlns:m="http://schemas.openxmlformats.org/officeDocument/2006/math">
                    <m:sSup>
                      <m:sSupPr>
                        <m:ctrlPr>
                          <a:rPr lang="en-IN" sz="2800" b="1" i="1" dirty="0" smtClean="0">
                            <a:solidFill>
                              <a:schemeClr val="tx1"/>
                            </a:solidFill>
                            <a:latin typeface="Cambria Math" panose="02040503050406030204" pitchFamily="18" charset="0"/>
                          </a:rPr>
                        </m:ctrlPr>
                      </m:sSupPr>
                      <m:e>
                        <m:d>
                          <m:dPr>
                            <m:ctrlPr>
                              <a:rPr lang="en-IN" sz="2800" b="1" i="1" dirty="0">
                                <a:solidFill>
                                  <a:schemeClr val="tx1"/>
                                </a:solidFill>
                                <a:latin typeface="Cambria Math" panose="02040503050406030204" pitchFamily="18" charset="0"/>
                              </a:rPr>
                            </m:ctrlPr>
                          </m:dPr>
                          <m:e>
                            <m:nary>
                              <m:naryPr>
                                <m:chr m:val="∏"/>
                                <m:limLoc m:val="undOvr"/>
                                <m:grow m:val="on"/>
                                <m:supHide m:val="on"/>
                                <m:ctrlPr>
                                  <a:rPr lang="en-IN" sz="2800" b="1" i="1" dirty="0">
                                    <a:solidFill>
                                      <a:schemeClr val="tx1"/>
                                    </a:solidFill>
                                    <a:latin typeface="Cambria Math" panose="02040503050406030204" pitchFamily="18" charset="0"/>
                                  </a:rPr>
                                </m:ctrlPr>
                              </m:naryPr>
                              <m:sub>
                                <m:r>
                                  <a:rPr lang="en-IN" sz="2800" b="1" dirty="0">
                                    <a:solidFill>
                                      <a:schemeClr val="tx1"/>
                                    </a:solidFill>
                                    <a:latin typeface="Cambria Math" panose="02040503050406030204" pitchFamily="18" charset="0"/>
                                  </a:rPr>
                                  <m:t>ⅈ&lt;</m:t>
                                </m:r>
                                <m:r>
                                  <a:rPr lang="en-IN" sz="2800" b="1" i="1" dirty="0">
                                    <a:solidFill>
                                      <a:schemeClr val="tx1"/>
                                    </a:solidFill>
                                    <a:latin typeface="Cambria Math" panose="02040503050406030204" pitchFamily="18" charset="0"/>
                                  </a:rPr>
                                  <m:t>𝒋</m:t>
                                </m:r>
                              </m:sub>
                              <m:sup/>
                              <m:e>
                                <m:sSubSup>
                                  <m:sSubSupPr>
                                    <m:ctrlPr>
                                      <a:rPr lang="en-IN" sz="2800" b="1" i="1" dirty="0">
                                        <a:solidFill>
                                          <a:schemeClr val="tx1"/>
                                        </a:solidFill>
                                        <a:latin typeface="Cambria Math" panose="02040503050406030204" pitchFamily="18" charset="0"/>
                                      </a:rPr>
                                    </m:ctrlPr>
                                  </m:sSubSupPr>
                                  <m:e>
                                    <m:r>
                                      <a:rPr lang="en-IN" sz="2800" b="1" i="1" dirty="0">
                                        <a:solidFill>
                                          <a:schemeClr val="tx1"/>
                                        </a:solidFill>
                                        <a:latin typeface="Cambria Math" panose="02040503050406030204" pitchFamily="18" charset="0"/>
                                      </a:rPr>
                                      <m:t>𝒏</m:t>
                                    </m:r>
                                  </m:e>
                                  <m:sub>
                                    <m:r>
                                      <a:rPr lang="en-IN" sz="2800" b="1" i="1" dirty="0">
                                        <a:solidFill>
                                          <a:schemeClr val="tx1"/>
                                        </a:solidFill>
                                        <a:latin typeface="Cambria Math" panose="02040503050406030204" pitchFamily="18" charset="0"/>
                                      </a:rPr>
                                      <m:t>𝒊𝒋</m:t>
                                    </m:r>
                                  </m:sub>
                                  <m:sup/>
                                </m:sSubSup>
                              </m:e>
                            </m:nary>
                          </m:e>
                        </m:d>
                        <m:r>
                          <a:rPr lang="en-IN" sz="2800" b="1" i="0" dirty="0" smtClean="0">
                            <a:solidFill>
                              <a:schemeClr val="tx1"/>
                            </a:solidFill>
                            <a:latin typeface="Cambria Math" panose="02040503050406030204" pitchFamily="18" charset="0"/>
                          </a:rPr>
                          <m:t>.</m:t>
                        </m:r>
                        <m:r>
                          <a:rPr lang="en-IN" sz="2800" b="1" dirty="0">
                            <a:solidFill>
                              <a:schemeClr val="tx1"/>
                            </a:solidFill>
                            <a:latin typeface="Cambria Math" panose="02040503050406030204" pitchFamily="18" charset="0"/>
                          </a:rPr>
                          <m:t>ⅇ</m:t>
                        </m:r>
                      </m:e>
                      <m:sup>
                        <m:d>
                          <m:dPr>
                            <m:begChr m:val="["/>
                            <m:endChr m:val="]"/>
                            <m:ctrlPr>
                              <a:rPr lang="en-IN" sz="2800" b="1" i="1" dirty="0">
                                <a:solidFill>
                                  <a:schemeClr val="tx1"/>
                                </a:solidFill>
                                <a:latin typeface="Cambria Math" panose="02040503050406030204" pitchFamily="18" charset="0"/>
                              </a:rPr>
                            </m:ctrlPr>
                          </m:dPr>
                          <m:e>
                            <m:nary>
                              <m:naryPr>
                                <m:chr m:val="∑"/>
                                <m:limLoc m:val="undOvr"/>
                                <m:grow m:val="on"/>
                                <m:supHide m:val="on"/>
                                <m:ctrlPr>
                                  <a:rPr lang="en-IN" sz="2800" b="1" i="1" dirty="0">
                                    <a:solidFill>
                                      <a:schemeClr val="tx1"/>
                                    </a:solidFill>
                                    <a:latin typeface="Cambria Math" panose="02040503050406030204" pitchFamily="18" charset="0"/>
                                  </a:rPr>
                                </m:ctrlPr>
                              </m:naryPr>
                              <m:sub>
                                <m:r>
                                  <a:rPr lang="en-IN" sz="2800" b="1" i="1" dirty="0">
                                    <a:solidFill>
                                      <a:schemeClr val="tx1"/>
                                    </a:solidFill>
                                    <a:latin typeface="Cambria Math" panose="02040503050406030204" pitchFamily="18" charset="0"/>
                                  </a:rPr>
                                  <m:t>𝑖</m:t>
                                </m:r>
                                <m:r>
                                  <a:rPr lang="en-IN" sz="2800" b="1" i="0" dirty="0">
                                    <a:solidFill>
                                      <a:schemeClr val="tx1"/>
                                    </a:solidFill>
                                    <a:latin typeface="Cambria Math" panose="02040503050406030204" pitchFamily="18" charset="0"/>
                                  </a:rPr>
                                  <m:t>&lt;</m:t>
                                </m:r>
                                <m:r>
                                  <a:rPr lang="en-IN" sz="2800" b="1" i="1" dirty="0">
                                    <a:solidFill>
                                      <a:schemeClr val="tx1"/>
                                    </a:solidFill>
                                    <a:latin typeface="Cambria Math" panose="02040503050406030204" pitchFamily="18" charset="0"/>
                                  </a:rPr>
                                  <m:t>𝑗</m:t>
                                </m:r>
                              </m:sub>
                              <m:sup/>
                              <m:e>
                                <m:sSub>
                                  <m:sSubPr>
                                    <m:ctrlPr>
                                      <a:rPr lang="en-IN" sz="2800" b="1" i="1" dirty="0">
                                        <a:solidFill>
                                          <a:schemeClr val="tx1"/>
                                        </a:solidFill>
                                        <a:latin typeface="Cambria Math" panose="02040503050406030204" pitchFamily="18" charset="0"/>
                                      </a:rPr>
                                    </m:ctrlPr>
                                  </m:sSubPr>
                                  <m:e>
                                    <m:r>
                                      <a:rPr lang="en-IN" sz="2800" b="1" i="1" dirty="0">
                                        <a:solidFill>
                                          <a:schemeClr val="tx1"/>
                                        </a:solidFill>
                                        <a:latin typeface="Cambria Math" panose="02040503050406030204" pitchFamily="18" charset="0"/>
                                      </a:rPr>
                                      <m:t>𝜌</m:t>
                                    </m:r>
                                  </m:e>
                                  <m:sub>
                                    <m:r>
                                      <a:rPr lang="en-IN" sz="2800" b="1" i="1" dirty="0">
                                        <a:solidFill>
                                          <a:schemeClr val="tx1"/>
                                        </a:solidFill>
                                        <a:latin typeface="Cambria Math" panose="02040503050406030204" pitchFamily="18" charset="0"/>
                                      </a:rPr>
                                      <m:t>𝑖</m:t>
                                    </m:r>
                                    <m:r>
                                      <a:rPr lang="en-IN" sz="2800" b="1" i="1" dirty="0" smtClean="0">
                                        <a:solidFill>
                                          <a:schemeClr val="tx1"/>
                                        </a:solidFill>
                                        <a:latin typeface="Cambria Math" panose="02040503050406030204" pitchFamily="18" charset="0"/>
                                      </a:rPr>
                                      <m:t>𝒋</m:t>
                                    </m:r>
                                  </m:sub>
                                </m:sSub>
                                <m:sSub>
                                  <m:sSubPr>
                                    <m:ctrlPr>
                                      <a:rPr lang="en-IN" sz="2800" b="1" i="1" dirty="0">
                                        <a:solidFill>
                                          <a:schemeClr val="tx1"/>
                                        </a:solidFill>
                                        <a:latin typeface="Cambria Math" panose="02040503050406030204" pitchFamily="18" charset="0"/>
                                      </a:rPr>
                                    </m:ctrlPr>
                                  </m:sSubPr>
                                  <m:e>
                                    <m:r>
                                      <a:rPr lang="en-IN" sz="2800" b="1" i="1" dirty="0">
                                        <a:solidFill>
                                          <a:schemeClr val="tx1"/>
                                        </a:solidFill>
                                        <a:latin typeface="Cambria Math" panose="02040503050406030204" pitchFamily="18" charset="0"/>
                                      </a:rPr>
                                      <m:t>𝑥</m:t>
                                    </m:r>
                                  </m:e>
                                  <m:sub>
                                    <m:r>
                                      <a:rPr lang="en-IN" sz="2800" b="1" i="1" dirty="0">
                                        <a:solidFill>
                                          <a:schemeClr val="tx1"/>
                                        </a:solidFill>
                                        <a:latin typeface="Cambria Math" panose="02040503050406030204" pitchFamily="18" charset="0"/>
                                      </a:rPr>
                                      <m:t>𝑖</m:t>
                                    </m:r>
                                    <m:r>
                                      <a:rPr lang="en-IN" sz="2800" b="1" i="1" dirty="0">
                                        <a:solidFill>
                                          <a:schemeClr val="tx1"/>
                                        </a:solidFill>
                                        <a:latin typeface="Cambria Math" panose="02040503050406030204" pitchFamily="18" charset="0"/>
                                      </a:rPr>
                                      <m:t>𝒋</m:t>
                                    </m:r>
                                  </m:sub>
                                </m:sSub>
                                <m:sSub>
                                  <m:sSubPr>
                                    <m:ctrlPr>
                                      <a:rPr lang="en-IN" sz="2800" b="1" i="1" dirty="0">
                                        <a:solidFill>
                                          <a:schemeClr val="tx1"/>
                                        </a:solidFill>
                                        <a:latin typeface="Cambria Math" panose="02040503050406030204" pitchFamily="18" charset="0"/>
                                      </a:rPr>
                                    </m:ctrlPr>
                                  </m:sSubPr>
                                  <m:e>
                                    <m:r>
                                      <a:rPr lang="en-IN" sz="2800" b="1" i="1" dirty="0">
                                        <a:solidFill>
                                          <a:schemeClr val="tx1"/>
                                        </a:solidFill>
                                        <a:latin typeface="Cambria Math" panose="02040503050406030204" pitchFamily="18" charset="0"/>
                                      </a:rPr>
                                      <m:t>𝑥</m:t>
                                    </m:r>
                                  </m:e>
                                  <m:sub>
                                    <m:r>
                                      <a:rPr lang="en-IN" sz="2800" b="1" i="1" dirty="0" smtClean="0">
                                        <a:solidFill>
                                          <a:schemeClr val="tx1"/>
                                        </a:solidFill>
                                        <a:latin typeface="Cambria Math" panose="02040503050406030204" pitchFamily="18" charset="0"/>
                                      </a:rPr>
                                      <m:t>𝒋𝒊</m:t>
                                    </m:r>
                                  </m:sub>
                                </m:sSub>
                              </m:e>
                            </m:nary>
                            <m:r>
                              <a:rPr lang="en-IN" sz="2800" b="1" i="0" dirty="0">
                                <a:solidFill>
                                  <a:schemeClr val="tx1"/>
                                </a:solidFill>
                                <a:latin typeface="Cambria Math" panose="02040503050406030204" pitchFamily="18" charset="0"/>
                              </a:rPr>
                              <m:t>+</m:t>
                            </m:r>
                            <m:nary>
                              <m:naryPr>
                                <m:chr m:val="∑"/>
                                <m:limLoc m:val="undOvr"/>
                                <m:grow m:val="on"/>
                                <m:supHide m:val="on"/>
                                <m:ctrlPr>
                                  <a:rPr lang="en-IN" sz="2800" b="1" i="1" dirty="0">
                                    <a:solidFill>
                                      <a:schemeClr val="tx1"/>
                                    </a:solidFill>
                                    <a:latin typeface="Cambria Math" panose="02040503050406030204" pitchFamily="18" charset="0"/>
                                  </a:rPr>
                                </m:ctrlPr>
                              </m:naryPr>
                              <m:sub>
                                <m:r>
                                  <a:rPr lang="en-IN" sz="2800" b="1" i="1" dirty="0" smtClean="0">
                                    <a:solidFill>
                                      <a:schemeClr val="tx1"/>
                                    </a:solidFill>
                                    <a:latin typeface="Cambria Math" panose="02040503050406030204" pitchFamily="18" charset="0"/>
                                  </a:rPr>
                                  <m:t>𝑖</m:t>
                                </m:r>
                                <m:r>
                                  <a:rPr lang="en-IN" sz="2800" b="1" i="1" dirty="0" smtClean="0">
                                    <a:solidFill>
                                      <a:schemeClr val="tx1"/>
                                    </a:solidFill>
                                    <a:latin typeface="Cambria Math" panose="02040503050406030204" pitchFamily="18" charset="0"/>
                                  </a:rPr>
                                  <m:t>≠</m:t>
                                </m:r>
                                <m:r>
                                  <a:rPr lang="en-IN" sz="2800" b="1" i="1" dirty="0" smtClean="0">
                                    <a:solidFill>
                                      <a:schemeClr val="tx1"/>
                                    </a:solidFill>
                                    <a:latin typeface="Cambria Math" panose="02040503050406030204" pitchFamily="18" charset="0"/>
                                  </a:rPr>
                                  <m:t>𝒋</m:t>
                                </m:r>
                              </m:sub>
                              <m:sup/>
                              <m:e>
                                <m:sSub>
                                  <m:sSubPr>
                                    <m:ctrlPr>
                                      <a:rPr lang="en-IN" sz="2800" b="1" i="1" dirty="0">
                                        <a:solidFill>
                                          <a:schemeClr val="tx1"/>
                                        </a:solidFill>
                                        <a:latin typeface="Cambria Math" panose="02040503050406030204" pitchFamily="18" charset="0"/>
                                      </a:rPr>
                                    </m:ctrlPr>
                                  </m:sSubPr>
                                  <m:e>
                                    <m:r>
                                      <a:rPr lang="en-IN" sz="2800" b="1" i="1" dirty="0" smtClean="0">
                                        <a:solidFill>
                                          <a:schemeClr val="tx1"/>
                                        </a:solidFill>
                                        <a:latin typeface="Cambria Math" panose="02040503050406030204" pitchFamily="18" charset="0"/>
                                      </a:rPr>
                                      <m:t>𝜃</m:t>
                                    </m:r>
                                  </m:e>
                                  <m:sub>
                                    <m:r>
                                      <a:rPr lang="en-IN" sz="2800" b="1" i="1" dirty="0">
                                        <a:solidFill>
                                          <a:schemeClr val="tx1"/>
                                        </a:solidFill>
                                        <a:latin typeface="Cambria Math" panose="02040503050406030204" pitchFamily="18" charset="0"/>
                                      </a:rPr>
                                      <m:t>𝑖</m:t>
                                    </m:r>
                                    <m:r>
                                      <a:rPr lang="en-IN" sz="2800" b="1" i="1" dirty="0">
                                        <a:solidFill>
                                          <a:schemeClr val="tx1"/>
                                        </a:solidFill>
                                        <a:latin typeface="Cambria Math" panose="02040503050406030204" pitchFamily="18" charset="0"/>
                                      </a:rPr>
                                      <m:t>𝒋</m:t>
                                    </m:r>
                                  </m:sub>
                                </m:sSub>
                                <m:sSub>
                                  <m:sSubPr>
                                    <m:ctrlPr>
                                      <a:rPr lang="en-IN" sz="2800" b="1" i="1" dirty="0">
                                        <a:solidFill>
                                          <a:schemeClr val="tx1"/>
                                        </a:solidFill>
                                        <a:latin typeface="Cambria Math" panose="02040503050406030204" pitchFamily="18" charset="0"/>
                                      </a:rPr>
                                    </m:ctrlPr>
                                  </m:sSubPr>
                                  <m:e>
                                    <m:r>
                                      <a:rPr lang="en-IN" sz="2800" b="1" i="1" dirty="0">
                                        <a:solidFill>
                                          <a:schemeClr val="tx1"/>
                                        </a:solidFill>
                                        <a:latin typeface="Cambria Math" panose="02040503050406030204" pitchFamily="18" charset="0"/>
                                      </a:rPr>
                                      <m:t>𝑥</m:t>
                                    </m:r>
                                  </m:e>
                                  <m:sub>
                                    <m:r>
                                      <a:rPr lang="en-IN" sz="2800" b="1" i="1" dirty="0">
                                        <a:solidFill>
                                          <a:schemeClr val="tx1"/>
                                        </a:solidFill>
                                        <a:latin typeface="Cambria Math" panose="02040503050406030204" pitchFamily="18" charset="0"/>
                                      </a:rPr>
                                      <m:t>𝑖</m:t>
                                    </m:r>
                                    <m:r>
                                      <a:rPr lang="en-IN" sz="2800" b="1" i="1" dirty="0">
                                        <a:solidFill>
                                          <a:schemeClr val="tx1"/>
                                        </a:solidFill>
                                        <a:latin typeface="Cambria Math" panose="02040503050406030204" pitchFamily="18" charset="0"/>
                                      </a:rPr>
                                      <m:t>𝒋</m:t>
                                    </m:r>
                                  </m:sub>
                                </m:sSub>
                              </m:e>
                            </m:nary>
                          </m:e>
                        </m:d>
                      </m:sup>
                    </m:sSup>
                  </m:oMath>
                </a14:m>
                <a:endParaRPr lang="en-IN" sz="2800" b="1" dirty="0">
                  <a:solidFill>
                    <a:schemeClr val="tx1"/>
                  </a:solidFill>
                </a:endParaRPr>
              </a:p>
            </p:txBody>
          </p:sp>
        </mc:Choice>
        <mc:Fallback xmlns="">
          <p:sp>
            <p:nvSpPr>
              <p:cNvPr id="27" name="TextBox 26">
                <a:extLst>
                  <a:ext uri="{FF2B5EF4-FFF2-40B4-BE49-F238E27FC236}">
                    <a16:creationId xmlns:a16="http://schemas.microsoft.com/office/drawing/2014/main" id="{D00A5D05-B79B-6C52-087D-39FA45FED19F}"/>
                  </a:ext>
                </a:extLst>
              </p:cNvPr>
              <p:cNvSpPr txBox="1">
                <a:spLocks noRot="1" noChangeAspect="1" noMove="1" noResize="1" noEditPoints="1" noAdjustHandles="1" noChangeArrowheads="1" noChangeShapeType="1" noTextEdit="1"/>
              </p:cNvSpPr>
              <p:nvPr/>
            </p:nvSpPr>
            <p:spPr>
              <a:xfrm>
                <a:off x="2427031" y="5171712"/>
                <a:ext cx="6218882" cy="1211037"/>
              </a:xfrm>
              <a:prstGeom prst="rect">
                <a:avLst/>
              </a:prstGeom>
              <a:blipFill>
                <a:blip r:embed="rId5"/>
                <a:stretch>
                  <a:fillRect l="-1961"/>
                </a:stretch>
              </a:blipFill>
            </p:spPr>
            <p:txBody>
              <a:bodyPr/>
              <a:lstStyle/>
              <a:p>
                <a:r>
                  <a:rPr lang="en-IN">
                    <a:noFill/>
                  </a:rPr>
                  <a:t> </a:t>
                </a:r>
              </a:p>
            </p:txBody>
          </p:sp>
        </mc:Fallback>
      </mc:AlternateContent>
    </p:spTree>
    <p:extLst>
      <p:ext uri="{BB962C8B-B14F-4D97-AF65-F5344CB8AC3E}">
        <p14:creationId xmlns:p14="http://schemas.microsoft.com/office/powerpoint/2010/main" val="55044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3C8A0-D500-FD3C-73FE-8FFB590C6B72}"/>
              </a:ext>
            </a:extLst>
          </p:cNvPr>
          <p:cNvSpPr>
            <a:spLocks noGrp="1"/>
          </p:cNvSpPr>
          <p:nvPr>
            <p:ph type="title"/>
          </p:nvPr>
        </p:nvSpPr>
        <p:spPr>
          <a:xfrm>
            <a:off x="924296" y="480834"/>
            <a:ext cx="10058400" cy="1015457"/>
          </a:xfrm>
        </p:spPr>
        <p:txBody>
          <a:bodyPr/>
          <a:lstStyle/>
          <a:p>
            <a:r>
              <a:rPr lang="en-IN" u="sng" dirty="0" err="1"/>
              <a:t>Derrivation</a:t>
            </a:r>
            <a:r>
              <a:rPr lang="en-IN" u="sng" dirty="0"/>
              <a:t> and Generalization:-</a:t>
            </a:r>
          </a:p>
        </p:txBody>
      </p:sp>
      <p:pic>
        <p:nvPicPr>
          <p:cNvPr id="6" name="Picture 5">
            <a:extLst>
              <a:ext uri="{FF2B5EF4-FFF2-40B4-BE49-F238E27FC236}">
                <a16:creationId xmlns:a16="http://schemas.microsoft.com/office/drawing/2014/main" id="{C81204BE-6A73-DB29-795C-A89ACC491241}"/>
              </a:ext>
            </a:extLst>
          </p:cNvPr>
          <p:cNvPicPr>
            <a:picLocks noChangeAspect="1"/>
          </p:cNvPicPr>
          <p:nvPr/>
        </p:nvPicPr>
        <p:blipFill>
          <a:blip r:embed="rId2"/>
          <a:stretch>
            <a:fillRect/>
          </a:stretch>
        </p:blipFill>
        <p:spPr>
          <a:xfrm>
            <a:off x="666692" y="1555246"/>
            <a:ext cx="4065921" cy="1915936"/>
          </a:xfrm>
          <a:prstGeom prst="rect">
            <a:avLst/>
          </a:prstGeom>
        </p:spPr>
      </p:pic>
      <p:pic>
        <p:nvPicPr>
          <p:cNvPr id="7" name="Picture 6">
            <a:extLst>
              <a:ext uri="{FF2B5EF4-FFF2-40B4-BE49-F238E27FC236}">
                <a16:creationId xmlns:a16="http://schemas.microsoft.com/office/drawing/2014/main" id="{E2E37B7E-DE07-30BF-32B7-0DF4C8F56F90}"/>
              </a:ext>
            </a:extLst>
          </p:cNvPr>
          <p:cNvPicPr>
            <a:picLocks noChangeAspect="1"/>
          </p:cNvPicPr>
          <p:nvPr/>
        </p:nvPicPr>
        <p:blipFill>
          <a:blip r:embed="rId3"/>
          <a:stretch>
            <a:fillRect/>
          </a:stretch>
        </p:blipFill>
        <p:spPr>
          <a:xfrm>
            <a:off x="5176076" y="1555246"/>
            <a:ext cx="6199807" cy="1915936"/>
          </a:xfrm>
          <a:prstGeom prst="rect">
            <a:avLst/>
          </a:prstGeom>
        </p:spPr>
      </p:pic>
      <p:pic>
        <p:nvPicPr>
          <p:cNvPr id="9" name="Picture 8">
            <a:extLst>
              <a:ext uri="{FF2B5EF4-FFF2-40B4-BE49-F238E27FC236}">
                <a16:creationId xmlns:a16="http://schemas.microsoft.com/office/drawing/2014/main" id="{2469BFF7-2D6B-4F5C-380C-3B327D08898C}"/>
              </a:ext>
            </a:extLst>
          </p:cNvPr>
          <p:cNvPicPr>
            <a:picLocks noChangeAspect="1"/>
          </p:cNvPicPr>
          <p:nvPr/>
        </p:nvPicPr>
        <p:blipFill>
          <a:blip r:embed="rId4"/>
          <a:stretch>
            <a:fillRect/>
          </a:stretch>
        </p:blipFill>
        <p:spPr>
          <a:xfrm>
            <a:off x="666692" y="3726362"/>
            <a:ext cx="5355912" cy="1186574"/>
          </a:xfrm>
          <a:prstGeom prst="rect">
            <a:avLst/>
          </a:prstGeom>
        </p:spPr>
      </p:pic>
      <p:pic>
        <p:nvPicPr>
          <p:cNvPr id="11" name="Picture 10">
            <a:extLst>
              <a:ext uri="{FF2B5EF4-FFF2-40B4-BE49-F238E27FC236}">
                <a16:creationId xmlns:a16="http://schemas.microsoft.com/office/drawing/2014/main" id="{B9760C99-58C0-F690-2A13-CFE27F0A2B48}"/>
              </a:ext>
            </a:extLst>
          </p:cNvPr>
          <p:cNvPicPr>
            <a:picLocks noChangeAspect="1"/>
          </p:cNvPicPr>
          <p:nvPr/>
        </p:nvPicPr>
        <p:blipFill>
          <a:blip r:embed="rId5"/>
          <a:stretch>
            <a:fillRect/>
          </a:stretch>
        </p:blipFill>
        <p:spPr>
          <a:xfrm>
            <a:off x="666692" y="4912936"/>
            <a:ext cx="5013003" cy="751134"/>
          </a:xfrm>
          <a:prstGeom prst="rect">
            <a:avLst/>
          </a:prstGeom>
        </p:spPr>
      </p:pic>
      <p:pic>
        <p:nvPicPr>
          <p:cNvPr id="13" name="Picture 12">
            <a:extLst>
              <a:ext uri="{FF2B5EF4-FFF2-40B4-BE49-F238E27FC236}">
                <a16:creationId xmlns:a16="http://schemas.microsoft.com/office/drawing/2014/main" id="{36B47C74-02AD-FDC8-4ECC-367F43B52E4D}"/>
              </a:ext>
            </a:extLst>
          </p:cNvPr>
          <p:cNvPicPr>
            <a:picLocks noChangeAspect="1"/>
          </p:cNvPicPr>
          <p:nvPr/>
        </p:nvPicPr>
        <p:blipFill>
          <a:blip r:embed="rId6"/>
          <a:stretch>
            <a:fillRect/>
          </a:stretch>
        </p:blipFill>
        <p:spPr>
          <a:xfrm>
            <a:off x="6283242" y="3726362"/>
            <a:ext cx="3994852" cy="2727854"/>
          </a:xfrm>
          <a:prstGeom prst="rect">
            <a:avLst/>
          </a:prstGeom>
        </p:spPr>
      </p:pic>
    </p:spTree>
    <p:extLst>
      <p:ext uri="{BB962C8B-B14F-4D97-AF65-F5344CB8AC3E}">
        <p14:creationId xmlns:p14="http://schemas.microsoft.com/office/powerpoint/2010/main" val="2459961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94AB09-F161-92D9-58B0-1DA6B275638D}"/>
              </a:ext>
            </a:extLst>
          </p:cNvPr>
          <p:cNvPicPr>
            <a:picLocks noChangeAspect="1"/>
          </p:cNvPicPr>
          <p:nvPr/>
        </p:nvPicPr>
        <p:blipFill>
          <a:blip r:embed="rId2"/>
          <a:stretch>
            <a:fillRect/>
          </a:stretch>
        </p:blipFill>
        <p:spPr>
          <a:xfrm>
            <a:off x="5011303" y="1669810"/>
            <a:ext cx="6444511" cy="4441488"/>
          </a:xfrm>
          <a:prstGeom prst="rect">
            <a:avLst/>
          </a:prstGeom>
        </p:spPr>
      </p:pic>
      <p:sp>
        <p:nvSpPr>
          <p:cNvPr id="5" name="TextBox 4">
            <a:extLst>
              <a:ext uri="{FF2B5EF4-FFF2-40B4-BE49-F238E27FC236}">
                <a16:creationId xmlns:a16="http://schemas.microsoft.com/office/drawing/2014/main" id="{343816C8-F69A-54C0-F52C-B32E48BC3009}"/>
              </a:ext>
            </a:extLst>
          </p:cNvPr>
          <p:cNvSpPr txBox="1"/>
          <p:nvPr/>
        </p:nvSpPr>
        <p:spPr>
          <a:xfrm>
            <a:off x="857498" y="646728"/>
            <a:ext cx="10275121" cy="707886"/>
          </a:xfrm>
          <a:prstGeom prst="rect">
            <a:avLst/>
          </a:prstGeom>
          <a:noFill/>
        </p:spPr>
        <p:txBody>
          <a:bodyPr wrap="none" rtlCol="0">
            <a:spAutoFit/>
          </a:bodyPr>
          <a:lstStyle/>
          <a:p>
            <a:r>
              <a:rPr lang="en-IN" sz="4000" u="sng" dirty="0"/>
              <a:t>Restrictions and assumptions of p1 model:-</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D4B02F-35F8-1EEC-5E75-487267DD73AD}"/>
                  </a:ext>
                </a:extLst>
              </p:cNvPr>
              <p:cNvSpPr txBox="1"/>
              <p:nvPr/>
            </p:nvSpPr>
            <p:spPr>
              <a:xfrm>
                <a:off x="736186" y="1675507"/>
                <a:ext cx="3883232" cy="3506986"/>
              </a:xfrm>
              <a:prstGeom prst="rect">
                <a:avLst/>
              </a:prstGeom>
              <a:noFill/>
            </p:spPr>
            <p:txBody>
              <a:bodyPr wrap="square" rtlCol="0">
                <a:spAutoFit/>
              </a:bodyPr>
              <a:lstStyle/>
              <a:p>
                <a:r>
                  <a:rPr lang="en-IN" sz="2000" dirty="0"/>
                  <a:t>The model assumes the links or relationship between node pairs are independent of each other. This essentially makes it a null model hence it can’t express tendencies towards </a:t>
                </a:r>
                <a:r>
                  <a:rPr lang="en-IN" sz="2000" dirty="0" err="1"/>
                  <a:t>transitivity,cliquing</a:t>
                </a:r>
                <a:r>
                  <a:rPr lang="en-IN" sz="2000" dirty="0"/>
                  <a:t>, hierarchy, etc, other than those already implied by reciprocation and differential attraction by parameters </a:t>
                </a:r>
                <a14:m>
                  <m:oMath xmlns:m="http://schemas.openxmlformats.org/officeDocument/2006/math">
                    <m:sSubSup>
                      <m:sSubSupPr>
                        <m:ctrlPr>
                          <a:rPr lang="en-IN" sz="2000" b="1" i="1" dirty="0" smtClean="0">
                            <a:latin typeface="Cambria Math" panose="02040503050406030204" pitchFamily="18" charset="0"/>
                          </a:rPr>
                        </m:ctrlPr>
                      </m:sSubSupPr>
                      <m:e>
                        <m:r>
                          <a:rPr lang="en-IN" sz="2000" b="1" i="1" dirty="0">
                            <a:latin typeface="Cambria Math" panose="02040503050406030204" pitchFamily="18" charset="0"/>
                          </a:rPr>
                          <m:t>𝜶</m:t>
                        </m:r>
                      </m:e>
                      <m:sub>
                        <m:r>
                          <a:rPr lang="en-IN" sz="2000" b="1" i="1" dirty="0">
                            <a:latin typeface="Cambria Math" panose="02040503050406030204" pitchFamily="18" charset="0"/>
                          </a:rPr>
                          <m:t>𝒊</m:t>
                        </m:r>
                      </m:sub>
                      <m:sup>
                        <m:r>
                          <a:rPr lang="en-IN" sz="2000" b="1" i="1" dirty="0" smtClean="0">
                            <a:latin typeface="Cambria Math" panose="02040503050406030204" pitchFamily="18" charset="0"/>
                          </a:rPr>
                          <m:t>′</m:t>
                        </m:r>
                      </m:sup>
                    </m:sSubSup>
                    <m:r>
                      <a:rPr lang="en-IN" sz="2000" b="1" i="1" dirty="0" smtClean="0">
                        <a:latin typeface="Cambria Math" panose="02040503050406030204" pitchFamily="18" charset="0"/>
                      </a:rPr>
                      <m:t>𝒔</m:t>
                    </m:r>
                  </m:oMath>
                </a14:m>
                <a:r>
                  <a:rPr lang="en-IN" sz="2000" dirty="0"/>
                  <a:t>, </a:t>
                </a:r>
                <a14:m>
                  <m:oMath xmlns:m="http://schemas.openxmlformats.org/officeDocument/2006/math">
                    <m:sSubSup>
                      <m:sSubSupPr>
                        <m:ctrlPr>
                          <a:rPr lang="en-IN" sz="2000" b="1" i="1" dirty="0" smtClean="0">
                            <a:latin typeface="Cambria Math" panose="02040503050406030204" pitchFamily="18" charset="0"/>
                          </a:rPr>
                        </m:ctrlPr>
                      </m:sSubSupPr>
                      <m:e>
                        <m:r>
                          <a:rPr lang="en-IN" sz="2000" b="1" i="1" dirty="0">
                            <a:latin typeface="Cambria Math" panose="02040503050406030204" pitchFamily="18" charset="0"/>
                          </a:rPr>
                          <m:t>𝜷</m:t>
                        </m:r>
                      </m:e>
                      <m:sub>
                        <m:r>
                          <a:rPr lang="en-IN" sz="2000" b="1" i="1" dirty="0">
                            <a:latin typeface="Cambria Math" panose="02040503050406030204" pitchFamily="18" charset="0"/>
                          </a:rPr>
                          <m:t>𝒊</m:t>
                        </m:r>
                      </m:sub>
                      <m:sup>
                        <m:r>
                          <a:rPr lang="en-IN" sz="2000" b="1" i="1" dirty="0" smtClean="0">
                            <a:latin typeface="Cambria Math" panose="02040503050406030204" pitchFamily="18" charset="0"/>
                          </a:rPr>
                          <m:t>′</m:t>
                        </m:r>
                      </m:sup>
                    </m:sSubSup>
                    <m:r>
                      <a:rPr lang="en-IN" sz="2000" b="1" i="1" dirty="0" smtClean="0">
                        <a:latin typeface="Cambria Math" panose="02040503050406030204" pitchFamily="18" charset="0"/>
                      </a:rPr>
                      <m:t>𝒔</m:t>
                    </m:r>
                  </m:oMath>
                </a14:m>
                <a:r>
                  <a:rPr lang="en-IN" sz="2000" b="1" dirty="0"/>
                  <a:t> </a:t>
                </a:r>
                <a:r>
                  <a:rPr lang="en-IN" sz="2000" dirty="0"/>
                  <a:t>and </a:t>
                </a:r>
                <a14:m>
                  <m:oMath xmlns:m="http://schemas.openxmlformats.org/officeDocument/2006/math">
                    <m:sSub>
                      <m:sSubPr>
                        <m:ctrlPr>
                          <a:rPr lang="en-IN" sz="2000" b="1" i="1" dirty="0" smtClean="0">
                            <a:solidFill>
                              <a:srgbClr val="836967"/>
                            </a:solidFill>
                            <a:latin typeface="Cambria Math" panose="02040503050406030204" pitchFamily="18" charset="0"/>
                          </a:rPr>
                        </m:ctrlPr>
                      </m:sSubPr>
                      <m:e>
                        <m:r>
                          <a:rPr lang="en-IN" sz="2000" b="1" i="1" dirty="0">
                            <a:latin typeface="Cambria Math" panose="02040503050406030204" pitchFamily="18" charset="0"/>
                          </a:rPr>
                          <m:t>𝝆</m:t>
                        </m:r>
                      </m:e>
                      <m:sub>
                        <m:r>
                          <a:rPr lang="en-IN" sz="2000" b="1" i="1" dirty="0">
                            <a:latin typeface="Cambria Math" panose="02040503050406030204" pitchFamily="18" charset="0"/>
                          </a:rPr>
                          <m:t>𝒊𝒋</m:t>
                        </m:r>
                      </m:sub>
                    </m:sSub>
                  </m:oMath>
                </a14:m>
                <a:r>
                  <a:rPr lang="en-IN" sz="2000" dirty="0"/>
                  <a:t>.</a:t>
                </a:r>
              </a:p>
            </p:txBody>
          </p:sp>
        </mc:Choice>
        <mc:Fallback xmlns="">
          <p:sp>
            <p:nvSpPr>
              <p:cNvPr id="7" name="TextBox 6">
                <a:extLst>
                  <a:ext uri="{FF2B5EF4-FFF2-40B4-BE49-F238E27FC236}">
                    <a16:creationId xmlns:a16="http://schemas.microsoft.com/office/drawing/2014/main" id="{08D4B02F-35F8-1EEC-5E75-487267DD73AD}"/>
                  </a:ext>
                </a:extLst>
              </p:cNvPr>
              <p:cNvSpPr txBox="1">
                <a:spLocks noRot="1" noChangeAspect="1" noMove="1" noResize="1" noEditPoints="1" noAdjustHandles="1" noChangeArrowheads="1" noChangeShapeType="1" noTextEdit="1"/>
              </p:cNvSpPr>
              <p:nvPr/>
            </p:nvSpPr>
            <p:spPr>
              <a:xfrm>
                <a:off x="736186" y="1675507"/>
                <a:ext cx="3883232" cy="3506986"/>
              </a:xfrm>
              <a:prstGeom prst="rect">
                <a:avLst/>
              </a:prstGeom>
              <a:blipFill>
                <a:blip r:embed="rId3"/>
                <a:stretch>
                  <a:fillRect l="-1727" t="-870" r="-2041" b="-1565"/>
                </a:stretch>
              </a:blipFill>
            </p:spPr>
            <p:txBody>
              <a:bodyPr/>
              <a:lstStyle/>
              <a:p>
                <a:r>
                  <a:rPr lang="en-IN">
                    <a:noFill/>
                  </a:rPr>
                  <a:t> </a:t>
                </a:r>
              </a:p>
            </p:txBody>
          </p:sp>
        </mc:Fallback>
      </mc:AlternateContent>
    </p:spTree>
    <p:extLst>
      <p:ext uri="{BB962C8B-B14F-4D97-AF65-F5344CB8AC3E}">
        <p14:creationId xmlns:p14="http://schemas.microsoft.com/office/powerpoint/2010/main" val="3769470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50FA-AC2F-2898-2EE7-C6B08DDC62F6}"/>
              </a:ext>
            </a:extLst>
          </p:cNvPr>
          <p:cNvSpPr>
            <a:spLocks noGrp="1"/>
          </p:cNvSpPr>
          <p:nvPr>
            <p:ph type="title"/>
          </p:nvPr>
        </p:nvSpPr>
        <p:spPr>
          <a:xfrm>
            <a:off x="1066800" y="642594"/>
            <a:ext cx="10058400" cy="1161927"/>
          </a:xfrm>
        </p:spPr>
        <p:txBody>
          <a:bodyPr/>
          <a:lstStyle/>
          <a:p>
            <a:r>
              <a:rPr lang="en-IN" u="sng" dirty="0"/>
              <a:t>Special Cases:-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4FFF643-10D2-7CF2-9633-B84002C63508}"/>
                  </a:ext>
                </a:extLst>
              </p:cNvPr>
              <p:cNvSpPr txBox="1"/>
              <p:nvPr/>
            </p:nvSpPr>
            <p:spPr>
              <a:xfrm>
                <a:off x="1508166" y="2010310"/>
                <a:ext cx="9898084" cy="73699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smtClean="0">
                            <a:latin typeface="Cambria Math" panose="02040503050406030204" pitchFamily="18" charset="0"/>
                          </a:rPr>
                          <m:t>𝜶</m:t>
                        </m:r>
                      </m:e>
                      <m:sub>
                        <m:r>
                          <a:rPr lang="en-US" sz="2000" b="1" i="1" smtClean="0">
                            <a:latin typeface="Cambria Math" panose="02040503050406030204" pitchFamily="18" charset="0"/>
                          </a:rPr>
                          <m:t>𝒊</m:t>
                        </m:r>
                      </m:sub>
                    </m:sSub>
                  </m:oMath>
                </a14:m>
                <a:r>
                  <a:rPr lang="en-US" sz="2000" b="1" dirty="0"/>
                  <a:t> = 0</a:t>
                </a:r>
                <a:r>
                  <a:rPr lang="en-US" sz="2000" dirty="0"/>
                  <a:t>, </a:t>
                </a:r>
                <a14:m>
                  <m:oMath xmlns:m="http://schemas.openxmlformats.org/officeDocument/2006/math">
                    <m:sSub>
                      <m:sSubPr>
                        <m:ctrlPr>
                          <a:rPr lang="en-US" sz="2000" b="1" i="1" dirty="0" smtClean="0">
                            <a:solidFill>
                              <a:srgbClr val="836967"/>
                            </a:solidFill>
                            <a:latin typeface="Cambria Math" panose="02040503050406030204" pitchFamily="18" charset="0"/>
                          </a:rPr>
                        </m:ctrlPr>
                      </m:sSubPr>
                      <m:e>
                        <m:r>
                          <a:rPr lang="en-US" sz="2000" b="1" i="1" dirty="0" smtClean="0">
                            <a:latin typeface="Cambria Math" panose="02040503050406030204" pitchFamily="18" charset="0"/>
                          </a:rPr>
                          <m:t>𝜷</m:t>
                        </m:r>
                      </m:e>
                      <m:sub>
                        <m:r>
                          <a:rPr lang="en-US" sz="2000" b="1" i="1" dirty="0" smtClean="0">
                            <a:latin typeface="Cambria Math" panose="02040503050406030204" pitchFamily="18" charset="0"/>
                          </a:rPr>
                          <m:t>𝒋</m:t>
                        </m:r>
                      </m:sub>
                    </m:sSub>
                  </m:oMath>
                </a14:m>
                <a:r>
                  <a:rPr lang="en-US" sz="2000" b="1" dirty="0"/>
                  <a:t> = 0</a:t>
                </a:r>
                <a:r>
                  <a:rPr lang="en-US" sz="2000" dirty="0"/>
                  <a:t>, and </a:t>
                </a:r>
                <a14:m>
                  <m:oMath xmlns:m="http://schemas.openxmlformats.org/officeDocument/2006/math">
                    <m:sSub>
                      <m:sSubPr>
                        <m:ctrlPr>
                          <a:rPr lang="en-US" sz="2000" b="1" i="1" dirty="0" smtClean="0">
                            <a:solidFill>
                              <a:srgbClr val="836967"/>
                            </a:solidFill>
                            <a:latin typeface="Cambria Math" panose="02040503050406030204" pitchFamily="18" charset="0"/>
                          </a:rPr>
                        </m:ctrlPr>
                      </m:sSubPr>
                      <m:e>
                        <m:r>
                          <a:rPr lang="en-US" sz="2000" b="1" i="1" dirty="0" err="1" smtClean="0">
                            <a:latin typeface="Cambria Math" panose="02040503050406030204" pitchFamily="18" charset="0"/>
                          </a:rPr>
                          <m:t>𝝆</m:t>
                        </m:r>
                      </m:e>
                      <m:sub>
                        <m:r>
                          <a:rPr lang="en-US" sz="2000" b="1" i="1" dirty="0" err="1" smtClean="0">
                            <a:latin typeface="Cambria Math" panose="02040503050406030204" pitchFamily="18" charset="0"/>
                          </a:rPr>
                          <m:t>𝒊𝒋</m:t>
                        </m:r>
                      </m:sub>
                    </m:sSub>
                  </m:oMath>
                </a14:m>
                <a:r>
                  <a:rPr lang="en-US" sz="2000" b="1" dirty="0"/>
                  <a:t> = 0</a:t>
                </a:r>
                <a:r>
                  <a:rPr lang="en-US" sz="2000" dirty="0"/>
                  <a:t>. This is basically an </a:t>
                </a:r>
                <a:r>
                  <a:rPr lang="en-US" sz="2000" dirty="0" err="1"/>
                  <a:t>Erdos</a:t>
                </a:r>
                <a:r>
                  <a:rPr lang="en-US" sz="2000" dirty="0"/>
                  <a:t>-</a:t>
                </a:r>
                <a:r>
                  <a:rPr lang="en-US" sz="2000" dirty="0" err="1"/>
                  <a:t>Renyi</a:t>
                </a:r>
                <a:r>
                  <a:rPr lang="en-US" sz="2000" dirty="0"/>
                  <a:t>-Gilbert model for directed graphs: each directed edge has the same probability of appearance.</a:t>
                </a:r>
                <a:endParaRPr lang="en-IN" sz="2000" dirty="0"/>
              </a:p>
            </p:txBody>
          </p:sp>
        </mc:Choice>
        <mc:Fallback xmlns="">
          <p:sp>
            <p:nvSpPr>
              <p:cNvPr id="4" name="TextBox 3">
                <a:extLst>
                  <a:ext uri="{FF2B5EF4-FFF2-40B4-BE49-F238E27FC236}">
                    <a16:creationId xmlns:a16="http://schemas.microsoft.com/office/drawing/2014/main" id="{84FFF643-10D2-7CF2-9633-B84002C63508}"/>
                  </a:ext>
                </a:extLst>
              </p:cNvPr>
              <p:cNvSpPr txBox="1">
                <a:spLocks noRot="1" noChangeAspect="1" noMove="1" noResize="1" noEditPoints="1" noAdjustHandles="1" noChangeArrowheads="1" noChangeShapeType="1" noTextEdit="1"/>
              </p:cNvSpPr>
              <p:nvPr/>
            </p:nvSpPr>
            <p:spPr>
              <a:xfrm>
                <a:off x="1508166" y="2010310"/>
                <a:ext cx="9898084" cy="736997"/>
              </a:xfrm>
              <a:prstGeom prst="rect">
                <a:avLst/>
              </a:prstGeom>
              <a:blipFill>
                <a:blip r:embed="rId2"/>
                <a:stretch>
                  <a:fillRect l="-554" t="-4132" b="-1405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AB69C66-A27C-49AE-0433-0380D62AA66C}"/>
                  </a:ext>
                </a:extLst>
              </p:cNvPr>
              <p:cNvSpPr txBox="1"/>
              <p:nvPr/>
            </p:nvSpPr>
            <p:spPr>
              <a:xfrm>
                <a:off x="1508166" y="2922708"/>
                <a:ext cx="9898084" cy="73699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000" b="1" i="1" dirty="0" smtClean="0">
                            <a:solidFill>
                              <a:srgbClr val="836967"/>
                            </a:solidFill>
                            <a:latin typeface="Cambria Math" panose="02040503050406030204" pitchFamily="18" charset="0"/>
                          </a:rPr>
                        </m:ctrlPr>
                      </m:sSubPr>
                      <m:e>
                        <m:r>
                          <a:rPr lang="en-US" sz="2000" b="1" i="1" dirty="0" err="1" smtClean="0">
                            <a:latin typeface="Cambria Math" panose="02040503050406030204" pitchFamily="18" charset="0"/>
                          </a:rPr>
                          <m:t>𝝆</m:t>
                        </m:r>
                      </m:e>
                      <m:sub>
                        <m:r>
                          <a:rPr lang="en-US" sz="2000" b="1" i="1" dirty="0" err="1" smtClean="0">
                            <a:latin typeface="Cambria Math" panose="02040503050406030204" pitchFamily="18" charset="0"/>
                          </a:rPr>
                          <m:t>𝒊𝒋</m:t>
                        </m:r>
                      </m:sub>
                    </m:sSub>
                  </m:oMath>
                </a14:m>
                <a:r>
                  <a:rPr lang="en-US" sz="2000" b="1" dirty="0"/>
                  <a:t> = 0</a:t>
                </a:r>
                <a:r>
                  <a:rPr lang="en-US" sz="2000" dirty="0"/>
                  <a:t>, no reciprocal effect. This model effectively focuses solely on the degree distributions into and out of nodes.</a:t>
                </a:r>
                <a:endParaRPr lang="en-IN" sz="2000" dirty="0"/>
              </a:p>
            </p:txBody>
          </p:sp>
        </mc:Choice>
        <mc:Fallback xmlns="">
          <p:sp>
            <p:nvSpPr>
              <p:cNvPr id="5" name="TextBox 4">
                <a:extLst>
                  <a:ext uri="{FF2B5EF4-FFF2-40B4-BE49-F238E27FC236}">
                    <a16:creationId xmlns:a16="http://schemas.microsoft.com/office/drawing/2014/main" id="{AAB69C66-A27C-49AE-0433-0380D62AA66C}"/>
                  </a:ext>
                </a:extLst>
              </p:cNvPr>
              <p:cNvSpPr txBox="1">
                <a:spLocks noRot="1" noChangeAspect="1" noMove="1" noResize="1" noEditPoints="1" noAdjustHandles="1" noChangeArrowheads="1" noChangeShapeType="1" noTextEdit="1"/>
              </p:cNvSpPr>
              <p:nvPr/>
            </p:nvSpPr>
            <p:spPr>
              <a:xfrm>
                <a:off x="1508166" y="2922708"/>
                <a:ext cx="9898084" cy="736997"/>
              </a:xfrm>
              <a:prstGeom prst="rect">
                <a:avLst/>
              </a:prstGeom>
              <a:blipFill>
                <a:blip r:embed="rId3"/>
                <a:stretch>
                  <a:fillRect l="-554" t="-3306" b="-1405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A68659-D996-7E55-DA06-B723E97E1A36}"/>
                  </a:ext>
                </a:extLst>
              </p:cNvPr>
              <p:cNvSpPr txBox="1"/>
              <p:nvPr/>
            </p:nvSpPr>
            <p:spPr>
              <a:xfrm>
                <a:off x="1508166" y="3869378"/>
                <a:ext cx="9898084" cy="73699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000" b="1" i="1" dirty="0" smtClean="0">
                            <a:solidFill>
                              <a:srgbClr val="836967"/>
                            </a:solidFill>
                            <a:latin typeface="Cambria Math" panose="02040503050406030204" pitchFamily="18" charset="0"/>
                          </a:rPr>
                        </m:ctrlPr>
                      </m:sSubPr>
                      <m:e>
                        <m:r>
                          <a:rPr lang="en-US" sz="2000" b="1" i="1" dirty="0" err="1" smtClean="0">
                            <a:latin typeface="Cambria Math" panose="02040503050406030204" pitchFamily="18" charset="0"/>
                          </a:rPr>
                          <m:t>𝝆</m:t>
                        </m:r>
                      </m:e>
                      <m:sub>
                        <m:r>
                          <a:rPr lang="en-US" sz="2000" b="1" i="1" dirty="0" err="1" smtClean="0">
                            <a:latin typeface="Cambria Math" panose="02040503050406030204" pitchFamily="18" charset="0"/>
                          </a:rPr>
                          <m:t>𝒊𝒋</m:t>
                        </m:r>
                      </m:sub>
                    </m:sSub>
                  </m:oMath>
                </a14:m>
                <a:r>
                  <a:rPr lang="en-US" sz="2000" b="1" dirty="0"/>
                  <a:t> = ρ</a:t>
                </a:r>
                <a:r>
                  <a:rPr lang="en-US" sz="2000" dirty="0"/>
                  <a:t>, constant reciprocation. This was the version of the p1 model studied in depth by Holland and </a:t>
                </a:r>
                <a:r>
                  <a:rPr lang="en-US" sz="2000" dirty="0" err="1"/>
                  <a:t>Leinhardt</a:t>
                </a:r>
                <a:r>
                  <a:rPr lang="en-US" sz="2000" dirty="0"/>
                  <a:t> using maximum likelihood estimation.</a:t>
                </a:r>
                <a:endParaRPr lang="en-IN" sz="2000" dirty="0"/>
              </a:p>
            </p:txBody>
          </p:sp>
        </mc:Choice>
        <mc:Fallback xmlns="">
          <p:sp>
            <p:nvSpPr>
              <p:cNvPr id="6" name="TextBox 5">
                <a:extLst>
                  <a:ext uri="{FF2B5EF4-FFF2-40B4-BE49-F238E27FC236}">
                    <a16:creationId xmlns:a16="http://schemas.microsoft.com/office/drawing/2014/main" id="{0DA68659-D996-7E55-DA06-B723E97E1A36}"/>
                  </a:ext>
                </a:extLst>
              </p:cNvPr>
              <p:cNvSpPr txBox="1">
                <a:spLocks noRot="1" noChangeAspect="1" noMove="1" noResize="1" noEditPoints="1" noAdjustHandles="1" noChangeArrowheads="1" noChangeShapeType="1" noTextEdit="1"/>
              </p:cNvSpPr>
              <p:nvPr/>
            </p:nvSpPr>
            <p:spPr>
              <a:xfrm>
                <a:off x="1508166" y="3869378"/>
                <a:ext cx="9898084" cy="736997"/>
              </a:xfrm>
              <a:prstGeom prst="rect">
                <a:avLst/>
              </a:prstGeom>
              <a:blipFill>
                <a:blip r:embed="rId4"/>
                <a:stretch>
                  <a:fillRect l="-554" t="-4132" b="-1405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CA80B4-AEC0-7E66-37DF-6B85C3524EF8}"/>
                  </a:ext>
                </a:extLst>
              </p:cNvPr>
              <p:cNvSpPr txBox="1"/>
              <p:nvPr/>
            </p:nvSpPr>
            <p:spPr>
              <a:xfrm>
                <a:off x="1508166" y="4981697"/>
                <a:ext cx="9898084" cy="104034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000" b="1" i="1" dirty="0" smtClean="0">
                            <a:solidFill>
                              <a:srgbClr val="836967"/>
                            </a:solidFill>
                            <a:latin typeface="Cambria Math" panose="02040503050406030204" pitchFamily="18" charset="0"/>
                          </a:rPr>
                        </m:ctrlPr>
                      </m:sSubPr>
                      <m:e>
                        <m:r>
                          <a:rPr lang="en-US" sz="2000" b="1" i="1" dirty="0" err="1">
                            <a:latin typeface="Cambria Math" panose="02040503050406030204" pitchFamily="18" charset="0"/>
                          </a:rPr>
                          <m:t>𝝆</m:t>
                        </m:r>
                      </m:e>
                      <m:sub>
                        <m:r>
                          <a:rPr lang="en-US" sz="2000" b="1" i="1" dirty="0" err="1">
                            <a:latin typeface="Cambria Math" panose="02040503050406030204" pitchFamily="18" charset="0"/>
                          </a:rPr>
                          <m:t>𝒊𝒋</m:t>
                        </m:r>
                      </m:sub>
                    </m:sSub>
                    <m:r>
                      <a:rPr lang="en-US" sz="2000" b="1" i="0" dirty="0" err="1">
                        <a:latin typeface="Cambria Math" panose="02040503050406030204" pitchFamily="18" charset="0"/>
                      </a:rPr>
                      <m:t>=</m:t>
                    </m:r>
                    <m:r>
                      <a:rPr lang="en-US" sz="2000" b="1" i="1" dirty="0" err="1">
                        <a:latin typeface="Cambria Math" panose="02040503050406030204" pitchFamily="18" charset="0"/>
                      </a:rPr>
                      <m:t>𝝆</m:t>
                    </m:r>
                    <m:r>
                      <a:rPr lang="en-US" sz="2000" b="1" i="0" dirty="0" err="1">
                        <a:latin typeface="Cambria Math" panose="02040503050406030204" pitchFamily="18" charset="0"/>
                      </a:rPr>
                      <m:t>+</m:t>
                    </m:r>
                    <m:sSub>
                      <m:sSubPr>
                        <m:ctrlPr>
                          <a:rPr lang="en-US" sz="2000" b="1" i="1" dirty="0" err="1">
                            <a:solidFill>
                              <a:srgbClr val="836967"/>
                            </a:solidFill>
                            <a:latin typeface="Cambria Math" panose="02040503050406030204" pitchFamily="18" charset="0"/>
                          </a:rPr>
                        </m:ctrlPr>
                      </m:sSubPr>
                      <m:e>
                        <m:r>
                          <a:rPr lang="en-US" sz="2000" b="1" i="1" dirty="0" err="1">
                            <a:latin typeface="Cambria Math" panose="02040503050406030204" pitchFamily="18" charset="0"/>
                          </a:rPr>
                          <m:t>𝝆</m:t>
                        </m:r>
                      </m:e>
                      <m:sub>
                        <m:r>
                          <a:rPr lang="en-US" sz="2000" b="1" i="1" dirty="0" err="1">
                            <a:latin typeface="Cambria Math" panose="02040503050406030204" pitchFamily="18" charset="0"/>
                          </a:rPr>
                          <m:t>𝒊</m:t>
                        </m:r>
                      </m:sub>
                    </m:sSub>
                    <m:r>
                      <a:rPr lang="en-US" sz="2000" b="1" i="0" dirty="0" err="1">
                        <a:latin typeface="Cambria Math" panose="02040503050406030204" pitchFamily="18" charset="0"/>
                      </a:rPr>
                      <m:t>+</m:t>
                    </m:r>
                    <m:sSub>
                      <m:sSubPr>
                        <m:ctrlPr>
                          <a:rPr lang="en-US" sz="2000" b="1" i="1" dirty="0" err="1">
                            <a:solidFill>
                              <a:srgbClr val="836967"/>
                            </a:solidFill>
                            <a:latin typeface="Cambria Math" panose="02040503050406030204" pitchFamily="18" charset="0"/>
                          </a:rPr>
                        </m:ctrlPr>
                      </m:sSubPr>
                      <m:e>
                        <m:r>
                          <a:rPr lang="en-US" sz="2000" b="1" i="1" dirty="0" err="1">
                            <a:latin typeface="Cambria Math" panose="02040503050406030204" pitchFamily="18" charset="0"/>
                          </a:rPr>
                          <m:t>𝝆</m:t>
                        </m:r>
                      </m:e>
                      <m:sub>
                        <m:r>
                          <a:rPr lang="en-US" sz="2000" b="1" i="1" dirty="0" err="1">
                            <a:latin typeface="Cambria Math" panose="02040503050406030204" pitchFamily="18" charset="0"/>
                          </a:rPr>
                          <m:t>𝒋</m:t>
                        </m:r>
                      </m:sub>
                    </m:sSub>
                  </m:oMath>
                </a14:m>
                <a:r>
                  <a:rPr lang="en-US" sz="2000" dirty="0"/>
                  <a:t>, edge-dependent reciprocation. Fienberg and Wasserman described this model and how to find maximum likelihood estimate for the parameters.</a:t>
                </a:r>
                <a:endParaRPr lang="en-IN" sz="2000" dirty="0"/>
              </a:p>
            </p:txBody>
          </p:sp>
        </mc:Choice>
        <mc:Fallback xmlns="">
          <p:sp>
            <p:nvSpPr>
              <p:cNvPr id="7" name="TextBox 6">
                <a:extLst>
                  <a:ext uri="{FF2B5EF4-FFF2-40B4-BE49-F238E27FC236}">
                    <a16:creationId xmlns:a16="http://schemas.microsoft.com/office/drawing/2014/main" id="{DECA80B4-AEC0-7E66-37DF-6B85C3524EF8}"/>
                  </a:ext>
                </a:extLst>
              </p:cNvPr>
              <p:cNvSpPr txBox="1">
                <a:spLocks noRot="1" noChangeAspect="1" noMove="1" noResize="1" noEditPoints="1" noAdjustHandles="1" noChangeArrowheads="1" noChangeShapeType="1" noTextEdit="1"/>
              </p:cNvSpPr>
              <p:nvPr/>
            </p:nvSpPr>
            <p:spPr>
              <a:xfrm>
                <a:off x="1508166" y="4981697"/>
                <a:ext cx="9898084" cy="1040349"/>
              </a:xfrm>
              <a:prstGeom prst="rect">
                <a:avLst/>
              </a:prstGeom>
              <a:blipFill>
                <a:blip r:embed="rId5"/>
                <a:stretch>
                  <a:fillRect l="-554" t="-2339" b="-9942"/>
                </a:stretch>
              </a:blipFill>
            </p:spPr>
            <p:txBody>
              <a:bodyPr/>
              <a:lstStyle/>
              <a:p>
                <a:r>
                  <a:rPr lang="en-IN">
                    <a:noFill/>
                  </a:rPr>
                  <a:t> </a:t>
                </a:r>
              </a:p>
            </p:txBody>
          </p:sp>
        </mc:Fallback>
      </mc:AlternateContent>
    </p:spTree>
    <p:extLst>
      <p:ext uri="{BB962C8B-B14F-4D97-AF65-F5344CB8AC3E}">
        <p14:creationId xmlns:p14="http://schemas.microsoft.com/office/powerpoint/2010/main" val="398286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54428-8E87-0192-990D-DF1B4913B5E4}"/>
              </a:ext>
            </a:extLst>
          </p:cNvPr>
          <p:cNvSpPr>
            <a:spLocks noGrp="1"/>
          </p:cNvSpPr>
          <p:nvPr>
            <p:ph type="title"/>
          </p:nvPr>
        </p:nvSpPr>
        <p:spPr>
          <a:xfrm>
            <a:off x="613558" y="1905990"/>
            <a:ext cx="10863943" cy="2410690"/>
          </a:xfrm>
        </p:spPr>
        <p:txBody>
          <a:bodyPr>
            <a:noAutofit/>
          </a:bodyPr>
          <a:lstStyle/>
          <a:p>
            <a:pPr algn="ctr">
              <a:lnSpc>
                <a:spcPct val="150000"/>
              </a:lnSpc>
            </a:pPr>
            <a:r>
              <a:rPr lang="en-IN" sz="6600" b="1" u="sng" dirty="0"/>
              <a:t> Some Simulations of </a:t>
            </a:r>
            <a:r>
              <a:rPr lang="en-US" sz="6600" b="1" u="sng" dirty="0"/>
              <a:t>p1 Block Model</a:t>
            </a:r>
            <a:r>
              <a:rPr lang="en-IN" sz="6600" b="1" u="sng" dirty="0"/>
              <a:t>                                                                </a:t>
            </a:r>
          </a:p>
        </p:txBody>
      </p:sp>
    </p:spTree>
    <p:extLst>
      <p:ext uri="{BB962C8B-B14F-4D97-AF65-F5344CB8AC3E}">
        <p14:creationId xmlns:p14="http://schemas.microsoft.com/office/powerpoint/2010/main" val="1440032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65B85-9682-0226-16E2-9D81342A0D4B}"/>
              </a:ext>
            </a:extLst>
          </p:cNvPr>
          <p:cNvSpPr>
            <a:spLocks noGrp="1"/>
          </p:cNvSpPr>
          <p:nvPr>
            <p:ph type="title"/>
          </p:nvPr>
        </p:nvSpPr>
        <p:spPr>
          <a:xfrm>
            <a:off x="1108364" y="470402"/>
            <a:ext cx="10058400" cy="1014014"/>
          </a:xfrm>
        </p:spPr>
        <p:txBody>
          <a:bodyPr/>
          <a:lstStyle/>
          <a:p>
            <a:r>
              <a:rPr lang="en-IN" u="sng" dirty="0"/>
              <a:t>Pseudo-Code and Test Cases:-</a:t>
            </a:r>
          </a:p>
        </p:txBody>
      </p:sp>
      <p:pic>
        <p:nvPicPr>
          <p:cNvPr id="5" name="Picture 4">
            <a:extLst>
              <a:ext uri="{FF2B5EF4-FFF2-40B4-BE49-F238E27FC236}">
                <a16:creationId xmlns:a16="http://schemas.microsoft.com/office/drawing/2014/main" id="{267410A7-4D81-CD35-F85E-BFEC9B74BD07}"/>
              </a:ext>
            </a:extLst>
          </p:cNvPr>
          <p:cNvPicPr>
            <a:picLocks noChangeAspect="1"/>
          </p:cNvPicPr>
          <p:nvPr/>
        </p:nvPicPr>
        <p:blipFill>
          <a:blip r:embed="rId2"/>
          <a:stretch>
            <a:fillRect/>
          </a:stretch>
        </p:blipFill>
        <p:spPr>
          <a:xfrm>
            <a:off x="509801" y="1240967"/>
            <a:ext cx="5509245" cy="5146631"/>
          </a:xfrm>
          <a:prstGeom prst="rect">
            <a:avLst/>
          </a:prstGeom>
        </p:spPr>
      </p:pic>
      <p:pic>
        <p:nvPicPr>
          <p:cNvPr id="7" name="Picture 6">
            <a:extLst>
              <a:ext uri="{FF2B5EF4-FFF2-40B4-BE49-F238E27FC236}">
                <a16:creationId xmlns:a16="http://schemas.microsoft.com/office/drawing/2014/main" id="{B4E01F99-393D-85C8-3F30-76AD453B67BE}"/>
              </a:ext>
            </a:extLst>
          </p:cNvPr>
          <p:cNvPicPr>
            <a:picLocks noChangeAspect="1"/>
          </p:cNvPicPr>
          <p:nvPr/>
        </p:nvPicPr>
        <p:blipFill>
          <a:blip r:embed="rId3"/>
          <a:stretch>
            <a:fillRect/>
          </a:stretch>
        </p:blipFill>
        <p:spPr>
          <a:xfrm>
            <a:off x="4305650" y="5119591"/>
            <a:ext cx="7420024" cy="1131807"/>
          </a:xfrm>
          <a:prstGeom prst="rect">
            <a:avLst/>
          </a:prstGeom>
        </p:spPr>
      </p:pic>
      <p:pic>
        <p:nvPicPr>
          <p:cNvPr id="13" name="Picture 12">
            <a:extLst>
              <a:ext uri="{FF2B5EF4-FFF2-40B4-BE49-F238E27FC236}">
                <a16:creationId xmlns:a16="http://schemas.microsoft.com/office/drawing/2014/main" id="{6124DC69-3E52-8285-A9AD-46401C3B41DC}"/>
              </a:ext>
            </a:extLst>
          </p:cNvPr>
          <p:cNvPicPr>
            <a:picLocks noChangeAspect="1"/>
          </p:cNvPicPr>
          <p:nvPr/>
        </p:nvPicPr>
        <p:blipFill>
          <a:blip r:embed="rId4"/>
          <a:stretch>
            <a:fillRect/>
          </a:stretch>
        </p:blipFill>
        <p:spPr>
          <a:xfrm>
            <a:off x="6240699" y="3429000"/>
            <a:ext cx="5488561" cy="1444877"/>
          </a:xfrm>
          <a:prstGeom prst="rect">
            <a:avLst/>
          </a:prstGeom>
        </p:spPr>
      </p:pic>
      <p:pic>
        <p:nvPicPr>
          <p:cNvPr id="15" name="Picture 14">
            <a:extLst>
              <a:ext uri="{FF2B5EF4-FFF2-40B4-BE49-F238E27FC236}">
                <a16:creationId xmlns:a16="http://schemas.microsoft.com/office/drawing/2014/main" id="{0E953979-F6BF-D705-9A37-223336A57EE9}"/>
              </a:ext>
            </a:extLst>
          </p:cNvPr>
          <p:cNvPicPr>
            <a:picLocks noChangeAspect="1"/>
          </p:cNvPicPr>
          <p:nvPr/>
        </p:nvPicPr>
        <p:blipFill>
          <a:blip r:embed="rId5"/>
          <a:stretch>
            <a:fillRect/>
          </a:stretch>
        </p:blipFill>
        <p:spPr>
          <a:xfrm>
            <a:off x="6172955" y="1484416"/>
            <a:ext cx="5484975" cy="1744676"/>
          </a:xfrm>
          <a:prstGeom prst="rect">
            <a:avLst/>
          </a:prstGeom>
        </p:spPr>
      </p:pic>
    </p:spTree>
    <p:extLst>
      <p:ext uri="{BB962C8B-B14F-4D97-AF65-F5344CB8AC3E}">
        <p14:creationId xmlns:p14="http://schemas.microsoft.com/office/powerpoint/2010/main" val="4134498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54428-8E87-0192-990D-DF1B4913B5E4}"/>
              </a:ext>
            </a:extLst>
          </p:cNvPr>
          <p:cNvSpPr>
            <a:spLocks noGrp="1"/>
          </p:cNvSpPr>
          <p:nvPr>
            <p:ph type="title"/>
          </p:nvPr>
        </p:nvSpPr>
        <p:spPr>
          <a:xfrm>
            <a:off x="1066800" y="458526"/>
            <a:ext cx="10058400" cy="1371600"/>
          </a:xfrm>
        </p:spPr>
        <p:txBody>
          <a:bodyPr/>
          <a:lstStyle/>
          <a:p>
            <a:r>
              <a:rPr lang="en-IN" b="1" u="sng" dirty="0"/>
              <a:t>Basic Notation And Terminology :-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B9174D-2ECE-2835-360D-19DCE86D1020}"/>
                  </a:ext>
                </a:extLst>
              </p:cNvPr>
              <p:cNvSpPr txBox="1"/>
              <p:nvPr/>
            </p:nvSpPr>
            <p:spPr>
              <a:xfrm>
                <a:off x="728354" y="1830126"/>
                <a:ext cx="10505704" cy="1405321"/>
              </a:xfrm>
              <a:prstGeom prst="rect">
                <a:avLst/>
              </a:prstGeom>
              <a:noFill/>
            </p:spPr>
            <p:txBody>
              <a:bodyPr wrap="square" rtlCol="0">
                <a:spAutoFit/>
              </a:bodyPr>
              <a:lstStyle/>
              <a:p>
                <a:r>
                  <a:rPr lang="en-IN" sz="2400" dirty="0"/>
                  <a:t>A graph, directed or undirected is denoted by it’s adjacency matrix </a:t>
                </a:r>
                <a:endParaRPr lang="en-IN" sz="2400" b="0" i="1" dirty="0">
                  <a:latin typeface="Cambria Math" panose="02040503050406030204" pitchFamily="18" charset="0"/>
                </a:endParaRPr>
              </a:p>
              <a:p>
                <a14:m>
                  <m:oMath xmlns:m="http://schemas.openxmlformats.org/officeDocument/2006/math">
                    <m:r>
                      <a:rPr lang="en-IN" sz="3200" b="1" i="1" smtClean="0">
                        <a:latin typeface="Cambria Math" panose="02040503050406030204" pitchFamily="18" charset="0"/>
                      </a:rPr>
                      <m:t>𝑿</m:t>
                    </m:r>
                    <m:r>
                      <a:rPr lang="en-IN" sz="3200" b="1" i="1" smtClean="0">
                        <a:latin typeface="Cambria Math" panose="02040503050406030204" pitchFamily="18" charset="0"/>
                      </a:rPr>
                      <m:t>=(</m:t>
                    </m:r>
                    <m:d>
                      <m:dPr>
                        <m:ctrlPr>
                          <a:rPr lang="en-IN" sz="3200" b="1" i="1" smtClean="0">
                            <a:solidFill>
                              <a:srgbClr val="836967"/>
                            </a:solidFill>
                            <a:latin typeface="Cambria Math" panose="02040503050406030204" pitchFamily="18" charset="0"/>
                          </a:rPr>
                        </m:ctrlPr>
                      </m:dPr>
                      <m:e>
                        <m:sSub>
                          <m:sSubPr>
                            <m:ctrlPr>
                              <a:rPr lang="en-IN" sz="3200" b="1" i="1" smtClean="0">
                                <a:solidFill>
                                  <a:srgbClr val="836967"/>
                                </a:solidFill>
                                <a:latin typeface="Cambria Math" panose="02040503050406030204" pitchFamily="18" charset="0"/>
                              </a:rPr>
                            </m:ctrlPr>
                          </m:sSubPr>
                          <m:e>
                            <m:r>
                              <a:rPr lang="en-IN" sz="3200" b="1" i="1" smtClean="0">
                                <a:latin typeface="Cambria Math" panose="02040503050406030204" pitchFamily="18" charset="0"/>
                              </a:rPr>
                              <m:t>𝒙</m:t>
                            </m:r>
                          </m:e>
                          <m:sub>
                            <m:r>
                              <a:rPr lang="en-IN" sz="3200" b="1" i="1" smtClean="0">
                                <a:latin typeface="Cambria Math" panose="02040503050406030204" pitchFamily="18" charset="0"/>
                              </a:rPr>
                              <m:t>𝒊𝒋</m:t>
                            </m:r>
                          </m:sub>
                        </m:sSub>
                      </m:e>
                    </m:d>
                    <m:r>
                      <a:rPr lang="en-IN" sz="3200" b="1" i="1" smtClean="0">
                        <a:latin typeface="Cambria Math" panose="02040503050406030204" pitchFamily="18" charset="0"/>
                      </a:rPr>
                      <m:t>)</m:t>
                    </m:r>
                  </m:oMath>
                </a14:m>
                <a:r>
                  <a:rPr lang="en-IN" sz="3200" b="1" dirty="0"/>
                  <a:t>. </a:t>
                </a:r>
                <a:r>
                  <a:rPr lang="en-IN" sz="2400" dirty="0"/>
                  <a:t>Whose entries are either </a:t>
                </a:r>
                <a:r>
                  <a:rPr lang="en-IN" sz="2400" b="1" dirty="0"/>
                  <a:t>0</a:t>
                </a:r>
                <a:r>
                  <a:rPr lang="en-IN" sz="2400" dirty="0"/>
                  <a:t> or </a:t>
                </a:r>
                <a:r>
                  <a:rPr lang="en-IN" sz="2400" b="1" dirty="0"/>
                  <a:t>1</a:t>
                </a:r>
                <a:r>
                  <a:rPr lang="en-IN" sz="2400" dirty="0"/>
                  <a:t> denoting edge or non-edge.</a:t>
                </a:r>
              </a:p>
            </p:txBody>
          </p:sp>
        </mc:Choice>
        <mc:Fallback xmlns="">
          <p:sp>
            <p:nvSpPr>
              <p:cNvPr id="2" name="TextBox 1">
                <a:extLst>
                  <a:ext uri="{FF2B5EF4-FFF2-40B4-BE49-F238E27FC236}">
                    <a16:creationId xmlns:a16="http://schemas.microsoft.com/office/drawing/2014/main" id="{C8B9174D-2ECE-2835-360D-19DCE86D1020}"/>
                  </a:ext>
                </a:extLst>
              </p:cNvPr>
              <p:cNvSpPr txBox="1">
                <a:spLocks noRot="1" noChangeAspect="1" noMove="1" noResize="1" noEditPoints="1" noAdjustHandles="1" noChangeArrowheads="1" noChangeShapeType="1" noTextEdit="1"/>
              </p:cNvSpPr>
              <p:nvPr/>
            </p:nvSpPr>
            <p:spPr>
              <a:xfrm>
                <a:off x="728354" y="1830126"/>
                <a:ext cx="10505704" cy="1405321"/>
              </a:xfrm>
              <a:prstGeom prst="rect">
                <a:avLst/>
              </a:prstGeom>
              <a:blipFill>
                <a:blip r:embed="rId2"/>
                <a:stretch>
                  <a:fillRect l="-870" t="-3030" b="-909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75BDF89-B46C-74F0-006E-22F62159A95F}"/>
                  </a:ext>
                </a:extLst>
              </p:cNvPr>
              <p:cNvSpPr txBox="1"/>
              <p:nvPr/>
            </p:nvSpPr>
            <p:spPr>
              <a:xfrm>
                <a:off x="728354" y="3495541"/>
                <a:ext cx="8637621" cy="646331"/>
              </a:xfrm>
              <a:prstGeom prst="rect">
                <a:avLst/>
              </a:prstGeom>
              <a:noFill/>
            </p:spPr>
            <p:txBody>
              <a:bodyPr wrap="none" rtlCol="0">
                <a:spAutoFit/>
              </a:bodyPr>
              <a:lstStyle/>
              <a:p>
                <a14:m>
                  <m:oMath xmlns:m="http://schemas.openxmlformats.org/officeDocument/2006/math">
                    <m:sSub>
                      <m:sSubPr>
                        <m:ctrlPr>
                          <a:rPr lang="en-IN" sz="3600" b="1" i="1" smtClean="0">
                            <a:solidFill>
                              <a:srgbClr val="836967"/>
                            </a:solidFill>
                            <a:latin typeface="Cambria Math" panose="02040503050406030204" pitchFamily="18" charset="0"/>
                          </a:rPr>
                        </m:ctrlPr>
                      </m:sSubPr>
                      <m:e>
                        <m:r>
                          <a:rPr lang="en-IN" sz="3600" b="1" i="1">
                            <a:latin typeface="Cambria Math" panose="02040503050406030204" pitchFamily="18" charset="0"/>
                          </a:rPr>
                          <m:t>𝑮</m:t>
                        </m:r>
                      </m:e>
                      <m:sub>
                        <m:r>
                          <a:rPr lang="en-IN" sz="3600" b="1" i="1">
                            <a:latin typeface="Cambria Math" panose="02040503050406030204" pitchFamily="18" charset="0"/>
                          </a:rPr>
                          <m:t>𝒏</m:t>
                        </m:r>
                      </m:sub>
                    </m:sSub>
                  </m:oMath>
                </a14:m>
                <a:r>
                  <a:rPr lang="en-IN" sz="3600" b="1" dirty="0"/>
                  <a:t> </a:t>
                </a:r>
                <a:r>
                  <a:rPr lang="en-IN" sz="2400" dirty="0"/>
                  <a:t>is the sample space of all possible graphs with </a:t>
                </a:r>
                <a:r>
                  <a:rPr lang="en-IN" sz="2400" b="1" dirty="0"/>
                  <a:t>n</a:t>
                </a:r>
                <a:r>
                  <a:rPr lang="en-IN" sz="2400" dirty="0"/>
                  <a:t> nodes.</a:t>
                </a:r>
              </a:p>
            </p:txBody>
          </p:sp>
        </mc:Choice>
        <mc:Fallback xmlns="">
          <p:sp>
            <p:nvSpPr>
              <p:cNvPr id="6" name="TextBox 5">
                <a:extLst>
                  <a:ext uri="{FF2B5EF4-FFF2-40B4-BE49-F238E27FC236}">
                    <a16:creationId xmlns:a16="http://schemas.microsoft.com/office/drawing/2014/main" id="{675BDF89-B46C-74F0-006E-22F62159A95F}"/>
                  </a:ext>
                </a:extLst>
              </p:cNvPr>
              <p:cNvSpPr txBox="1">
                <a:spLocks noRot="1" noChangeAspect="1" noMove="1" noResize="1" noEditPoints="1" noAdjustHandles="1" noChangeArrowheads="1" noChangeShapeType="1" noTextEdit="1"/>
              </p:cNvSpPr>
              <p:nvPr/>
            </p:nvSpPr>
            <p:spPr>
              <a:xfrm>
                <a:off x="728354" y="3495541"/>
                <a:ext cx="8637621" cy="646331"/>
              </a:xfrm>
              <a:prstGeom prst="rect">
                <a:avLst/>
              </a:prstGeom>
              <a:blipFill>
                <a:blip r:embed="rId3"/>
                <a:stretch>
                  <a:fillRect r="-71" b="-1509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7C54CF-2508-61B5-1729-BFBFA461C43A}"/>
                  </a:ext>
                </a:extLst>
              </p:cNvPr>
              <p:cNvSpPr txBox="1"/>
              <p:nvPr/>
            </p:nvSpPr>
            <p:spPr>
              <a:xfrm>
                <a:off x="728355" y="4401966"/>
                <a:ext cx="10396845" cy="1616276"/>
              </a:xfrm>
              <a:prstGeom prst="rect">
                <a:avLst/>
              </a:prstGeom>
              <a:noFill/>
            </p:spPr>
            <p:txBody>
              <a:bodyPr wrap="square" rtlCol="0">
                <a:spAutoFit/>
              </a:bodyPr>
              <a:lstStyle/>
              <a:p>
                <a14:m>
                  <m:oMath xmlns:m="http://schemas.openxmlformats.org/officeDocument/2006/math">
                    <m:sSub>
                      <m:sSubPr>
                        <m:ctrlPr>
                          <a:rPr lang="en-IN" sz="3200" b="1" i="1" smtClean="0">
                            <a:solidFill>
                              <a:srgbClr val="836967"/>
                            </a:solidFill>
                            <a:latin typeface="Cambria Math" panose="02040503050406030204" pitchFamily="18" charset="0"/>
                          </a:rPr>
                        </m:ctrlPr>
                      </m:sSubPr>
                      <m:e>
                        <m:r>
                          <a:rPr lang="en-IN" sz="3200" b="1" i="1">
                            <a:latin typeface="Cambria Math" panose="02040503050406030204" pitchFamily="18" charset="0"/>
                          </a:rPr>
                          <m:t>𝒑</m:t>
                        </m:r>
                      </m:e>
                      <m:sub>
                        <m:r>
                          <a:rPr lang="en-IN" sz="3200" b="1" i="1">
                            <a:latin typeface="Cambria Math" panose="02040503050406030204" pitchFamily="18" charset="0"/>
                          </a:rPr>
                          <m:t>𝒊</m:t>
                        </m:r>
                        <m:r>
                          <a:rPr lang="en-IN" sz="3200" b="1" i="1" smtClean="0">
                            <a:latin typeface="Cambria Math" panose="02040503050406030204" pitchFamily="18" charset="0"/>
                          </a:rPr>
                          <m:t>𝒋</m:t>
                        </m:r>
                      </m:sub>
                    </m:sSub>
                  </m:oMath>
                </a14:m>
                <a:r>
                  <a:rPr lang="en-IN" sz="3200" b="1" dirty="0"/>
                  <a:t> </a:t>
                </a:r>
                <a:r>
                  <a:rPr lang="en-IN" sz="2400" dirty="0"/>
                  <a:t>denotes the probability of the directed edge </a:t>
                </a:r>
                <a14:m>
                  <m:oMath xmlns:m="http://schemas.openxmlformats.org/officeDocument/2006/math">
                    <m:r>
                      <a:rPr lang="en-IN" sz="3200" b="1" dirty="0" smtClean="0">
                        <a:latin typeface="Cambria Math" panose="02040503050406030204" pitchFamily="18" charset="0"/>
                      </a:rPr>
                      <m:t>ⅈ</m:t>
                    </m:r>
                    <m:r>
                      <a:rPr lang="en-IN" sz="3200" b="1" i="0" dirty="0">
                        <a:latin typeface="Cambria Math" panose="02040503050406030204" pitchFamily="18" charset="0"/>
                      </a:rPr>
                      <m:t>→</m:t>
                    </m:r>
                    <m:r>
                      <a:rPr lang="en-IN" sz="3200" b="1" i="1" dirty="0">
                        <a:latin typeface="Cambria Math" panose="02040503050406030204" pitchFamily="18" charset="0"/>
                      </a:rPr>
                      <m:t>𝒋</m:t>
                    </m:r>
                  </m:oMath>
                </a14:m>
                <a:r>
                  <a:rPr lang="en-IN" sz="3200" b="1" dirty="0"/>
                  <a:t> </a:t>
                </a:r>
                <a:r>
                  <a:rPr lang="en-IN" sz="2400" dirty="0"/>
                  <a:t>appearing in </a:t>
                </a:r>
              </a:p>
              <a:p>
                <a:r>
                  <a:rPr lang="en-IN" sz="2400" dirty="0"/>
                  <a:t>a random sample graph </a:t>
                </a:r>
                <a14:m>
                  <m:oMath xmlns:m="http://schemas.openxmlformats.org/officeDocument/2006/math">
                    <m:r>
                      <a:rPr lang="en-IN" sz="3600" b="1" i="1" dirty="0" smtClean="0">
                        <a:latin typeface="Cambria Math" panose="02040503050406030204" pitchFamily="18" charset="0"/>
                      </a:rPr>
                      <m:t>𝑮</m:t>
                    </m:r>
                    <m:r>
                      <a:rPr lang="en-IN" sz="3600" b="1" i="0" dirty="0">
                        <a:latin typeface="Cambria Math" panose="02040503050406030204" pitchFamily="18" charset="0"/>
                      </a:rPr>
                      <m:t>∈</m:t>
                    </m:r>
                    <m:sSub>
                      <m:sSubPr>
                        <m:ctrlPr>
                          <a:rPr lang="en-IN" sz="3600" b="1" i="1" dirty="0">
                            <a:solidFill>
                              <a:srgbClr val="836967"/>
                            </a:solidFill>
                            <a:latin typeface="Cambria Math" panose="02040503050406030204" pitchFamily="18" charset="0"/>
                          </a:rPr>
                        </m:ctrlPr>
                      </m:sSubPr>
                      <m:e>
                        <m:r>
                          <a:rPr lang="en-IN" sz="3600" b="1" i="1" dirty="0">
                            <a:latin typeface="Cambria Math" panose="02040503050406030204" pitchFamily="18" charset="0"/>
                          </a:rPr>
                          <m:t>𝑮</m:t>
                        </m:r>
                      </m:e>
                      <m:sub>
                        <m:r>
                          <a:rPr lang="en-IN" sz="3600" b="1" i="1" dirty="0">
                            <a:latin typeface="Cambria Math" panose="02040503050406030204" pitchFamily="18" charset="0"/>
                          </a:rPr>
                          <m:t>𝒏</m:t>
                        </m:r>
                      </m:sub>
                    </m:sSub>
                    <m:r>
                      <a:rPr lang="en-IN" sz="3600" b="0" i="0" dirty="0" smtClean="0">
                        <a:latin typeface="Cambria Math" panose="02040503050406030204" pitchFamily="18" charset="0"/>
                      </a:rPr>
                      <m:t> </m:t>
                    </m:r>
                  </m:oMath>
                </a14:m>
                <a:r>
                  <a:rPr lang="en-IN" sz="2800" dirty="0"/>
                  <a:t>and </a:t>
                </a:r>
                <a14:m>
                  <m:oMath xmlns:m="http://schemas.openxmlformats.org/officeDocument/2006/math">
                    <m:sSub>
                      <m:sSubPr>
                        <m:ctrlPr>
                          <a:rPr lang="en-IN" sz="3600" b="1" i="1" dirty="0" smtClean="0">
                            <a:solidFill>
                              <a:srgbClr val="836967"/>
                            </a:solidFill>
                            <a:latin typeface="Cambria Math" panose="02040503050406030204" pitchFamily="18" charset="0"/>
                          </a:rPr>
                        </m:ctrlPr>
                      </m:sSubPr>
                      <m:e>
                        <m:r>
                          <a:rPr lang="en-IN" sz="3600" b="1" dirty="0" smtClean="0">
                            <a:latin typeface="Cambria Math" panose="02040503050406030204" pitchFamily="18" charset="0"/>
                          </a:rPr>
                          <m:t>ⅆ</m:t>
                        </m:r>
                      </m:e>
                      <m:sub>
                        <m:r>
                          <a:rPr lang="en-IN" sz="3600" b="1" i="1" dirty="0" smtClean="0">
                            <a:latin typeface="Cambria Math" panose="02040503050406030204" pitchFamily="18" charset="0"/>
                          </a:rPr>
                          <m:t>𝒊</m:t>
                        </m:r>
                      </m:sub>
                    </m:sSub>
                  </m:oMath>
                </a14:m>
                <a:r>
                  <a:rPr lang="en-IN" sz="3600" b="1" dirty="0"/>
                  <a:t> </a:t>
                </a:r>
                <a:r>
                  <a:rPr lang="en-IN" sz="2800" dirty="0"/>
                  <a:t>is the out-degree of </a:t>
                </a:r>
              </a:p>
              <a:p>
                <a:r>
                  <a:rPr lang="en-IN" sz="2800" dirty="0"/>
                  <a:t>the </a:t>
                </a:r>
                <a:r>
                  <a:rPr lang="en-IN" sz="2800" b="1" dirty="0" err="1"/>
                  <a:t>i</a:t>
                </a:r>
                <a:r>
                  <a:rPr lang="en-IN" sz="2800" dirty="0" err="1"/>
                  <a:t>th</a:t>
                </a:r>
                <a:r>
                  <a:rPr lang="en-IN" sz="2800" dirty="0"/>
                  <a:t> node.</a:t>
                </a:r>
                <a:endParaRPr lang="en-IN" sz="2800" b="1" dirty="0"/>
              </a:p>
            </p:txBody>
          </p:sp>
        </mc:Choice>
        <mc:Fallback xmlns="">
          <p:sp>
            <p:nvSpPr>
              <p:cNvPr id="7" name="TextBox 6">
                <a:extLst>
                  <a:ext uri="{FF2B5EF4-FFF2-40B4-BE49-F238E27FC236}">
                    <a16:creationId xmlns:a16="http://schemas.microsoft.com/office/drawing/2014/main" id="{F67C54CF-2508-61B5-1729-BFBFA461C43A}"/>
                  </a:ext>
                </a:extLst>
              </p:cNvPr>
              <p:cNvSpPr txBox="1">
                <a:spLocks noRot="1" noChangeAspect="1" noMove="1" noResize="1" noEditPoints="1" noAdjustHandles="1" noChangeArrowheads="1" noChangeShapeType="1" noTextEdit="1"/>
              </p:cNvSpPr>
              <p:nvPr/>
            </p:nvSpPr>
            <p:spPr>
              <a:xfrm>
                <a:off x="728355" y="4401966"/>
                <a:ext cx="10396845" cy="1616276"/>
              </a:xfrm>
              <a:prstGeom prst="rect">
                <a:avLst/>
              </a:prstGeom>
              <a:blipFill>
                <a:blip r:embed="rId4"/>
                <a:stretch>
                  <a:fillRect l="-1172" b="-9811"/>
                </a:stretch>
              </a:blipFill>
            </p:spPr>
            <p:txBody>
              <a:bodyPr/>
              <a:lstStyle/>
              <a:p>
                <a:r>
                  <a:rPr lang="en-IN">
                    <a:noFill/>
                  </a:rPr>
                  <a:t> </a:t>
                </a:r>
              </a:p>
            </p:txBody>
          </p:sp>
        </mc:Fallback>
      </mc:AlternateContent>
    </p:spTree>
    <p:extLst>
      <p:ext uri="{BB962C8B-B14F-4D97-AF65-F5344CB8AC3E}">
        <p14:creationId xmlns:p14="http://schemas.microsoft.com/office/powerpoint/2010/main" val="4224041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4813681-A8C3-84BA-7D4C-071DEA2428ED}"/>
              </a:ext>
            </a:extLst>
          </p:cNvPr>
          <p:cNvPicPr>
            <a:picLocks noChangeAspect="1"/>
          </p:cNvPicPr>
          <p:nvPr/>
        </p:nvPicPr>
        <p:blipFill>
          <a:blip r:embed="rId2"/>
          <a:stretch>
            <a:fillRect/>
          </a:stretch>
        </p:blipFill>
        <p:spPr>
          <a:xfrm>
            <a:off x="528892" y="1509596"/>
            <a:ext cx="5099972" cy="4837763"/>
          </a:xfrm>
          <a:prstGeom prst="rect">
            <a:avLst/>
          </a:prstGeom>
        </p:spPr>
      </p:pic>
      <p:pic>
        <p:nvPicPr>
          <p:cNvPr id="15" name="Picture 14">
            <a:extLst>
              <a:ext uri="{FF2B5EF4-FFF2-40B4-BE49-F238E27FC236}">
                <a16:creationId xmlns:a16="http://schemas.microsoft.com/office/drawing/2014/main" id="{9E44D443-9FB5-64C8-690C-10122CEA8143}"/>
              </a:ext>
            </a:extLst>
          </p:cNvPr>
          <p:cNvPicPr>
            <a:picLocks noChangeAspect="1"/>
          </p:cNvPicPr>
          <p:nvPr/>
        </p:nvPicPr>
        <p:blipFill>
          <a:blip r:embed="rId3"/>
          <a:stretch>
            <a:fillRect/>
          </a:stretch>
        </p:blipFill>
        <p:spPr>
          <a:xfrm>
            <a:off x="5737863" y="1730950"/>
            <a:ext cx="5925245" cy="4479844"/>
          </a:xfrm>
          <a:prstGeom prst="rect">
            <a:avLst/>
          </a:prstGeom>
        </p:spPr>
      </p:pic>
      <p:sp>
        <p:nvSpPr>
          <p:cNvPr id="16" name="TextBox 15">
            <a:extLst>
              <a:ext uri="{FF2B5EF4-FFF2-40B4-BE49-F238E27FC236}">
                <a16:creationId xmlns:a16="http://schemas.microsoft.com/office/drawing/2014/main" id="{38B272CC-2DFB-5686-113A-794B4B0D13AD}"/>
              </a:ext>
            </a:extLst>
          </p:cNvPr>
          <p:cNvSpPr txBox="1"/>
          <p:nvPr/>
        </p:nvSpPr>
        <p:spPr>
          <a:xfrm>
            <a:off x="4651513" y="498763"/>
            <a:ext cx="1954702" cy="707886"/>
          </a:xfrm>
          <a:prstGeom prst="rect">
            <a:avLst/>
          </a:prstGeom>
          <a:noFill/>
        </p:spPr>
        <p:txBody>
          <a:bodyPr wrap="none" rtlCol="0">
            <a:spAutoFit/>
          </a:bodyPr>
          <a:lstStyle/>
          <a:p>
            <a:r>
              <a:rPr lang="en-IN" sz="4000" u="sng" dirty="0"/>
              <a:t>Case1:-</a:t>
            </a:r>
          </a:p>
        </p:txBody>
      </p:sp>
    </p:spTree>
    <p:extLst>
      <p:ext uri="{BB962C8B-B14F-4D97-AF65-F5344CB8AC3E}">
        <p14:creationId xmlns:p14="http://schemas.microsoft.com/office/powerpoint/2010/main" val="969562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B73A2-8AE0-0AF4-E120-37FD3754ED40}"/>
              </a:ext>
            </a:extLst>
          </p:cNvPr>
          <p:cNvPicPr>
            <a:picLocks noChangeAspect="1"/>
          </p:cNvPicPr>
          <p:nvPr/>
        </p:nvPicPr>
        <p:blipFill>
          <a:blip r:embed="rId2"/>
          <a:stretch>
            <a:fillRect/>
          </a:stretch>
        </p:blipFill>
        <p:spPr>
          <a:xfrm>
            <a:off x="537799" y="1249274"/>
            <a:ext cx="4580466" cy="5109964"/>
          </a:xfrm>
          <a:prstGeom prst="rect">
            <a:avLst/>
          </a:prstGeom>
        </p:spPr>
      </p:pic>
      <p:pic>
        <p:nvPicPr>
          <p:cNvPr id="7" name="Picture 6">
            <a:extLst>
              <a:ext uri="{FF2B5EF4-FFF2-40B4-BE49-F238E27FC236}">
                <a16:creationId xmlns:a16="http://schemas.microsoft.com/office/drawing/2014/main" id="{523BF842-CB8A-EE7C-69D2-B63C1A2AB126}"/>
              </a:ext>
            </a:extLst>
          </p:cNvPr>
          <p:cNvPicPr>
            <a:picLocks noChangeAspect="1"/>
          </p:cNvPicPr>
          <p:nvPr/>
        </p:nvPicPr>
        <p:blipFill>
          <a:blip r:embed="rId3"/>
          <a:stretch>
            <a:fillRect/>
          </a:stretch>
        </p:blipFill>
        <p:spPr>
          <a:xfrm>
            <a:off x="5367701" y="1444399"/>
            <a:ext cx="6286500" cy="4752975"/>
          </a:xfrm>
          <a:prstGeom prst="rect">
            <a:avLst/>
          </a:prstGeom>
        </p:spPr>
      </p:pic>
      <p:sp>
        <p:nvSpPr>
          <p:cNvPr id="8" name="TextBox 7">
            <a:extLst>
              <a:ext uri="{FF2B5EF4-FFF2-40B4-BE49-F238E27FC236}">
                <a16:creationId xmlns:a16="http://schemas.microsoft.com/office/drawing/2014/main" id="{C8A3B16C-52AD-A77B-815C-1D9A58454DDF}"/>
              </a:ext>
            </a:extLst>
          </p:cNvPr>
          <p:cNvSpPr txBox="1"/>
          <p:nvPr/>
        </p:nvSpPr>
        <p:spPr>
          <a:xfrm>
            <a:off x="4651513" y="498763"/>
            <a:ext cx="1954702" cy="707886"/>
          </a:xfrm>
          <a:prstGeom prst="rect">
            <a:avLst/>
          </a:prstGeom>
          <a:noFill/>
        </p:spPr>
        <p:txBody>
          <a:bodyPr wrap="none" rtlCol="0">
            <a:spAutoFit/>
          </a:bodyPr>
          <a:lstStyle/>
          <a:p>
            <a:r>
              <a:rPr lang="en-IN" sz="4000" u="sng" dirty="0"/>
              <a:t>Case2:-</a:t>
            </a:r>
          </a:p>
        </p:txBody>
      </p:sp>
    </p:spTree>
    <p:extLst>
      <p:ext uri="{BB962C8B-B14F-4D97-AF65-F5344CB8AC3E}">
        <p14:creationId xmlns:p14="http://schemas.microsoft.com/office/powerpoint/2010/main" val="1316776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C4797F-36A5-8942-AE32-61CBD758B994}"/>
              </a:ext>
            </a:extLst>
          </p:cNvPr>
          <p:cNvPicPr>
            <a:picLocks noChangeAspect="1"/>
          </p:cNvPicPr>
          <p:nvPr/>
        </p:nvPicPr>
        <p:blipFill>
          <a:blip r:embed="rId2"/>
          <a:stretch>
            <a:fillRect/>
          </a:stretch>
        </p:blipFill>
        <p:spPr>
          <a:xfrm>
            <a:off x="524247" y="1162736"/>
            <a:ext cx="4629644" cy="5238635"/>
          </a:xfrm>
          <a:prstGeom prst="rect">
            <a:avLst/>
          </a:prstGeom>
        </p:spPr>
      </p:pic>
      <p:pic>
        <p:nvPicPr>
          <p:cNvPr id="5" name="Picture 4">
            <a:extLst>
              <a:ext uri="{FF2B5EF4-FFF2-40B4-BE49-F238E27FC236}">
                <a16:creationId xmlns:a16="http://schemas.microsoft.com/office/drawing/2014/main" id="{94468271-F201-801E-CD80-17344A237D78}"/>
              </a:ext>
            </a:extLst>
          </p:cNvPr>
          <p:cNvPicPr>
            <a:picLocks noChangeAspect="1"/>
          </p:cNvPicPr>
          <p:nvPr/>
        </p:nvPicPr>
        <p:blipFill>
          <a:blip r:embed="rId3"/>
          <a:stretch>
            <a:fillRect/>
          </a:stretch>
        </p:blipFill>
        <p:spPr>
          <a:xfrm>
            <a:off x="5304497" y="1405725"/>
            <a:ext cx="6363256" cy="4811007"/>
          </a:xfrm>
          <a:prstGeom prst="rect">
            <a:avLst/>
          </a:prstGeom>
        </p:spPr>
      </p:pic>
      <p:sp>
        <p:nvSpPr>
          <p:cNvPr id="6" name="TextBox 5">
            <a:extLst>
              <a:ext uri="{FF2B5EF4-FFF2-40B4-BE49-F238E27FC236}">
                <a16:creationId xmlns:a16="http://schemas.microsoft.com/office/drawing/2014/main" id="{4BFF7571-D909-898A-77EB-F93838F691FA}"/>
              </a:ext>
            </a:extLst>
          </p:cNvPr>
          <p:cNvSpPr txBox="1"/>
          <p:nvPr/>
        </p:nvSpPr>
        <p:spPr>
          <a:xfrm>
            <a:off x="4651513" y="498763"/>
            <a:ext cx="1954702" cy="707886"/>
          </a:xfrm>
          <a:prstGeom prst="rect">
            <a:avLst/>
          </a:prstGeom>
          <a:noFill/>
        </p:spPr>
        <p:txBody>
          <a:bodyPr wrap="none" rtlCol="0">
            <a:spAutoFit/>
          </a:bodyPr>
          <a:lstStyle/>
          <a:p>
            <a:r>
              <a:rPr lang="en-IN" sz="4000" u="sng" dirty="0"/>
              <a:t>Case3:-</a:t>
            </a:r>
          </a:p>
        </p:txBody>
      </p:sp>
    </p:spTree>
    <p:extLst>
      <p:ext uri="{BB962C8B-B14F-4D97-AF65-F5344CB8AC3E}">
        <p14:creationId xmlns:p14="http://schemas.microsoft.com/office/powerpoint/2010/main" val="1693688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B8B263-5F4D-5471-EE82-7169012EEAD1}"/>
              </a:ext>
            </a:extLst>
          </p:cNvPr>
          <p:cNvPicPr>
            <a:picLocks noChangeAspect="1"/>
          </p:cNvPicPr>
          <p:nvPr/>
        </p:nvPicPr>
        <p:blipFill>
          <a:blip r:embed="rId2"/>
          <a:stretch>
            <a:fillRect/>
          </a:stretch>
        </p:blipFill>
        <p:spPr>
          <a:xfrm>
            <a:off x="505639" y="1174611"/>
            <a:ext cx="4725442" cy="5164417"/>
          </a:xfrm>
          <a:prstGeom prst="rect">
            <a:avLst/>
          </a:prstGeom>
        </p:spPr>
      </p:pic>
      <p:pic>
        <p:nvPicPr>
          <p:cNvPr id="5" name="Picture 4">
            <a:extLst>
              <a:ext uri="{FF2B5EF4-FFF2-40B4-BE49-F238E27FC236}">
                <a16:creationId xmlns:a16="http://schemas.microsoft.com/office/drawing/2014/main" id="{9794B68B-B481-E4F3-A6A3-EE0093ED7FC2}"/>
              </a:ext>
            </a:extLst>
          </p:cNvPr>
          <p:cNvPicPr>
            <a:picLocks noChangeAspect="1"/>
          </p:cNvPicPr>
          <p:nvPr/>
        </p:nvPicPr>
        <p:blipFill>
          <a:blip r:embed="rId3"/>
          <a:stretch>
            <a:fillRect/>
          </a:stretch>
        </p:blipFill>
        <p:spPr>
          <a:xfrm>
            <a:off x="5384689" y="1404084"/>
            <a:ext cx="6271190" cy="4741400"/>
          </a:xfrm>
          <a:prstGeom prst="rect">
            <a:avLst/>
          </a:prstGeom>
        </p:spPr>
      </p:pic>
      <p:sp>
        <p:nvSpPr>
          <p:cNvPr id="6" name="TextBox 5">
            <a:extLst>
              <a:ext uri="{FF2B5EF4-FFF2-40B4-BE49-F238E27FC236}">
                <a16:creationId xmlns:a16="http://schemas.microsoft.com/office/drawing/2014/main" id="{4F392FC3-FABD-90D7-A335-648038C56C8C}"/>
              </a:ext>
            </a:extLst>
          </p:cNvPr>
          <p:cNvSpPr txBox="1"/>
          <p:nvPr/>
        </p:nvSpPr>
        <p:spPr>
          <a:xfrm>
            <a:off x="4651513" y="498763"/>
            <a:ext cx="1954702" cy="707886"/>
          </a:xfrm>
          <a:prstGeom prst="rect">
            <a:avLst/>
          </a:prstGeom>
          <a:noFill/>
        </p:spPr>
        <p:txBody>
          <a:bodyPr wrap="none" rtlCol="0">
            <a:spAutoFit/>
          </a:bodyPr>
          <a:lstStyle/>
          <a:p>
            <a:r>
              <a:rPr lang="en-IN" sz="4000" u="sng" dirty="0"/>
              <a:t>Case4:-</a:t>
            </a:r>
          </a:p>
        </p:txBody>
      </p:sp>
    </p:spTree>
    <p:extLst>
      <p:ext uri="{BB962C8B-B14F-4D97-AF65-F5344CB8AC3E}">
        <p14:creationId xmlns:p14="http://schemas.microsoft.com/office/powerpoint/2010/main" val="256479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E63A-F86C-0A76-E60F-CA0B921F4166}"/>
              </a:ext>
            </a:extLst>
          </p:cNvPr>
          <p:cNvSpPr>
            <a:spLocks noGrp="1"/>
          </p:cNvSpPr>
          <p:nvPr>
            <p:ph type="title"/>
          </p:nvPr>
        </p:nvSpPr>
        <p:spPr>
          <a:xfrm>
            <a:off x="1066800" y="642594"/>
            <a:ext cx="10058400" cy="1002138"/>
          </a:xfrm>
        </p:spPr>
        <p:txBody>
          <a:bodyPr/>
          <a:lstStyle/>
          <a:p>
            <a:r>
              <a:rPr lang="en-IN" u="sng" dirty="0"/>
              <a:t>Estimation of Parameters:-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E55660-EB2A-5BA4-F95D-EE04243CC50D}"/>
                  </a:ext>
                </a:extLst>
              </p:cNvPr>
              <p:cNvSpPr txBox="1"/>
              <p:nvPr/>
            </p:nvSpPr>
            <p:spPr>
              <a:xfrm>
                <a:off x="2561005" y="1582916"/>
                <a:ext cx="7691208"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3600" b="1" i="1" smtClean="0">
                          <a:latin typeface="Cambria Math" panose="02040503050406030204" pitchFamily="18" charset="0"/>
                        </a:rPr>
                        <m:t>𝝅</m:t>
                      </m:r>
                      <m:r>
                        <a:rPr lang="en-IN" sz="3600" b="1" i="0">
                          <a:latin typeface="Cambria Math" panose="02040503050406030204" pitchFamily="18" charset="0"/>
                        </a:rPr>
                        <m:t>=</m:t>
                      </m:r>
                      <m:d>
                        <m:dPr>
                          <m:ctrlPr>
                            <a:rPr lang="en-IN" sz="3600" b="1" i="1">
                              <a:solidFill>
                                <a:srgbClr val="836967"/>
                              </a:solidFill>
                              <a:latin typeface="Cambria Math" panose="02040503050406030204" pitchFamily="18" charset="0"/>
                            </a:rPr>
                          </m:ctrlPr>
                        </m:dPr>
                        <m:e>
                          <m:r>
                            <a:rPr lang="en-IN" sz="3600" b="1" i="1" smtClean="0">
                              <a:latin typeface="Cambria Math" panose="02040503050406030204" pitchFamily="18" charset="0"/>
                            </a:rPr>
                            <m:t>𝝆</m:t>
                          </m:r>
                          <m:r>
                            <a:rPr lang="en-IN" sz="3600" b="1" i="1" smtClean="0">
                              <a:latin typeface="Cambria Math" panose="02040503050406030204" pitchFamily="18" charset="0"/>
                            </a:rPr>
                            <m:t>,</m:t>
                          </m:r>
                          <m:r>
                            <a:rPr lang="en-IN" sz="3600" b="1" i="1" smtClean="0">
                              <a:solidFill>
                                <a:schemeClr val="tx1"/>
                              </a:solidFill>
                              <a:latin typeface="Cambria Math" panose="02040503050406030204" pitchFamily="18" charset="0"/>
                            </a:rPr>
                            <m:t>𝜽</m:t>
                          </m:r>
                          <m:r>
                            <a:rPr lang="en-IN" sz="3600" b="1" i="1" smtClean="0">
                              <a:solidFill>
                                <a:schemeClr val="tx1"/>
                              </a:solidFill>
                              <a:latin typeface="Cambria Math" panose="02040503050406030204" pitchFamily="18" charset="0"/>
                            </a:rPr>
                            <m:t>,</m:t>
                          </m:r>
                          <m:sSub>
                            <m:sSubPr>
                              <m:ctrlPr>
                                <a:rPr lang="en-IN" sz="3600" b="1" i="1">
                                  <a:solidFill>
                                    <a:srgbClr val="836967"/>
                                  </a:solidFill>
                                  <a:latin typeface="Cambria Math" panose="02040503050406030204" pitchFamily="18" charset="0"/>
                                </a:rPr>
                              </m:ctrlPr>
                            </m:sSubPr>
                            <m:e>
                              <m:r>
                                <a:rPr lang="en-IN" sz="3600" b="1" i="1">
                                  <a:latin typeface="Cambria Math" panose="02040503050406030204" pitchFamily="18" charset="0"/>
                                </a:rPr>
                                <m:t>𝜶</m:t>
                              </m:r>
                            </m:e>
                            <m:sub>
                              <m:r>
                                <a:rPr lang="en-IN" sz="3600" b="1" i="0">
                                  <a:latin typeface="Cambria Math" panose="02040503050406030204" pitchFamily="18" charset="0"/>
                                </a:rPr>
                                <m:t>𝟏</m:t>
                              </m:r>
                            </m:sub>
                          </m:sSub>
                          <m:r>
                            <a:rPr lang="en-IN" sz="3600" b="1" i="1" smtClean="0">
                              <a:latin typeface="Cambria Math" panose="02040503050406030204" pitchFamily="18" charset="0"/>
                            </a:rPr>
                            <m:t>,</m:t>
                          </m:r>
                          <m:sSub>
                            <m:sSubPr>
                              <m:ctrlPr>
                                <a:rPr lang="en-IN" sz="3600" b="1" i="1">
                                  <a:solidFill>
                                    <a:srgbClr val="836967"/>
                                  </a:solidFill>
                                  <a:latin typeface="Cambria Math" panose="02040503050406030204" pitchFamily="18" charset="0"/>
                                </a:rPr>
                              </m:ctrlPr>
                            </m:sSubPr>
                            <m:e>
                              <m:r>
                                <a:rPr lang="en-IN" sz="3600" b="1" i="1">
                                  <a:latin typeface="Cambria Math" panose="02040503050406030204" pitchFamily="18" charset="0"/>
                                </a:rPr>
                                <m:t>𝜶</m:t>
                              </m:r>
                            </m:e>
                            <m:sub>
                              <m:r>
                                <a:rPr lang="en-IN" sz="3600" b="1" i="1" smtClean="0">
                                  <a:latin typeface="Cambria Math" panose="02040503050406030204" pitchFamily="18" charset="0"/>
                                </a:rPr>
                                <m:t>𝟐</m:t>
                              </m:r>
                            </m:sub>
                          </m:sSub>
                          <m:r>
                            <a:rPr lang="en-IN" sz="3600" b="1" i="1" smtClean="0">
                              <a:latin typeface="Cambria Math" panose="02040503050406030204" pitchFamily="18" charset="0"/>
                            </a:rPr>
                            <m:t>,</m:t>
                          </m:r>
                          <m:r>
                            <a:rPr lang="en-IN" sz="3600" b="1" i="0">
                              <a:latin typeface="Cambria Math" panose="02040503050406030204" pitchFamily="18" charset="0"/>
                            </a:rPr>
                            <m:t>…,</m:t>
                          </m:r>
                          <m:sSub>
                            <m:sSubPr>
                              <m:ctrlPr>
                                <a:rPr lang="en-IN" sz="3600" b="1" i="1">
                                  <a:solidFill>
                                    <a:srgbClr val="836967"/>
                                  </a:solidFill>
                                  <a:latin typeface="Cambria Math" panose="02040503050406030204" pitchFamily="18" charset="0"/>
                                </a:rPr>
                              </m:ctrlPr>
                            </m:sSubPr>
                            <m:e>
                              <m:r>
                                <a:rPr lang="en-IN" sz="3600" b="1" i="1">
                                  <a:latin typeface="Cambria Math" panose="02040503050406030204" pitchFamily="18" charset="0"/>
                                </a:rPr>
                                <m:t>𝜶</m:t>
                              </m:r>
                            </m:e>
                            <m:sub>
                              <m:r>
                                <a:rPr lang="en-IN" sz="3600" b="1" i="1" smtClean="0">
                                  <a:latin typeface="Cambria Math" panose="02040503050406030204" pitchFamily="18" charset="0"/>
                                </a:rPr>
                                <m:t>𝒏</m:t>
                              </m:r>
                            </m:sub>
                          </m:sSub>
                          <m:r>
                            <a:rPr lang="en-IN" sz="3600" b="1" i="1" smtClean="0">
                              <a:latin typeface="Cambria Math" panose="02040503050406030204" pitchFamily="18" charset="0"/>
                            </a:rPr>
                            <m:t>,</m:t>
                          </m:r>
                          <m:sSub>
                            <m:sSubPr>
                              <m:ctrlPr>
                                <a:rPr lang="en-IN" sz="3600" b="1" i="1">
                                  <a:solidFill>
                                    <a:srgbClr val="836967"/>
                                  </a:solidFill>
                                  <a:latin typeface="Cambria Math" panose="02040503050406030204" pitchFamily="18" charset="0"/>
                                </a:rPr>
                              </m:ctrlPr>
                            </m:sSubPr>
                            <m:e>
                              <m:r>
                                <a:rPr lang="en-IN" sz="3600" b="1" i="1">
                                  <a:latin typeface="Cambria Math" panose="02040503050406030204" pitchFamily="18" charset="0"/>
                                </a:rPr>
                                <m:t>𝜷</m:t>
                              </m:r>
                            </m:e>
                            <m:sub>
                              <m:r>
                                <a:rPr lang="en-IN" sz="3600" b="1" i="0">
                                  <a:latin typeface="Cambria Math" panose="02040503050406030204" pitchFamily="18" charset="0"/>
                                </a:rPr>
                                <m:t>𝟏</m:t>
                              </m:r>
                            </m:sub>
                          </m:sSub>
                          <m:r>
                            <a:rPr lang="en-IN" sz="3600" b="1" i="1" smtClean="0">
                              <a:latin typeface="Cambria Math" panose="02040503050406030204" pitchFamily="18" charset="0"/>
                            </a:rPr>
                            <m:t>,</m:t>
                          </m:r>
                          <m:sSub>
                            <m:sSubPr>
                              <m:ctrlPr>
                                <a:rPr lang="en-IN" sz="3600" b="1" i="1">
                                  <a:solidFill>
                                    <a:srgbClr val="836967"/>
                                  </a:solidFill>
                                  <a:latin typeface="Cambria Math" panose="02040503050406030204" pitchFamily="18" charset="0"/>
                                </a:rPr>
                              </m:ctrlPr>
                            </m:sSubPr>
                            <m:e>
                              <m:r>
                                <a:rPr lang="en-IN" sz="3600" b="1" i="1">
                                  <a:latin typeface="Cambria Math" panose="02040503050406030204" pitchFamily="18" charset="0"/>
                                </a:rPr>
                                <m:t>𝜷</m:t>
                              </m:r>
                            </m:e>
                            <m:sub>
                              <m:r>
                                <a:rPr lang="en-IN" sz="3600" b="1" i="1" smtClean="0">
                                  <a:latin typeface="Cambria Math" panose="02040503050406030204" pitchFamily="18" charset="0"/>
                                </a:rPr>
                                <m:t>𝟐</m:t>
                              </m:r>
                            </m:sub>
                          </m:sSub>
                          <m:r>
                            <a:rPr lang="en-IN" sz="3600" b="1" i="1" smtClean="0">
                              <a:latin typeface="Cambria Math" panose="02040503050406030204" pitchFamily="18" charset="0"/>
                            </a:rPr>
                            <m:t>,…</m:t>
                          </m:r>
                          <m:sSub>
                            <m:sSubPr>
                              <m:ctrlPr>
                                <a:rPr lang="en-IN" sz="3600" b="1" i="1">
                                  <a:solidFill>
                                    <a:srgbClr val="836967"/>
                                  </a:solidFill>
                                  <a:latin typeface="Cambria Math" panose="02040503050406030204" pitchFamily="18" charset="0"/>
                                </a:rPr>
                              </m:ctrlPr>
                            </m:sSubPr>
                            <m:e>
                              <m:r>
                                <a:rPr lang="en-IN" sz="3600" b="1" i="1">
                                  <a:latin typeface="Cambria Math" panose="02040503050406030204" pitchFamily="18" charset="0"/>
                                </a:rPr>
                                <m:t>𝜷</m:t>
                              </m:r>
                            </m:e>
                            <m:sub>
                              <m:r>
                                <a:rPr lang="en-IN" sz="3600" b="1" i="1" smtClean="0">
                                  <a:latin typeface="Cambria Math" panose="02040503050406030204" pitchFamily="18" charset="0"/>
                                </a:rPr>
                                <m:t>𝒏</m:t>
                              </m:r>
                            </m:sub>
                          </m:sSub>
                        </m:e>
                      </m:d>
                    </m:oMath>
                  </m:oMathPara>
                </a14:m>
                <a:endParaRPr lang="en-IN" sz="3600" b="1" dirty="0"/>
              </a:p>
            </p:txBody>
          </p:sp>
        </mc:Choice>
        <mc:Fallback xmlns="">
          <p:sp>
            <p:nvSpPr>
              <p:cNvPr id="4" name="TextBox 3">
                <a:extLst>
                  <a:ext uri="{FF2B5EF4-FFF2-40B4-BE49-F238E27FC236}">
                    <a16:creationId xmlns:a16="http://schemas.microsoft.com/office/drawing/2014/main" id="{3FE55660-EB2A-5BA4-F95D-EE04243CC50D}"/>
                  </a:ext>
                </a:extLst>
              </p:cNvPr>
              <p:cNvSpPr txBox="1">
                <a:spLocks noRot="1" noChangeAspect="1" noMove="1" noResize="1" noEditPoints="1" noAdjustHandles="1" noChangeArrowheads="1" noChangeShapeType="1" noTextEdit="1"/>
              </p:cNvSpPr>
              <p:nvPr/>
            </p:nvSpPr>
            <p:spPr>
              <a:xfrm>
                <a:off x="2561005" y="1582916"/>
                <a:ext cx="7691208" cy="646331"/>
              </a:xfrm>
              <a:prstGeom prst="rect">
                <a:avLst/>
              </a:prstGeom>
              <a:blipFill>
                <a:blip r:embed="rId2"/>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DED03B38-745F-3ACE-E013-EE25DF149D01}"/>
              </a:ext>
            </a:extLst>
          </p:cNvPr>
          <p:cNvSpPr txBox="1"/>
          <p:nvPr/>
        </p:nvSpPr>
        <p:spPr>
          <a:xfrm>
            <a:off x="920357" y="2099981"/>
            <a:ext cx="1787092" cy="830997"/>
          </a:xfrm>
          <a:prstGeom prst="rect">
            <a:avLst/>
          </a:prstGeom>
          <a:noFill/>
        </p:spPr>
        <p:txBody>
          <a:bodyPr wrap="none" rtlCol="0">
            <a:spAutoFit/>
          </a:bodyPr>
          <a:lstStyle/>
          <a:p>
            <a:r>
              <a:rPr lang="en-IN" sz="2400" dirty="0"/>
              <a:t>Estimable </a:t>
            </a:r>
          </a:p>
          <a:p>
            <a:r>
              <a:rPr lang="en-IN" sz="2400" dirty="0"/>
              <a:t>parameters</a:t>
            </a:r>
          </a:p>
        </p:txBody>
      </p:sp>
      <p:cxnSp>
        <p:nvCxnSpPr>
          <p:cNvPr id="7" name="Straight Arrow Connector 6">
            <a:extLst>
              <a:ext uri="{FF2B5EF4-FFF2-40B4-BE49-F238E27FC236}">
                <a16:creationId xmlns:a16="http://schemas.microsoft.com/office/drawing/2014/main" id="{206D46F7-D59A-A4C1-19D4-80E5B20DA745}"/>
              </a:ext>
            </a:extLst>
          </p:cNvPr>
          <p:cNvCxnSpPr>
            <a:cxnSpLocks/>
          </p:cNvCxnSpPr>
          <p:nvPr/>
        </p:nvCxnSpPr>
        <p:spPr>
          <a:xfrm flipV="1">
            <a:off x="1638625" y="1963414"/>
            <a:ext cx="1068824" cy="2018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0934BBB-0388-052C-3F20-A27007406686}"/>
              </a:ext>
            </a:extLst>
          </p:cNvPr>
          <p:cNvSpPr txBox="1"/>
          <p:nvPr/>
        </p:nvSpPr>
        <p:spPr>
          <a:xfrm>
            <a:off x="753817" y="2983906"/>
            <a:ext cx="10770282" cy="830997"/>
          </a:xfrm>
          <a:prstGeom prst="rect">
            <a:avLst/>
          </a:prstGeom>
          <a:noFill/>
        </p:spPr>
        <p:txBody>
          <a:bodyPr wrap="square" rtlCol="0">
            <a:spAutoFit/>
          </a:bodyPr>
          <a:lstStyle/>
          <a:p>
            <a:r>
              <a:rPr lang="en-IN" sz="2400" i="0" dirty="0">
                <a:effectLst/>
                <a:latin typeface="arial" panose="020B0604020202020204" pitchFamily="34" charset="0"/>
              </a:rPr>
              <a:t>∵ p1 is an exponential family model, MLE is obtained by setting it’s sufficient statistics to it’s expectation, so we get the following system of </a:t>
            </a:r>
            <a:r>
              <a:rPr lang="en-IN" sz="2400" i="0" dirty="0" err="1">
                <a:effectLst/>
                <a:latin typeface="arial" panose="020B0604020202020204" pitchFamily="34" charset="0"/>
              </a:rPr>
              <a:t>eq</a:t>
            </a:r>
            <a:r>
              <a:rPr lang="en-IN" sz="2400" i="0" dirty="0">
                <a:effectLst/>
                <a:latin typeface="arial" panose="020B0604020202020204" pitchFamily="34" charset="0"/>
              </a:rPr>
              <a:t>:-</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B44CC06-7F91-B349-E24B-D937C2FF897C}"/>
                  </a:ext>
                </a:extLst>
              </p:cNvPr>
              <p:cNvSpPr txBox="1"/>
              <p:nvPr/>
            </p:nvSpPr>
            <p:spPr>
              <a:xfrm>
                <a:off x="887859" y="4269639"/>
                <a:ext cx="4174989" cy="13501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3200" b="1" i="1" smtClean="0">
                          <a:solidFill>
                            <a:schemeClr val="tx1"/>
                          </a:solidFill>
                          <a:latin typeface="Cambria Math" panose="02040503050406030204" pitchFamily="18" charset="0"/>
                        </a:rPr>
                        <m:t>𝑴</m:t>
                      </m:r>
                      <m:r>
                        <a:rPr lang="en-IN" sz="3200" b="1" i="0">
                          <a:solidFill>
                            <a:schemeClr val="tx1"/>
                          </a:solidFill>
                          <a:latin typeface="Cambria Math" panose="02040503050406030204" pitchFamily="18" charset="0"/>
                        </a:rPr>
                        <m:t>=</m:t>
                      </m:r>
                      <m:sSub>
                        <m:sSubPr>
                          <m:ctrlPr>
                            <a:rPr lang="en-IN" sz="3200" b="1" i="1">
                              <a:solidFill>
                                <a:schemeClr val="tx1"/>
                              </a:solidFill>
                              <a:latin typeface="Cambria Math" panose="02040503050406030204" pitchFamily="18" charset="0"/>
                            </a:rPr>
                          </m:ctrlPr>
                        </m:sSubPr>
                        <m:e>
                          <m:r>
                            <a:rPr lang="en-IN" sz="3200" b="1" i="1">
                              <a:solidFill>
                                <a:schemeClr val="tx1"/>
                              </a:solidFill>
                              <a:latin typeface="Cambria Math" panose="02040503050406030204" pitchFamily="18" charset="0"/>
                            </a:rPr>
                            <m:t>𝑬</m:t>
                          </m:r>
                        </m:e>
                        <m:sub>
                          <m:r>
                            <a:rPr lang="en-IN" sz="3200" b="1" i="1">
                              <a:solidFill>
                                <a:schemeClr val="tx1"/>
                              </a:solidFill>
                              <a:latin typeface="Cambria Math" panose="02040503050406030204" pitchFamily="18" charset="0"/>
                            </a:rPr>
                            <m:t>𝝅</m:t>
                          </m:r>
                        </m:sub>
                      </m:sSub>
                      <m:d>
                        <m:dPr>
                          <m:ctrlPr>
                            <a:rPr lang="en-IN" sz="3200" b="1" i="1">
                              <a:solidFill>
                                <a:schemeClr val="tx1"/>
                              </a:solidFill>
                              <a:latin typeface="Cambria Math" panose="02040503050406030204" pitchFamily="18" charset="0"/>
                            </a:rPr>
                          </m:ctrlPr>
                        </m:dPr>
                        <m:e>
                          <m:r>
                            <a:rPr lang="en-IN" sz="3200" b="1" i="1" smtClean="0">
                              <a:solidFill>
                                <a:schemeClr val="tx1"/>
                              </a:solidFill>
                              <a:latin typeface="Cambria Math" panose="02040503050406030204" pitchFamily="18" charset="0"/>
                            </a:rPr>
                            <m:t>𝑴</m:t>
                          </m:r>
                        </m:e>
                      </m:d>
                      <m:r>
                        <a:rPr lang="en-IN" sz="3200" b="1" i="0">
                          <a:solidFill>
                            <a:schemeClr val="tx1"/>
                          </a:solidFill>
                          <a:latin typeface="Cambria Math" panose="02040503050406030204" pitchFamily="18" charset="0"/>
                        </a:rPr>
                        <m:t>=</m:t>
                      </m:r>
                      <m:nary>
                        <m:naryPr>
                          <m:chr m:val="∑"/>
                          <m:limLoc m:val="undOvr"/>
                          <m:grow m:val="on"/>
                          <m:supHide m:val="on"/>
                          <m:ctrlPr>
                            <a:rPr lang="en-IN" sz="3200" b="1" i="1">
                              <a:solidFill>
                                <a:schemeClr val="tx1"/>
                              </a:solidFill>
                              <a:latin typeface="Cambria Math" panose="02040503050406030204" pitchFamily="18" charset="0"/>
                            </a:rPr>
                          </m:ctrlPr>
                        </m:naryPr>
                        <m:sub>
                          <m:r>
                            <a:rPr lang="en-IN" sz="3200" b="1" i="1">
                              <a:solidFill>
                                <a:schemeClr val="tx1"/>
                              </a:solidFill>
                              <a:latin typeface="Cambria Math" panose="02040503050406030204" pitchFamily="18" charset="0"/>
                            </a:rPr>
                            <m:t>𝒊</m:t>
                          </m:r>
                          <m:r>
                            <a:rPr lang="en-IN" sz="3200" b="1" i="0">
                              <a:solidFill>
                                <a:schemeClr val="tx1"/>
                              </a:solidFill>
                              <a:latin typeface="Cambria Math" panose="02040503050406030204" pitchFamily="18" charset="0"/>
                            </a:rPr>
                            <m:t>&lt;</m:t>
                          </m:r>
                          <m:r>
                            <a:rPr lang="en-IN" sz="3200" b="1" i="1" smtClean="0">
                              <a:solidFill>
                                <a:schemeClr val="tx1"/>
                              </a:solidFill>
                              <a:latin typeface="Cambria Math" panose="02040503050406030204" pitchFamily="18" charset="0"/>
                            </a:rPr>
                            <m:t>𝒋</m:t>
                          </m:r>
                        </m:sub>
                        <m:sup/>
                        <m:e>
                          <m:sSub>
                            <m:sSubPr>
                              <m:ctrlPr>
                                <a:rPr lang="en-IN" sz="3200" b="1" i="1">
                                  <a:solidFill>
                                    <a:schemeClr val="tx1"/>
                                  </a:solidFill>
                                  <a:latin typeface="Cambria Math" panose="02040503050406030204" pitchFamily="18" charset="0"/>
                                </a:rPr>
                              </m:ctrlPr>
                            </m:sSubPr>
                            <m:e>
                              <m:r>
                                <a:rPr lang="en-IN" sz="3200" b="1" i="1">
                                  <a:solidFill>
                                    <a:schemeClr val="tx1"/>
                                  </a:solidFill>
                                  <a:latin typeface="Cambria Math" panose="02040503050406030204" pitchFamily="18" charset="0"/>
                                </a:rPr>
                                <m:t>𝒎</m:t>
                              </m:r>
                            </m:e>
                            <m:sub>
                              <m:r>
                                <a:rPr lang="en-IN" sz="3200" b="1" i="1">
                                  <a:solidFill>
                                    <a:schemeClr val="tx1"/>
                                  </a:solidFill>
                                  <a:latin typeface="Cambria Math" panose="02040503050406030204" pitchFamily="18" charset="0"/>
                                </a:rPr>
                                <m:t>𝒊𝒋</m:t>
                              </m:r>
                            </m:sub>
                          </m:sSub>
                        </m:e>
                      </m:nary>
                    </m:oMath>
                  </m:oMathPara>
                </a14:m>
                <a:endParaRPr lang="en-IN" sz="3200" b="1" dirty="0">
                  <a:solidFill>
                    <a:schemeClr val="tx1"/>
                  </a:solidFill>
                </a:endParaRPr>
              </a:p>
            </p:txBody>
          </p:sp>
        </mc:Choice>
        <mc:Fallback xmlns="">
          <p:sp>
            <p:nvSpPr>
              <p:cNvPr id="11" name="TextBox 10">
                <a:extLst>
                  <a:ext uri="{FF2B5EF4-FFF2-40B4-BE49-F238E27FC236}">
                    <a16:creationId xmlns:a16="http://schemas.microsoft.com/office/drawing/2014/main" id="{9B44CC06-7F91-B349-E24B-D937C2FF897C}"/>
                  </a:ext>
                </a:extLst>
              </p:cNvPr>
              <p:cNvSpPr txBox="1">
                <a:spLocks noRot="1" noChangeAspect="1" noMove="1" noResize="1" noEditPoints="1" noAdjustHandles="1" noChangeArrowheads="1" noChangeShapeType="1" noTextEdit="1"/>
              </p:cNvSpPr>
              <p:nvPr/>
            </p:nvSpPr>
            <p:spPr>
              <a:xfrm>
                <a:off x="887859" y="4269639"/>
                <a:ext cx="4174989" cy="135011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66F22FD-0D1E-8CA2-0A52-6BD61B3C040F}"/>
                  </a:ext>
                </a:extLst>
              </p:cNvPr>
              <p:cNvSpPr txBox="1"/>
              <p:nvPr/>
            </p:nvSpPr>
            <p:spPr>
              <a:xfrm>
                <a:off x="6018834" y="3860757"/>
                <a:ext cx="5574283" cy="1065484"/>
              </a:xfrm>
              <a:prstGeom prst="rect">
                <a:avLst/>
              </a:prstGeom>
              <a:noFill/>
            </p:spPr>
            <p:txBody>
              <a:bodyPr wrap="none" rtlCol="0">
                <a:spAutoFit/>
              </a:bodyPr>
              <a:lstStyle/>
              <a:p>
                <a14:m>
                  <m:oMath xmlns:m="http://schemas.openxmlformats.org/officeDocument/2006/math">
                    <m:sSub>
                      <m:sSubPr>
                        <m:ctrlPr>
                          <a:rPr lang="en-IN" sz="3200" b="1" i="1" smtClean="0">
                            <a:latin typeface="Cambria Math" panose="02040503050406030204" pitchFamily="18" charset="0"/>
                          </a:rPr>
                        </m:ctrlPr>
                      </m:sSubPr>
                      <m:e>
                        <m:r>
                          <a:rPr lang="en-IN" sz="3200" b="1" i="1" smtClean="0">
                            <a:latin typeface="Cambria Math" panose="02040503050406030204" pitchFamily="18" charset="0"/>
                          </a:rPr>
                          <m:t>𝑿</m:t>
                        </m:r>
                      </m:e>
                      <m:sub>
                        <m:r>
                          <a:rPr lang="en-IN" sz="3200" b="1" i="1" smtClean="0">
                            <a:latin typeface="Cambria Math" panose="02040503050406030204" pitchFamily="18" charset="0"/>
                          </a:rPr>
                          <m:t>𝒊</m:t>
                        </m:r>
                        <m:r>
                          <a:rPr lang="en-IN" sz="3200" b="1" i="1" smtClean="0">
                            <a:latin typeface="Cambria Math" panose="02040503050406030204" pitchFamily="18" charset="0"/>
                          </a:rPr>
                          <m:t>+</m:t>
                        </m:r>
                      </m:sub>
                    </m:sSub>
                    <m:r>
                      <a:rPr lang="en-IN" sz="3200" b="1" i="0">
                        <a:solidFill>
                          <a:schemeClr val="tx1"/>
                        </a:solidFill>
                        <a:latin typeface="Cambria Math" panose="02040503050406030204" pitchFamily="18" charset="0"/>
                      </a:rPr>
                      <m:t>=</m:t>
                    </m:r>
                    <m:sSub>
                      <m:sSubPr>
                        <m:ctrlPr>
                          <a:rPr lang="en-IN" sz="3200" b="1" i="1">
                            <a:solidFill>
                              <a:schemeClr val="tx1"/>
                            </a:solidFill>
                            <a:latin typeface="Cambria Math" panose="02040503050406030204" pitchFamily="18" charset="0"/>
                          </a:rPr>
                        </m:ctrlPr>
                      </m:sSubPr>
                      <m:e>
                        <m:r>
                          <a:rPr lang="en-IN" sz="3200" b="1" i="1">
                            <a:solidFill>
                              <a:schemeClr val="tx1"/>
                            </a:solidFill>
                            <a:latin typeface="Cambria Math" panose="02040503050406030204" pitchFamily="18" charset="0"/>
                          </a:rPr>
                          <m:t>𝑬</m:t>
                        </m:r>
                      </m:e>
                      <m:sub>
                        <m:r>
                          <a:rPr lang="en-IN" sz="3200" b="1" i="1">
                            <a:solidFill>
                              <a:schemeClr val="tx1"/>
                            </a:solidFill>
                            <a:latin typeface="Cambria Math" panose="02040503050406030204" pitchFamily="18" charset="0"/>
                          </a:rPr>
                          <m:t>𝝅</m:t>
                        </m:r>
                      </m:sub>
                    </m:sSub>
                    <m:d>
                      <m:dPr>
                        <m:ctrlPr>
                          <a:rPr lang="en-IN" sz="3200" b="1" i="1">
                            <a:solidFill>
                              <a:schemeClr val="tx1"/>
                            </a:solidFill>
                            <a:latin typeface="Cambria Math" panose="02040503050406030204" pitchFamily="18" charset="0"/>
                          </a:rPr>
                        </m:ctrlPr>
                      </m:dPr>
                      <m:e>
                        <m:sSub>
                          <m:sSubPr>
                            <m:ctrlPr>
                              <a:rPr lang="en-IN" sz="3200" b="1" i="1">
                                <a:latin typeface="Cambria Math" panose="02040503050406030204" pitchFamily="18" charset="0"/>
                              </a:rPr>
                            </m:ctrlPr>
                          </m:sSubPr>
                          <m:e>
                            <m:r>
                              <a:rPr lang="en-IN" sz="3200" b="1" i="1">
                                <a:latin typeface="Cambria Math" panose="02040503050406030204" pitchFamily="18" charset="0"/>
                              </a:rPr>
                              <m:t>𝑿</m:t>
                            </m:r>
                          </m:e>
                          <m:sub>
                            <m:r>
                              <a:rPr lang="en-IN" sz="3200" b="1" i="1">
                                <a:latin typeface="Cambria Math" panose="02040503050406030204" pitchFamily="18" charset="0"/>
                              </a:rPr>
                              <m:t>𝒊</m:t>
                            </m:r>
                            <m:r>
                              <a:rPr lang="en-IN" sz="3200" b="1" i="1">
                                <a:latin typeface="Cambria Math" panose="02040503050406030204" pitchFamily="18" charset="0"/>
                              </a:rPr>
                              <m:t>+</m:t>
                            </m:r>
                          </m:sub>
                        </m:sSub>
                      </m:e>
                    </m:d>
                    <m:r>
                      <a:rPr lang="en-IN" sz="3200" b="1" i="0">
                        <a:solidFill>
                          <a:schemeClr val="tx1"/>
                        </a:solidFill>
                        <a:latin typeface="Cambria Math" panose="02040503050406030204" pitchFamily="18" charset="0"/>
                      </a:rPr>
                      <m:t>=</m:t>
                    </m:r>
                    <m:nary>
                      <m:naryPr>
                        <m:chr m:val="∑"/>
                        <m:limLoc m:val="undOvr"/>
                        <m:grow m:val="on"/>
                        <m:supHide m:val="on"/>
                        <m:ctrlPr>
                          <a:rPr lang="en-IN" sz="3200" b="1" i="1">
                            <a:solidFill>
                              <a:schemeClr val="tx1"/>
                            </a:solidFill>
                            <a:latin typeface="Cambria Math" panose="02040503050406030204" pitchFamily="18" charset="0"/>
                          </a:rPr>
                        </m:ctrlPr>
                      </m:naryPr>
                      <m:sub>
                        <m:r>
                          <a:rPr lang="en-IN" sz="3200" b="1" i="1" smtClean="0">
                            <a:solidFill>
                              <a:schemeClr val="tx1"/>
                            </a:solidFill>
                            <a:latin typeface="Cambria Math" panose="02040503050406030204" pitchFamily="18" charset="0"/>
                          </a:rPr>
                          <m:t>𝒋</m:t>
                        </m:r>
                      </m:sub>
                      <m:sup/>
                      <m:e>
                        <m:sSub>
                          <m:sSubPr>
                            <m:ctrlPr>
                              <a:rPr lang="en-IN" sz="3200" b="1" i="1">
                                <a:solidFill>
                                  <a:schemeClr val="tx1"/>
                                </a:solidFill>
                                <a:latin typeface="Cambria Math" panose="02040503050406030204" pitchFamily="18" charset="0"/>
                              </a:rPr>
                            </m:ctrlPr>
                          </m:sSubPr>
                          <m:e>
                            <m:r>
                              <a:rPr lang="en-IN" sz="3200" b="1" i="1">
                                <a:solidFill>
                                  <a:schemeClr val="tx1"/>
                                </a:solidFill>
                                <a:latin typeface="Cambria Math" panose="02040503050406030204" pitchFamily="18" charset="0"/>
                              </a:rPr>
                              <m:t>𝒎</m:t>
                            </m:r>
                          </m:e>
                          <m:sub>
                            <m:r>
                              <a:rPr lang="en-IN" sz="3200" b="1" i="1">
                                <a:solidFill>
                                  <a:schemeClr val="tx1"/>
                                </a:solidFill>
                                <a:latin typeface="Cambria Math" panose="02040503050406030204" pitchFamily="18" charset="0"/>
                              </a:rPr>
                              <m:t>𝒊𝒋</m:t>
                            </m:r>
                          </m:sub>
                        </m:sSub>
                      </m:e>
                    </m:nary>
                  </m:oMath>
                </a14:m>
                <a:r>
                  <a:rPr lang="en-IN" sz="3200" b="1" dirty="0">
                    <a:solidFill>
                      <a:schemeClr val="tx1"/>
                    </a:solidFill>
                  </a:rPr>
                  <a:t>+</a:t>
                </a:r>
                <a:r>
                  <a:rPr lang="en-IN" sz="3200" b="1" dirty="0"/>
                  <a:t> </a:t>
                </a:r>
                <a14:m>
                  <m:oMath xmlns:m="http://schemas.openxmlformats.org/officeDocument/2006/math">
                    <m:sSub>
                      <m:sSubPr>
                        <m:ctrlPr>
                          <a:rPr lang="en-IN" sz="3200" b="1" i="1">
                            <a:latin typeface="Cambria Math" panose="02040503050406030204" pitchFamily="18" charset="0"/>
                          </a:rPr>
                        </m:ctrlPr>
                      </m:sSubPr>
                      <m:e>
                        <m:r>
                          <a:rPr lang="en-IN" sz="3200" b="1" i="1" smtClean="0">
                            <a:latin typeface="Cambria Math" panose="02040503050406030204" pitchFamily="18" charset="0"/>
                          </a:rPr>
                          <m:t>𝒂</m:t>
                        </m:r>
                      </m:e>
                      <m:sub>
                        <m:r>
                          <a:rPr lang="en-IN" sz="3200" b="1" i="1">
                            <a:latin typeface="Cambria Math" panose="02040503050406030204" pitchFamily="18" charset="0"/>
                          </a:rPr>
                          <m:t>𝒊𝒋</m:t>
                        </m:r>
                      </m:sub>
                    </m:sSub>
                  </m:oMath>
                </a14:m>
                <a:endParaRPr lang="en-IN" sz="3200" b="1" dirty="0">
                  <a:solidFill>
                    <a:schemeClr val="tx1"/>
                  </a:solidFill>
                </a:endParaRPr>
              </a:p>
            </p:txBody>
          </p:sp>
        </mc:Choice>
        <mc:Fallback xmlns="">
          <p:sp>
            <p:nvSpPr>
              <p:cNvPr id="13" name="TextBox 12">
                <a:extLst>
                  <a:ext uri="{FF2B5EF4-FFF2-40B4-BE49-F238E27FC236}">
                    <a16:creationId xmlns:a16="http://schemas.microsoft.com/office/drawing/2014/main" id="{566F22FD-0D1E-8CA2-0A52-6BD61B3C040F}"/>
                  </a:ext>
                </a:extLst>
              </p:cNvPr>
              <p:cNvSpPr txBox="1">
                <a:spLocks noRot="1" noChangeAspect="1" noMove="1" noResize="1" noEditPoints="1" noAdjustHandles="1" noChangeArrowheads="1" noChangeShapeType="1" noTextEdit="1"/>
              </p:cNvSpPr>
              <p:nvPr/>
            </p:nvSpPr>
            <p:spPr>
              <a:xfrm>
                <a:off x="6018834" y="3860757"/>
                <a:ext cx="5574283" cy="106548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C00EB1-12D4-6E0E-9E5D-205D5EE7E30E}"/>
                  </a:ext>
                </a:extLst>
              </p:cNvPr>
              <p:cNvSpPr txBox="1"/>
              <p:nvPr/>
            </p:nvSpPr>
            <p:spPr>
              <a:xfrm>
                <a:off x="6096000" y="5218040"/>
                <a:ext cx="5608780" cy="1002454"/>
              </a:xfrm>
              <a:prstGeom prst="rect">
                <a:avLst/>
              </a:prstGeom>
              <a:noFill/>
            </p:spPr>
            <p:txBody>
              <a:bodyPr wrap="none" rtlCol="0">
                <a:spAutoFit/>
              </a:bodyPr>
              <a:lstStyle/>
              <a:p>
                <a14:m>
                  <m:oMath xmlns:m="http://schemas.openxmlformats.org/officeDocument/2006/math">
                    <m:sSub>
                      <m:sSubPr>
                        <m:ctrlPr>
                          <a:rPr lang="en-IN" sz="3200" b="1" i="1" smtClean="0">
                            <a:latin typeface="Cambria Math" panose="02040503050406030204" pitchFamily="18" charset="0"/>
                          </a:rPr>
                        </m:ctrlPr>
                      </m:sSubPr>
                      <m:e>
                        <m:r>
                          <a:rPr lang="en-IN" sz="3200" b="1" i="1" smtClean="0">
                            <a:latin typeface="Cambria Math" panose="02040503050406030204" pitchFamily="18" charset="0"/>
                          </a:rPr>
                          <m:t>𝑿</m:t>
                        </m:r>
                      </m:e>
                      <m:sub>
                        <m:r>
                          <a:rPr lang="en-IN" sz="3200" b="1" i="1" smtClean="0">
                            <a:latin typeface="Cambria Math" panose="02040503050406030204" pitchFamily="18" charset="0"/>
                          </a:rPr>
                          <m:t>+</m:t>
                        </m:r>
                        <m:r>
                          <a:rPr lang="en-IN" sz="3200" b="1" i="1" smtClean="0">
                            <a:latin typeface="Cambria Math" panose="02040503050406030204" pitchFamily="18" charset="0"/>
                          </a:rPr>
                          <m:t>𝒋</m:t>
                        </m:r>
                      </m:sub>
                    </m:sSub>
                    <m:r>
                      <a:rPr lang="en-IN" sz="3200" b="1" i="0">
                        <a:solidFill>
                          <a:schemeClr val="tx1"/>
                        </a:solidFill>
                        <a:latin typeface="Cambria Math" panose="02040503050406030204" pitchFamily="18" charset="0"/>
                      </a:rPr>
                      <m:t>=</m:t>
                    </m:r>
                    <m:sSub>
                      <m:sSubPr>
                        <m:ctrlPr>
                          <a:rPr lang="en-IN" sz="3200" b="1" i="1">
                            <a:solidFill>
                              <a:schemeClr val="tx1"/>
                            </a:solidFill>
                            <a:latin typeface="Cambria Math" panose="02040503050406030204" pitchFamily="18" charset="0"/>
                          </a:rPr>
                        </m:ctrlPr>
                      </m:sSubPr>
                      <m:e>
                        <m:r>
                          <a:rPr lang="en-IN" sz="3200" b="1" i="1">
                            <a:solidFill>
                              <a:schemeClr val="tx1"/>
                            </a:solidFill>
                            <a:latin typeface="Cambria Math" panose="02040503050406030204" pitchFamily="18" charset="0"/>
                          </a:rPr>
                          <m:t>𝑬</m:t>
                        </m:r>
                      </m:e>
                      <m:sub>
                        <m:r>
                          <a:rPr lang="en-IN" sz="3200" b="1" i="1">
                            <a:solidFill>
                              <a:schemeClr val="tx1"/>
                            </a:solidFill>
                            <a:latin typeface="Cambria Math" panose="02040503050406030204" pitchFamily="18" charset="0"/>
                          </a:rPr>
                          <m:t>𝝅</m:t>
                        </m:r>
                      </m:sub>
                    </m:sSub>
                    <m:d>
                      <m:dPr>
                        <m:ctrlPr>
                          <a:rPr lang="en-IN" sz="3200" b="1" i="1">
                            <a:solidFill>
                              <a:schemeClr val="tx1"/>
                            </a:solidFill>
                            <a:latin typeface="Cambria Math" panose="02040503050406030204" pitchFamily="18" charset="0"/>
                          </a:rPr>
                        </m:ctrlPr>
                      </m:dPr>
                      <m:e>
                        <m:sSub>
                          <m:sSubPr>
                            <m:ctrlPr>
                              <a:rPr lang="en-IN" sz="3200" b="1" i="1">
                                <a:latin typeface="Cambria Math" panose="02040503050406030204" pitchFamily="18" charset="0"/>
                              </a:rPr>
                            </m:ctrlPr>
                          </m:sSubPr>
                          <m:e>
                            <m:r>
                              <a:rPr lang="en-IN" sz="3200" b="1" i="1">
                                <a:latin typeface="Cambria Math" panose="02040503050406030204" pitchFamily="18" charset="0"/>
                              </a:rPr>
                              <m:t>𝑿</m:t>
                            </m:r>
                          </m:e>
                          <m:sub>
                            <m:r>
                              <a:rPr lang="en-IN" sz="3200" b="1" i="1">
                                <a:latin typeface="Cambria Math" panose="02040503050406030204" pitchFamily="18" charset="0"/>
                              </a:rPr>
                              <m:t>+</m:t>
                            </m:r>
                            <m:r>
                              <a:rPr lang="en-IN" sz="3200" b="1" i="1" smtClean="0">
                                <a:latin typeface="Cambria Math" panose="02040503050406030204" pitchFamily="18" charset="0"/>
                              </a:rPr>
                              <m:t>𝒋</m:t>
                            </m:r>
                          </m:sub>
                        </m:sSub>
                      </m:e>
                    </m:d>
                    <m:r>
                      <a:rPr lang="en-IN" sz="3200" b="1" i="0">
                        <a:solidFill>
                          <a:schemeClr val="tx1"/>
                        </a:solidFill>
                        <a:latin typeface="Cambria Math" panose="02040503050406030204" pitchFamily="18" charset="0"/>
                      </a:rPr>
                      <m:t>=</m:t>
                    </m:r>
                    <m:nary>
                      <m:naryPr>
                        <m:chr m:val="∑"/>
                        <m:limLoc m:val="undOvr"/>
                        <m:grow m:val="on"/>
                        <m:supHide m:val="on"/>
                        <m:ctrlPr>
                          <a:rPr lang="en-IN" sz="3200" b="1" i="1">
                            <a:solidFill>
                              <a:schemeClr val="tx1"/>
                            </a:solidFill>
                            <a:latin typeface="Cambria Math" panose="02040503050406030204" pitchFamily="18" charset="0"/>
                          </a:rPr>
                        </m:ctrlPr>
                      </m:naryPr>
                      <m:sub>
                        <m:r>
                          <a:rPr lang="en-IN" sz="3200" b="1" i="1" smtClean="0">
                            <a:solidFill>
                              <a:schemeClr val="tx1"/>
                            </a:solidFill>
                            <a:latin typeface="Cambria Math" panose="02040503050406030204" pitchFamily="18" charset="0"/>
                          </a:rPr>
                          <m:t>𝒊</m:t>
                        </m:r>
                      </m:sub>
                      <m:sup/>
                      <m:e>
                        <m:sSub>
                          <m:sSubPr>
                            <m:ctrlPr>
                              <a:rPr lang="en-IN" sz="3200" b="1" i="1">
                                <a:solidFill>
                                  <a:schemeClr val="tx1"/>
                                </a:solidFill>
                                <a:latin typeface="Cambria Math" panose="02040503050406030204" pitchFamily="18" charset="0"/>
                              </a:rPr>
                            </m:ctrlPr>
                          </m:sSubPr>
                          <m:e>
                            <m:r>
                              <a:rPr lang="en-IN" sz="3200" b="1" i="1">
                                <a:solidFill>
                                  <a:schemeClr val="tx1"/>
                                </a:solidFill>
                                <a:latin typeface="Cambria Math" panose="02040503050406030204" pitchFamily="18" charset="0"/>
                              </a:rPr>
                              <m:t>𝒎</m:t>
                            </m:r>
                          </m:e>
                          <m:sub>
                            <m:r>
                              <a:rPr lang="en-IN" sz="3200" b="1" i="1">
                                <a:solidFill>
                                  <a:schemeClr val="tx1"/>
                                </a:solidFill>
                                <a:latin typeface="Cambria Math" panose="02040503050406030204" pitchFamily="18" charset="0"/>
                              </a:rPr>
                              <m:t>𝒊𝒋</m:t>
                            </m:r>
                          </m:sub>
                        </m:sSub>
                      </m:e>
                    </m:nary>
                  </m:oMath>
                </a14:m>
                <a:r>
                  <a:rPr lang="en-IN" sz="3200" b="1" dirty="0">
                    <a:solidFill>
                      <a:schemeClr val="tx1"/>
                    </a:solidFill>
                  </a:rPr>
                  <a:t>+</a:t>
                </a:r>
                <a:r>
                  <a:rPr lang="en-IN" sz="3200" b="1" dirty="0"/>
                  <a:t> </a:t>
                </a:r>
                <a14:m>
                  <m:oMath xmlns:m="http://schemas.openxmlformats.org/officeDocument/2006/math">
                    <m:sSub>
                      <m:sSubPr>
                        <m:ctrlPr>
                          <a:rPr lang="en-IN" sz="3200" b="1" i="1">
                            <a:latin typeface="Cambria Math" panose="02040503050406030204" pitchFamily="18" charset="0"/>
                          </a:rPr>
                        </m:ctrlPr>
                      </m:sSubPr>
                      <m:e>
                        <m:r>
                          <a:rPr lang="en-IN" sz="3200" b="1" i="1" smtClean="0">
                            <a:latin typeface="Cambria Math" panose="02040503050406030204" pitchFamily="18" charset="0"/>
                          </a:rPr>
                          <m:t>𝒂</m:t>
                        </m:r>
                      </m:e>
                      <m:sub>
                        <m:r>
                          <a:rPr lang="en-IN" sz="3200" b="1" i="1">
                            <a:latin typeface="Cambria Math" panose="02040503050406030204" pitchFamily="18" charset="0"/>
                          </a:rPr>
                          <m:t>𝒊𝒋</m:t>
                        </m:r>
                      </m:sub>
                    </m:sSub>
                  </m:oMath>
                </a14:m>
                <a:endParaRPr lang="en-IN" sz="3200" b="1" dirty="0">
                  <a:solidFill>
                    <a:schemeClr val="tx1"/>
                  </a:solidFill>
                </a:endParaRPr>
              </a:p>
            </p:txBody>
          </p:sp>
        </mc:Choice>
        <mc:Fallback xmlns="">
          <p:sp>
            <p:nvSpPr>
              <p:cNvPr id="14" name="TextBox 13">
                <a:extLst>
                  <a:ext uri="{FF2B5EF4-FFF2-40B4-BE49-F238E27FC236}">
                    <a16:creationId xmlns:a16="http://schemas.microsoft.com/office/drawing/2014/main" id="{48C00EB1-12D4-6E0E-9E5D-205D5EE7E30E}"/>
                  </a:ext>
                </a:extLst>
              </p:cNvPr>
              <p:cNvSpPr txBox="1">
                <a:spLocks noRot="1" noChangeAspect="1" noMove="1" noResize="1" noEditPoints="1" noAdjustHandles="1" noChangeArrowheads="1" noChangeShapeType="1" noTextEdit="1"/>
              </p:cNvSpPr>
              <p:nvPr/>
            </p:nvSpPr>
            <p:spPr>
              <a:xfrm>
                <a:off x="6096000" y="5218040"/>
                <a:ext cx="5608780" cy="1002454"/>
              </a:xfrm>
              <a:prstGeom prst="rect">
                <a:avLst/>
              </a:prstGeom>
              <a:blipFill>
                <a:blip r:embed="rId5"/>
                <a:stretch>
                  <a:fillRect/>
                </a:stretch>
              </a:blipFill>
            </p:spPr>
            <p:txBody>
              <a:bodyPr/>
              <a:lstStyle/>
              <a:p>
                <a:r>
                  <a:rPr lang="en-IN">
                    <a:noFill/>
                  </a:rPr>
                  <a:t> </a:t>
                </a:r>
              </a:p>
            </p:txBody>
          </p:sp>
        </mc:Fallback>
      </mc:AlternateContent>
      <p:sp>
        <p:nvSpPr>
          <p:cNvPr id="16" name="TextBox 15">
            <a:extLst>
              <a:ext uri="{FF2B5EF4-FFF2-40B4-BE49-F238E27FC236}">
                <a16:creationId xmlns:a16="http://schemas.microsoft.com/office/drawing/2014/main" id="{C57BC8B1-3146-503C-AD59-06CFAB2EF615}"/>
              </a:ext>
            </a:extLst>
          </p:cNvPr>
          <p:cNvSpPr txBox="1"/>
          <p:nvPr/>
        </p:nvSpPr>
        <p:spPr>
          <a:xfrm>
            <a:off x="4542827" y="3866666"/>
            <a:ext cx="1262269" cy="369332"/>
          </a:xfrm>
          <a:prstGeom prst="rect">
            <a:avLst/>
          </a:prstGeom>
          <a:noFill/>
        </p:spPr>
        <p:txBody>
          <a:bodyPr wrap="none" rtlCol="0">
            <a:spAutoFit/>
          </a:bodyPr>
          <a:lstStyle/>
          <a:p>
            <a:r>
              <a:rPr lang="en-IN" dirty="0"/>
              <a:t>Row totals</a:t>
            </a:r>
          </a:p>
        </p:txBody>
      </p:sp>
      <p:sp>
        <p:nvSpPr>
          <p:cNvPr id="17" name="TextBox 16">
            <a:extLst>
              <a:ext uri="{FF2B5EF4-FFF2-40B4-BE49-F238E27FC236}">
                <a16:creationId xmlns:a16="http://schemas.microsoft.com/office/drawing/2014/main" id="{13405B20-7463-F2C9-308F-F94734FE2367}"/>
              </a:ext>
            </a:extLst>
          </p:cNvPr>
          <p:cNvSpPr txBox="1"/>
          <p:nvPr/>
        </p:nvSpPr>
        <p:spPr>
          <a:xfrm>
            <a:off x="4445805" y="5919247"/>
            <a:ext cx="1650195" cy="369332"/>
          </a:xfrm>
          <a:prstGeom prst="rect">
            <a:avLst/>
          </a:prstGeom>
          <a:noFill/>
        </p:spPr>
        <p:txBody>
          <a:bodyPr wrap="none" rtlCol="0">
            <a:spAutoFit/>
          </a:bodyPr>
          <a:lstStyle/>
          <a:p>
            <a:r>
              <a:rPr lang="en-IN" dirty="0"/>
              <a:t>Column totals</a:t>
            </a:r>
          </a:p>
        </p:txBody>
      </p:sp>
      <p:cxnSp>
        <p:nvCxnSpPr>
          <p:cNvPr id="18" name="Straight Arrow Connector 17">
            <a:extLst>
              <a:ext uri="{FF2B5EF4-FFF2-40B4-BE49-F238E27FC236}">
                <a16:creationId xmlns:a16="http://schemas.microsoft.com/office/drawing/2014/main" id="{DC6BD80C-055A-CCD7-4F9C-F455EFA99FFE}"/>
              </a:ext>
            </a:extLst>
          </p:cNvPr>
          <p:cNvCxnSpPr>
            <a:cxnSpLocks/>
          </p:cNvCxnSpPr>
          <p:nvPr/>
        </p:nvCxnSpPr>
        <p:spPr>
          <a:xfrm flipV="1">
            <a:off x="5062848" y="5755869"/>
            <a:ext cx="1068824" cy="2018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73E1F6F-8701-AD7A-86CF-B2551A59FEEB}"/>
              </a:ext>
            </a:extLst>
          </p:cNvPr>
          <p:cNvCxnSpPr>
            <a:cxnSpLocks/>
            <a:stCxn id="16" idx="2"/>
            <a:endCxn id="13" idx="1"/>
          </p:cNvCxnSpPr>
          <p:nvPr/>
        </p:nvCxnSpPr>
        <p:spPr>
          <a:xfrm>
            <a:off x="5173962" y="4235998"/>
            <a:ext cx="844872" cy="15750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A75D218-85C1-AAE6-511A-060CC1C0331A}"/>
              </a:ext>
            </a:extLst>
          </p:cNvPr>
          <p:cNvSpPr txBox="1"/>
          <p:nvPr/>
        </p:nvSpPr>
        <p:spPr>
          <a:xfrm>
            <a:off x="714058" y="5614104"/>
            <a:ext cx="2586606" cy="369332"/>
          </a:xfrm>
          <a:prstGeom prst="rect">
            <a:avLst/>
          </a:prstGeom>
          <a:noFill/>
        </p:spPr>
        <p:txBody>
          <a:bodyPr wrap="none" rtlCol="0">
            <a:spAutoFit/>
          </a:bodyPr>
          <a:lstStyle/>
          <a:p>
            <a:r>
              <a:rPr lang="en-IN" dirty="0"/>
              <a:t>Mutual co-occurrences</a:t>
            </a:r>
          </a:p>
        </p:txBody>
      </p:sp>
      <p:cxnSp>
        <p:nvCxnSpPr>
          <p:cNvPr id="23" name="Straight Arrow Connector 22">
            <a:extLst>
              <a:ext uri="{FF2B5EF4-FFF2-40B4-BE49-F238E27FC236}">
                <a16:creationId xmlns:a16="http://schemas.microsoft.com/office/drawing/2014/main" id="{16A6130D-4602-5D88-DDCB-BA9060BA2F9E}"/>
              </a:ext>
            </a:extLst>
          </p:cNvPr>
          <p:cNvCxnSpPr>
            <a:cxnSpLocks/>
          </p:cNvCxnSpPr>
          <p:nvPr/>
        </p:nvCxnSpPr>
        <p:spPr>
          <a:xfrm flipH="1" flipV="1">
            <a:off x="1196726" y="5024298"/>
            <a:ext cx="813244" cy="6963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0167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9475-FA6F-4C0D-5015-B40D75FD46CA}"/>
              </a:ext>
            </a:extLst>
          </p:cNvPr>
          <p:cNvSpPr>
            <a:spLocks noGrp="1"/>
          </p:cNvSpPr>
          <p:nvPr>
            <p:ph type="title"/>
          </p:nvPr>
        </p:nvSpPr>
        <p:spPr>
          <a:xfrm>
            <a:off x="864919" y="506027"/>
            <a:ext cx="10058400" cy="1299023"/>
          </a:xfrm>
        </p:spPr>
        <p:txBody>
          <a:bodyPr>
            <a:noAutofit/>
          </a:bodyPr>
          <a:lstStyle/>
          <a:p>
            <a:pPr algn="ctr"/>
            <a:r>
              <a:rPr lang="en-IN" u="sng" dirty="0"/>
              <a:t>Iterative Scaling Algorithm by </a:t>
            </a:r>
            <a:r>
              <a:rPr lang="en-IN" u="sng" dirty="0" err="1"/>
              <a:t>Darroch</a:t>
            </a:r>
            <a:r>
              <a:rPr lang="en-IN" u="sng" dirty="0"/>
              <a:t> and Ratcliff:-</a:t>
            </a:r>
          </a:p>
        </p:txBody>
      </p:sp>
      <p:sp>
        <p:nvSpPr>
          <p:cNvPr id="4" name="TextBox 3">
            <a:extLst>
              <a:ext uri="{FF2B5EF4-FFF2-40B4-BE49-F238E27FC236}">
                <a16:creationId xmlns:a16="http://schemas.microsoft.com/office/drawing/2014/main" id="{824BA94A-E673-6D00-7AD6-BCAF1EA00A40}"/>
              </a:ext>
            </a:extLst>
          </p:cNvPr>
          <p:cNvSpPr txBox="1"/>
          <p:nvPr/>
        </p:nvSpPr>
        <p:spPr>
          <a:xfrm>
            <a:off x="634601" y="2160422"/>
            <a:ext cx="3129575" cy="400110"/>
          </a:xfrm>
          <a:prstGeom prst="rect">
            <a:avLst/>
          </a:prstGeom>
          <a:noFill/>
        </p:spPr>
        <p:txBody>
          <a:bodyPr wrap="none" rtlCol="0">
            <a:spAutoFit/>
          </a:bodyPr>
          <a:lstStyle/>
          <a:p>
            <a:r>
              <a:rPr lang="en-IN" sz="2000" dirty="0"/>
              <a:t>Start with an initial guess: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0758D6D-24BF-7196-56DF-222EAAA7E11B}"/>
                  </a:ext>
                </a:extLst>
              </p:cNvPr>
              <p:cNvSpPr txBox="1"/>
              <p:nvPr/>
            </p:nvSpPr>
            <p:spPr>
              <a:xfrm>
                <a:off x="3615734" y="2037953"/>
                <a:ext cx="8164588" cy="645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sz="2400" b="1" i="1" smtClean="0">
                              <a:latin typeface="Cambria Math" panose="02040503050406030204" pitchFamily="18" charset="0"/>
                            </a:rPr>
                          </m:ctrlPr>
                        </m:sSupPr>
                        <m:e>
                          <m:r>
                            <a:rPr lang="en-IN" sz="2400" b="1" i="1">
                              <a:latin typeface="Cambria Math" panose="02040503050406030204" pitchFamily="18" charset="0"/>
                            </a:rPr>
                            <m:t>𝝅</m:t>
                          </m:r>
                        </m:e>
                        <m:sup>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sup>
                      </m:sSup>
                      <m:r>
                        <a:rPr lang="en-IN" sz="2400" b="1" i="0">
                          <a:latin typeface="Cambria Math" panose="02040503050406030204" pitchFamily="18" charset="0"/>
                        </a:rPr>
                        <m:t>=</m:t>
                      </m:r>
                      <m:d>
                        <m:dPr>
                          <m:ctrlPr>
                            <a:rPr lang="en-IN" sz="2400" b="1" i="1">
                              <a:solidFill>
                                <a:srgbClr val="836967"/>
                              </a:solidFill>
                              <a:latin typeface="Cambria Math" panose="02040503050406030204" pitchFamily="18" charset="0"/>
                            </a:rPr>
                          </m:ctrlPr>
                        </m:dPr>
                        <m:e>
                          <m:sSup>
                            <m:sSupPr>
                              <m:ctrlPr>
                                <a:rPr lang="en-IN" sz="2400" b="1" i="1" smtClean="0">
                                  <a:latin typeface="Cambria Math" panose="02040503050406030204" pitchFamily="18" charset="0"/>
                                </a:rPr>
                              </m:ctrlPr>
                            </m:sSupPr>
                            <m:e>
                              <m:r>
                                <a:rPr lang="en-IN" sz="2400" b="1" i="1">
                                  <a:latin typeface="Cambria Math" panose="02040503050406030204" pitchFamily="18" charset="0"/>
                                </a:rPr>
                                <m:t>𝝆</m:t>
                              </m:r>
                            </m:e>
                            <m:sup>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sup>
                          </m:sSup>
                          <m:r>
                            <a:rPr lang="en-IN" sz="2400" b="1" i="1" smtClean="0">
                              <a:latin typeface="Cambria Math" panose="02040503050406030204" pitchFamily="18" charset="0"/>
                            </a:rPr>
                            <m:t>,</m:t>
                          </m:r>
                          <m:r>
                            <a:rPr lang="en-IN" sz="2400" b="1" i="1" smtClean="0">
                              <a:solidFill>
                                <a:schemeClr val="tx1"/>
                              </a:solidFill>
                              <a:latin typeface="Cambria Math" panose="02040503050406030204" pitchFamily="18" charset="0"/>
                            </a:rPr>
                            <m:t> </m:t>
                          </m:r>
                          <m:sSup>
                            <m:sSupPr>
                              <m:ctrlPr>
                                <a:rPr lang="en-IN" sz="2400" b="1" i="1" smtClean="0">
                                  <a:solidFill>
                                    <a:schemeClr val="tx1"/>
                                  </a:solidFill>
                                  <a:latin typeface="Cambria Math" panose="02040503050406030204" pitchFamily="18" charset="0"/>
                                </a:rPr>
                              </m:ctrlPr>
                            </m:sSupPr>
                            <m:e>
                              <m:r>
                                <a:rPr lang="en-IN" sz="2400" b="1" i="1">
                                  <a:latin typeface="Cambria Math" panose="02040503050406030204" pitchFamily="18" charset="0"/>
                                </a:rPr>
                                <m:t>𝜽</m:t>
                              </m:r>
                            </m:e>
                            <m:sup>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𝟎</m:t>
                              </m:r>
                              <m:r>
                                <a:rPr lang="en-IN" sz="2400" b="1" i="1" smtClean="0">
                                  <a:solidFill>
                                    <a:schemeClr val="tx1"/>
                                  </a:solidFill>
                                  <a:latin typeface="Cambria Math" panose="02040503050406030204" pitchFamily="18" charset="0"/>
                                </a:rPr>
                                <m:t>)</m:t>
                              </m:r>
                            </m:sup>
                          </m:sSup>
                          <m:r>
                            <a:rPr lang="en-IN" sz="2400" b="1" i="1" smtClean="0">
                              <a:solidFill>
                                <a:schemeClr val="tx1"/>
                              </a:solidFill>
                              <a:latin typeface="Cambria Math" panose="02040503050406030204" pitchFamily="18" charset="0"/>
                            </a:rPr>
                            <m:t>,</m:t>
                          </m:r>
                          <m:sSup>
                            <m:sSupPr>
                              <m:ctrlPr>
                                <a:rPr lang="en-IN" sz="2400" b="1" i="1" smtClean="0">
                                  <a:solidFill>
                                    <a:schemeClr val="tx1"/>
                                  </a:solidFill>
                                  <a:latin typeface="Cambria Math" panose="02040503050406030204" pitchFamily="18" charset="0"/>
                                </a:rPr>
                              </m:ctrlPr>
                            </m:sSupPr>
                            <m:e>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𝜶</m:t>
                                  </m:r>
                                </m:e>
                                <m:sub>
                                  <m:r>
                                    <a:rPr lang="en-IN" sz="2400" b="1">
                                      <a:latin typeface="Cambria Math" panose="02040503050406030204" pitchFamily="18" charset="0"/>
                                    </a:rPr>
                                    <m:t>𝟏</m:t>
                                  </m:r>
                                </m:sub>
                              </m:sSub>
                            </m:e>
                            <m:sup>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𝟎</m:t>
                              </m:r>
                              <m:r>
                                <a:rPr lang="en-IN" sz="2400" b="1" i="1" smtClean="0">
                                  <a:solidFill>
                                    <a:schemeClr val="tx1"/>
                                  </a:solidFill>
                                  <a:latin typeface="Cambria Math" panose="02040503050406030204" pitchFamily="18" charset="0"/>
                                </a:rPr>
                                <m:t>)</m:t>
                              </m:r>
                            </m:sup>
                          </m:sSup>
                          <m:r>
                            <a:rPr lang="en-IN" sz="2400" b="1" i="1" smtClean="0">
                              <a:latin typeface="Cambria Math" panose="02040503050406030204" pitchFamily="18" charset="0"/>
                            </a:rPr>
                            <m:t>,</m:t>
                          </m:r>
                          <m:sSup>
                            <m:sSupPr>
                              <m:ctrlPr>
                                <a:rPr lang="en-IN" sz="2400" b="1" i="1">
                                  <a:latin typeface="Cambria Math" panose="02040503050406030204" pitchFamily="18" charset="0"/>
                                </a:rPr>
                              </m:ctrlPr>
                            </m:sSupPr>
                            <m:e>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𝜶</m:t>
                                  </m:r>
                                </m:e>
                                <m:sub>
                                  <m:r>
                                    <a:rPr lang="en-IN" sz="2400" b="1" i="1" smtClean="0">
                                      <a:latin typeface="Cambria Math" panose="02040503050406030204" pitchFamily="18" charset="0"/>
                                    </a:rPr>
                                    <m:t>𝟐</m:t>
                                  </m:r>
                                </m:sub>
                              </m:sSub>
                            </m:e>
                            <m:sup>
                              <m:r>
                                <a:rPr lang="en-IN" sz="2400" b="1" i="1">
                                  <a:latin typeface="Cambria Math" panose="02040503050406030204" pitchFamily="18" charset="0"/>
                                </a:rPr>
                                <m:t>(</m:t>
                              </m:r>
                              <m:r>
                                <a:rPr lang="en-IN" sz="2400" b="1" i="1">
                                  <a:latin typeface="Cambria Math" panose="02040503050406030204" pitchFamily="18" charset="0"/>
                                </a:rPr>
                                <m:t>𝟎</m:t>
                              </m:r>
                              <m:r>
                                <a:rPr lang="en-IN" sz="2400" b="1" i="1">
                                  <a:latin typeface="Cambria Math" panose="02040503050406030204" pitchFamily="18" charset="0"/>
                                </a:rPr>
                                <m:t>)</m:t>
                              </m:r>
                            </m:sup>
                          </m:sSup>
                          <m:r>
                            <a:rPr lang="en-IN" sz="2400" b="1" i="1" smtClean="0">
                              <a:latin typeface="Cambria Math" panose="02040503050406030204" pitchFamily="18" charset="0"/>
                            </a:rPr>
                            <m:t>,</m:t>
                          </m:r>
                          <m:r>
                            <a:rPr lang="en-IN" sz="2400" b="1" i="0">
                              <a:latin typeface="Cambria Math" panose="02040503050406030204" pitchFamily="18" charset="0"/>
                            </a:rPr>
                            <m:t>…,</m:t>
                          </m:r>
                          <m:sSup>
                            <m:sSupPr>
                              <m:ctrlPr>
                                <a:rPr lang="en-IN" sz="2400" b="1" i="1">
                                  <a:latin typeface="Cambria Math" panose="02040503050406030204" pitchFamily="18" charset="0"/>
                                </a:rPr>
                              </m:ctrlPr>
                            </m:sSupPr>
                            <m:e>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𝜶</m:t>
                                  </m:r>
                                </m:e>
                                <m:sub>
                                  <m:r>
                                    <a:rPr lang="en-IN" sz="2400" b="1" i="1" smtClean="0">
                                      <a:latin typeface="Cambria Math" panose="02040503050406030204" pitchFamily="18" charset="0"/>
                                    </a:rPr>
                                    <m:t>𝒏</m:t>
                                  </m:r>
                                </m:sub>
                              </m:sSub>
                            </m:e>
                            <m:sup>
                              <m:r>
                                <a:rPr lang="en-IN" sz="2400" b="1" i="1">
                                  <a:latin typeface="Cambria Math" panose="02040503050406030204" pitchFamily="18" charset="0"/>
                                </a:rPr>
                                <m:t>(</m:t>
                              </m:r>
                              <m:r>
                                <a:rPr lang="en-IN" sz="2400" b="1" i="1">
                                  <a:latin typeface="Cambria Math" panose="02040503050406030204" pitchFamily="18" charset="0"/>
                                </a:rPr>
                                <m:t>𝟎</m:t>
                              </m:r>
                              <m:r>
                                <a:rPr lang="en-IN" sz="2400" b="1" i="1">
                                  <a:latin typeface="Cambria Math" panose="02040503050406030204" pitchFamily="18" charset="0"/>
                                </a:rPr>
                                <m:t>)</m:t>
                              </m:r>
                            </m:sup>
                          </m:sSup>
                          <m:r>
                            <a:rPr lang="en-IN" sz="2400" b="1" i="1" smtClean="0">
                              <a:latin typeface="Cambria Math" panose="02040503050406030204" pitchFamily="18" charset="0"/>
                            </a:rPr>
                            <m:t>,</m:t>
                          </m:r>
                          <m:sSup>
                            <m:sSupPr>
                              <m:ctrlPr>
                                <a:rPr lang="en-IN" sz="2400" b="1" i="1" smtClean="0">
                                  <a:latin typeface="Cambria Math" panose="02040503050406030204" pitchFamily="18" charset="0"/>
                                </a:rPr>
                              </m:ctrlPr>
                            </m:sSupPr>
                            <m:e>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𝜷</m:t>
                                  </m:r>
                                </m:e>
                                <m:sub>
                                  <m:r>
                                    <a:rPr lang="en-IN" sz="2400" b="1">
                                      <a:latin typeface="Cambria Math" panose="02040503050406030204" pitchFamily="18" charset="0"/>
                                    </a:rPr>
                                    <m:t>𝟏</m:t>
                                  </m:r>
                                </m:sub>
                              </m:sSub>
                            </m:e>
                            <m:sup>
                              <m:r>
                                <a:rPr lang="en-IN" sz="2400" b="1" i="1" smtClean="0">
                                  <a:latin typeface="Cambria Math" panose="02040503050406030204" pitchFamily="18" charset="0"/>
                                </a:rPr>
                                <m:t>(</m:t>
                              </m:r>
                              <m:r>
                                <a:rPr lang="en-IN" sz="2400" b="1" i="1" smtClean="0">
                                  <a:latin typeface="Cambria Math" panose="02040503050406030204" pitchFamily="18" charset="0"/>
                                </a:rPr>
                                <m:t>𝟎</m:t>
                              </m:r>
                              <m:r>
                                <a:rPr lang="en-IN" sz="2400" b="1" i="1" smtClean="0">
                                  <a:latin typeface="Cambria Math" panose="02040503050406030204" pitchFamily="18" charset="0"/>
                                </a:rPr>
                                <m:t>)</m:t>
                              </m:r>
                            </m:sup>
                          </m:sSup>
                          <m:r>
                            <a:rPr lang="en-IN" sz="2400" b="1" i="1" smtClean="0">
                              <a:latin typeface="Cambria Math" panose="02040503050406030204" pitchFamily="18" charset="0"/>
                            </a:rPr>
                            <m:t>,</m:t>
                          </m:r>
                          <m:sSup>
                            <m:sSupPr>
                              <m:ctrlPr>
                                <a:rPr lang="en-IN" sz="2400" b="1" i="1">
                                  <a:latin typeface="Cambria Math" panose="02040503050406030204" pitchFamily="18" charset="0"/>
                                </a:rPr>
                              </m:ctrlPr>
                            </m:sSupPr>
                            <m:e>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𝜷</m:t>
                                  </m:r>
                                </m:e>
                                <m:sub>
                                  <m:r>
                                    <a:rPr lang="en-IN" sz="2400" b="1" i="1" smtClean="0">
                                      <a:latin typeface="Cambria Math" panose="02040503050406030204" pitchFamily="18" charset="0"/>
                                    </a:rPr>
                                    <m:t>𝟐</m:t>
                                  </m:r>
                                </m:sub>
                              </m:sSub>
                            </m:e>
                            <m:sup>
                              <m:r>
                                <a:rPr lang="en-IN" sz="2400" b="1" i="1">
                                  <a:latin typeface="Cambria Math" panose="02040503050406030204" pitchFamily="18" charset="0"/>
                                </a:rPr>
                                <m:t>(</m:t>
                              </m:r>
                              <m:r>
                                <a:rPr lang="en-IN" sz="2400" b="1" i="1">
                                  <a:latin typeface="Cambria Math" panose="02040503050406030204" pitchFamily="18" charset="0"/>
                                </a:rPr>
                                <m:t>𝟎</m:t>
                              </m:r>
                              <m:r>
                                <a:rPr lang="en-IN" sz="2400" b="1" i="1">
                                  <a:latin typeface="Cambria Math" panose="02040503050406030204" pitchFamily="18" charset="0"/>
                                </a:rPr>
                                <m:t>)</m:t>
                              </m:r>
                            </m:sup>
                          </m:sSup>
                          <m:r>
                            <a:rPr lang="en-IN" sz="2400" b="1" i="1" smtClean="0">
                              <a:latin typeface="Cambria Math" panose="02040503050406030204" pitchFamily="18" charset="0"/>
                            </a:rPr>
                            <m:t>,…</m:t>
                          </m:r>
                          <m:sSup>
                            <m:sSupPr>
                              <m:ctrlPr>
                                <a:rPr lang="en-IN" sz="2400" b="1" i="1">
                                  <a:latin typeface="Cambria Math" panose="02040503050406030204" pitchFamily="18" charset="0"/>
                                </a:rPr>
                              </m:ctrlPr>
                            </m:sSupPr>
                            <m:e>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𝜷</m:t>
                                  </m:r>
                                </m:e>
                                <m:sub>
                                  <m:r>
                                    <a:rPr lang="en-IN" sz="2400" b="1" i="1" smtClean="0">
                                      <a:latin typeface="Cambria Math" panose="02040503050406030204" pitchFamily="18" charset="0"/>
                                    </a:rPr>
                                    <m:t>𝒏</m:t>
                                  </m:r>
                                </m:sub>
                              </m:sSub>
                            </m:e>
                            <m:sup>
                              <m:r>
                                <a:rPr lang="en-IN" sz="2400" b="1" i="1">
                                  <a:latin typeface="Cambria Math" panose="02040503050406030204" pitchFamily="18" charset="0"/>
                                </a:rPr>
                                <m:t>(</m:t>
                              </m:r>
                              <m:r>
                                <a:rPr lang="en-IN" sz="2400" b="1" i="1">
                                  <a:latin typeface="Cambria Math" panose="02040503050406030204" pitchFamily="18" charset="0"/>
                                </a:rPr>
                                <m:t>𝟎</m:t>
                              </m:r>
                              <m:r>
                                <a:rPr lang="en-IN" sz="2400" b="1" i="1">
                                  <a:latin typeface="Cambria Math" panose="02040503050406030204" pitchFamily="18" charset="0"/>
                                </a:rPr>
                                <m:t>)</m:t>
                              </m:r>
                            </m:sup>
                          </m:sSup>
                        </m:e>
                      </m:d>
                    </m:oMath>
                  </m:oMathPara>
                </a14:m>
                <a:endParaRPr lang="en-IN" sz="2400" b="1" dirty="0"/>
              </a:p>
            </p:txBody>
          </p:sp>
        </mc:Choice>
        <mc:Fallback xmlns="">
          <p:sp>
            <p:nvSpPr>
              <p:cNvPr id="5" name="TextBox 4">
                <a:extLst>
                  <a:ext uri="{FF2B5EF4-FFF2-40B4-BE49-F238E27FC236}">
                    <a16:creationId xmlns:a16="http://schemas.microsoft.com/office/drawing/2014/main" id="{00758D6D-24BF-7196-56DF-222EAAA7E11B}"/>
                  </a:ext>
                </a:extLst>
              </p:cNvPr>
              <p:cNvSpPr txBox="1">
                <a:spLocks noRot="1" noChangeAspect="1" noMove="1" noResize="1" noEditPoints="1" noAdjustHandles="1" noChangeArrowheads="1" noChangeShapeType="1" noTextEdit="1"/>
              </p:cNvSpPr>
              <p:nvPr/>
            </p:nvSpPr>
            <p:spPr>
              <a:xfrm>
                <a:off x="3615734" y="2037953"/>
                <a:ext cx="8164588" cy="645048"/>
              </a:xfrm>
              <a:prstGeom prst="rect">
                <a:avLst/>
              </a:prstGeom>
              <a:blipFill>
                <a:blip r:embed="rId2"/>
                <a:stretch>
                  <a:fillRect/>
                </a:stretch>
              </a:blipFill>
            </p:spPr>
            <p:txBody>
              <a:bodyPr/>
              <a:lstStyle/>
              <a:p>
                <a:r>
                  <a:rPr lang="en-IN">
                    <a:noFill/>
                  </a:rPr>
                  <a:t> </a:t>
                </a:r>
              </a:p>
            </p:txBody>
          </p:sp>
        </mc:Fallback>
      </mc:AlternateContent>
      <p:sp>
        <p:nvSpPr>
          <p:cNvPr id="6" name="Arrow: Down 5">
            <a:extLst>
              <a:ext uri="{FF2B5EF4-FFF2-40B4-BE49-F238E27FC236}">
                <a16:creationId xmlns:a16="http://schemas.microsoft.com/office/drawing/2014/main" id="{6E18F13C-DE73-E3C0-A8EF-C4F2C4C1CB85}"/>
              </a:ext>
            </a:extLst>
          </p:cNvPr>
          <p:cNvSpPr/>
          <p:nvPr/>
        </p:nvSpPr>
        <p:spPr>
          <a:xfrm>
            <a:off x="4771236" y="2705624"/>
            <a:ext cx="1514104" cy="1183545"/>
          </a:xfrm>
          <a:prstGeom prst="downArrow">
            <a:avLst>
              <a:gd name="adj1" fmla="val 64118"/>
              <a:gd name="adj2" fmla="val 50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27BF9D9-3306-20AD-8C00-17B6DB456F73}"/>
              </a:ext>
            </a:extLst>
          </p:cNvPr>
          <p:cNvSpPr txBox="1"/>
          <p:nvPr/>
        </p:nvSpPr>
        <p:spPr>
          <a:xfrm>
            <a:off x="634600" y="4097414"/>
            <a:ext cx="3261021" cy="400110"/>
          </a:xfrm>
          <a:prstGeom prst="rect">
            <a:avLst/>
          </a:prstGeom>
          <a:noFill/>
        </p:spPr>
        <p:txBody>
          <a:bodyPr wrap="none" rtlCol="0">
            <a:spAutoFit/>
          </a:bodyPr>
          <a:lstStyle/>
          <a:p>
            <a:r>
              <a:rPr lang="en-IN" sz="2000" dirty="0"/>
              <a:t>Obtain dyad probabilities: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C25FFC-13E9-DC33-16A3-BE86F3676F8E}"/>
                  </a:ext>
                </a:extLst>
              </p:cNvPr>
              <p:cNvSpPr txBox="1"/>
              <p:nvPr/>
            </p:nvSpPr>
            <p:spPr>
              <a:xfrm>
                <a:off x="10266184" y="3807304"/>
                <a:ext cx="1335943" cy="7881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b="1" i="1" smtClean="0">
                              <a:solidFill>
                                <a:schemeClr val="tx1"/>
                              </a:solidFill>
                              <a:latin typeface="Cambria Math" panose="02040503050406030204" pitchFamily="18" charset="0"/>
                            </a:rPr>
                          </m:ctrlPr>
                        </m:sSubSupPr>
                        <m:e>
                          <m:r>
                            <a:rPr lang="en-IN" b="1" i="1" smtClean="0">
                              <a:solidFill>
                                <a:schemeClr val="tx1"/>
                              </a:solidFill>
                              <a:latin typeface="Cambria Math" panose="02040503050406030204" pitchFamily="18" charset="0"/>
                            </a:rPr>
                            <m:t>𝒏</m:t>
                          </m:r>
                        </m:e>
                        <m:sub>
                          <m:r>
                            <a:rPr lang="en-IN" b="1" i="0">
                              <a:solidFill>
                                <a:schemeClr val="tx1"/>
                              </a:solidFill>
                              <a:latin typeface="Cambria Math" panose="02040503050406030204" pitchFamily="18" charset="0"/>
                            </a:rPr>
                            <m:t>ⅈ</m:t>
                          </m:r>
                          <m:r>
                            <a:rPr lang="en-IN" b="1" i="1">
                              <a:solidFill>
                                <a:schemeClr val="tx1"/>
                              </a:solidFill>
                              <a:latin typeface="Cambria Math" panose="02040503050406030204" pitchFamily="18" charset="0"/>
                            </a:rPr>
                            <m:t>𝒋</m:t>
                          </m:r>
                        </m:sub>
                        <m:sup>
                          <m:d>
                            <m:dPr>
                              <m:ctrlPr>
                                <a:rPr lang="en-IN" b="1" i="1">
                                  <a:solidFill>
                                    <a:schemeClr val="tx1"/>
                                  </a:solidFill>
                                  <a:latin typeface="Cambria Math" panose="02040503050406030204" pitchFamily="18" charset="0"/>
                                </a:rPr>
                              </m:ctrlPr>
                            </m:dPr>
                            <m:e>
                              <m:r>
                                <a:rPr lang="en-IN" b="1" i="0">
                                  <a:solidFill>
                                    <a:schemeClr val="tx1"/>
                                  </a:solidFill>
                                  <a:latin typeface="Cambria Math" panose="02040503050406030204" pitchFamily="18" charset="0"/>
                                </a:rPr>
                                <m:t>𝟎</m:t>
                              </m:r>
                            </m:e>
                          </m:d>
                        </m:sup>
                      </m:sSubSup>
                      <m:r>
                        <a:rPr lang="en-IN" b="1" i="0">
                          <a:solidFill>
                            <a:schemeClr val="tx1"/>
                          </a:solidFill>
                          <a:latin typeface="Cambria Math" panose="02040503050406030204" pitchFamily="18" charset="0"/>
                        </a:rPr>
                        <m:t>=</m:t>
                      </m:r>
                      <m:f>
                        <m:fPr>
                          <m:ctrlPr>
                            <a:rPr lang="en-IN" b="1" i="1">
                              <a:solidFill>
                                <a:schemeClr val="tx1"/>
                              </a:solidFill>
                              <a:latin typeface="Cambria Math" panose="02040503050406030204" pitchFamily="18" charset="0"/>
                            </a:rPr>
                          </m:ctrlPr>
                        </m:fPr>
                        <m:num>
                          <m:r>
                            <a:rPr lang="en-IN" b="1" i="1" smtClean="0">
                              <a:solidFill>
                                <a:schemeClr val="tx1"/>
                              </a:solidFill>
                              <a:latin typeface="Cambria Math" panose="02040503050406030204" pitchFamily="18" charset="0"/>
                            </a:rPr>
                            <m:t>𝟏</m:t>
                          </m:r>
                        </m:num>
                        <m:den>
                          <m:sSubSup>
                            <m:sSubSupPr>
                              <m:ctrlPr>
                                <a:rPr lang="en-IN" b="1" i="1">
                                  <a:solidFill>
                                    <a:schemeClr val="tx1"/>
                                  </a:solidFill>
                                  <a:latin typeface="Cambria Math" panose="02040503050406030204" pitchFamily="18" charset="0"/>
                                </a:rPr>
                              </m:ctrlPr>
                            </m:sSubSupPr>
                            <m:e>
                              <m:r>
                                <a:rPr lang="en-IN" b="1" i="1" smtClean="0">
                                  <a:solidFill>
                                    <a:schemeClr val="tx1"/>
                                  </a:solidFill>
                                  <a:latin typeface="Cambria Math" panose="02040503050406030204" pitchFamily="18" charset="0"/>
                                </a:rPr>
                                <m:t>𝒌</m:t>
                              </m:r>
                            </m:e>
                            <m:sub>
                              <m:r>
                                <a:rPr lang="en-IN" b="1" i="1" smtClean="0">
                                  <a:solidFill>
                                    <a:schemeClr val="tx1"/>
                                  </a:solidFill>
                                  <a:latin typeface="Cambria Math" panose="02040503050406030204" pitchFamily="18" charset="0"/>
                                </a:rPr>
                                <m:t>𝒊</m:t>
                              </m:r>
                              <m:r>
                                <a:rPr lang="en-IN" b="1" i="1">
                                  <a:solidFill>
                                    <a:schemeClr val="tx1"/>
                                  </a:solidFill>
                                  <a:latin typeface="Cambria Math" panose="02040503050406030204" pitchFamily="18" charset="0"/>
                                </a:rPr>
                                <m:t>𝒋</m:t>
                              </m:r>
                            </m:sub>
                            <m:sup>
                              <m:r>
                                <a:rPr lang="en-IN" b="1" i="1">
                                  <a:solidFill>
                                    <a:schemeClr val="tx1"/>
                                  </a:solidFill>
                                  <a:latin typeface="Cambria Math" panose="02040503050406030204" pitchFamily="18" charset="0"/>
                                </a:rPr>
                                <m:t>(</m:t>
                              </m:r>
                              <m:r>
                                <a:rPr lang="en-IN" b="1" i="1">
                                  <a:solidFill>
                                    <a:schemeClr val="tx1"/>
                                  </a:solidFill>
                                  <a:latin typeface="Cambria Math" panose="02040503050406030204" pitchFamily="18" charset="0"/>
                                </a:rPr>
                                <m:t>𝟎</m:t>
                              </m:r>
                              <m:r>
                                <a:rPr lang="en-IN" b="1" i="1">
                                  <a:solidFill>
                                    <a:schemeClr val="tx1"/>
                                  </a:solidFill>
                                  <a:latin typeface="Cambria Math" panose="02040503050406030204" pitchFamily="18" charset="0"/>
                                </a:rPr>
                                <m:t>)</m:t>
                              </m:r>
                            </m:sup>
                          </m:sSubSup>
                        </m:den>
                      </m:f>
                    </m:oMath>
                  </m:oMathPara>
                </a14:m>
                <a:endParaRPr lang="en-IN" b="1" dirty="0">
                  <a:solidFill>
                    <a:schemeClr val="tx1"/>
                  </a:solidFill>
                </a:endParaRPr>
              </a:p>
            </p:txBody>
          </p:sp>
        </mc:Choice>
        <mc:Fallback xmlns="">
          <p:sp>
            <p:nvSpPr>
              <p:cNvPr id="9" name="TextBox 8">
                <a:extLst>
                  <a:ext uri="{FF2B5EF4-FFF2-40B4-BE49-F238E27FC236}">
                    <a16:creationId xmlns:a16="http://schemas.microsoft.com/office/drawing/2014/main" id="{9AC25FFC-13E9-DC33-16A3-BE86F3676F8E}"/>
                  </a:ext>
                </a:extLst>
              </p:cNvPr>
              <p:cNvSpPr txBox="1">
                <a:spLocks noRot="1" noChangeAspect="1" noMove="1" noResize="1" noEditPoints="1" noAdjustHandles="1" noChangeArrowheads="1" noChangeShapeType="1" noTextEdit="1"/>
              </p:cNvSpPr>
              <p:nvPr/>
            </p:nvSpPr>
            <p:spPr>
              <a:xfrm>
                <a:off x="10266184" y="3807304"/>
                <a:ext cx="1335943" cy="78816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117394-DBD1-A575-BC31-F07B4ABB7630}"/>
                  </a:ext>
                </a:extLst>
              </p:cNvPr>
              <p:cNvSpPr txBox="1"/>
              <p:nvPr/>
            </p:nvSpPr>
            <p:spPr>
              <a:xfrm>
                <a:off x="7766678" y="3766640"/>
                <a:ext cx="2432589" cy="941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b="1" i="1" smtClean="0">
                              <a:solidFill>
                                <a:schemeClr val="tx1"/>
                              </a:solidFill>
                              <a:latin typeface="Cambria Math" panose="02040503050406030204" pitchFamily="18" charset="0"/>
                            </a:rPr>
                          </m:ctrlPr>
                        </m:sSubSupPr>
                        <m:e>
                          <m:r>
                            <a:rPr lang="en-IN" b="1" i="1" smtClean="0">
                              <a:solidFill>
                                <a:schemeClr val="tx1"/>
                              </a:solidFill>
                              <a:latin typeface="Cambria Math" panose="02040503050406030204" pitchFamily="18" charset="0"/>
                            </a:rPr>
                            <m:t>𝒂</m:t>
                          </m:r>
                        </m:e>
                        <m:sub>
                          <m:r>
                            <a:rPr lang="en-IN" b="1" i="0">
                              <a:solidFill>
                                <a:schemeClr val="tx1"/>
                              </a:solidFill>
                              <a:latin typeface="Cambria Math" panose="02040503050406030204" pitchFamily="18" charset="0"/>
                            </a:rPr>
                            <m:t>ⅈ</m:t>
                          </m:r>
                          <m:r>
                            <a:rPr lang="en-IN" b="1" i="1">
                              <a:solidFill>
                                <a:schemeClr val="tx1"/>
                              </a:solidFill>
                              <a:latin typeface="Cambria Math" panose="02040503050406030204" pitchFamily="18" charset="0"/>
                            </a:rPr>
                            <m:t>𝒋</m:t>
                          </m:r>
                        </m:sub>
                        <m:sup>
                          <m:d>
                            <m:dPr>
                              <m:ctrlPr>
                                <a:rPr lang="en-IN" b="1" i="1">
                                  <a:solidFill>
                                    <a:schemeClr val="tx1"/>
                                  </a:solidFill>
                                  <a:latin typeface="Cambria Math" panose="02040503050406030204" pitchFamily="18" charset="0"/>
                                </a:rPr>
                              </m:ctrlPr>
                            </m:dPr>
                            <m:e>
                              <m:r>
                                <a:rPr lang="en-IN" b="1" i="0">
                                  <a:solidFill>
                                    <a:schemeClr val="tx1"/>
                                  </a:solidFill>
                                  <a:latin typeface="Cambria Math" panose="02040503050406030204" pitchFamily="18" charset="0"/>
                                </a:rPr>
                                <m:t>𝟎</m:t>
                              </m:r>
                            </m:e>
                          </m:d>
                        </m:sup>
                      </m:sSubSup>
                      <m:r>
                        <a:rPr lang="en-IN" b="1" i="0">
                          <a:solidFill>
                            <a:schemeClr val="tx1"/>
                          </a:solidFill>
                          <a:latin typeface="Cambria Math" panose="02040503050406030204" pitchFamily="18" charset="0"/>
                        </a:rPr>
                        <m:t>=</m:t>
                      </m:r>
                      <m:f>
                        <m:fPr>
                          <m:ctrlPr>
                            <a:rPr lang="en-IN" b="1" i="1">
                              <a:solidFill>
                                <a:schemeClr val="tx1"/>
                              </a:solidFill>
                              <a:latin typeface="Cambria Math" panose="02040503050406030204" pitchFamily="18" charset="0"/>
                            </a:rPr>
                          </m:ctrlPr>
                        </m:fPr>
                        <m:num>
                          <m:sSup>
                            <m:sSupPr>
                              <m:ctrlPr>
                                <a:rPr lang="en-IN" b="1" i="1">
                                  <a:solidFill>
                                    <a:schemeClr val="tx1"/>
                                  </a:solidFill>
                                  <a:latin typeface="Cambria Math" panose="02040503050406030204" pitchFamily="18" charset="0"/>
                                </a:rPr>
                              </m:ctrlPr>
                            </m:sSupPr>
                            <m:e>
                              <m:r>
                                <a:rPr lang="en-IN" b="1" i="0">
                                  <a:solidFill>
                                    <a:schemeClr val="tx1"/>
                                  </a:solidFill>
                                  <a:latin typeface="Cambria Math" panose="02040503050406030204" pitchFamily="18" charset="0"/>
                                </a:rPr>
                                <m:t>ⅇ</m:t>
                              </m:r>
                            </m:e>
                            <m:sup>
                              <m:d>
                                <m:dPr>
                                  <m:ctrlPr>
                                    <a:rPr lang="en-IN" b="1" i="1">
                                      <a:solidFill>
                                        <a:schemeClr val="tx1"/>
                                      </a:solidFill>
                                      <a:latin typeface="Cambria Math" panose="02040503050406030204" pitchFamily="18" charset="0"/>
                                    </a:rPr>
                                  </m:ctrlPr>
                                </m:dPr>
                                <m:e>
                                  <m:sSup>
                                    <m:sSupPr>
                                      <m:ctrlPr>
                                        <a:rPr lang="en-IN" b="1" i="1">
                                          <a:solidFill>
                                            <a:schemeClr val="tx1"/>
                                          </a:solidFill>
                                          <a:latin typeface="Cambria Math" panose="02040503050406030204" pitchFamily="18" charset="0"/>
                                        </a:rPr>
                                      </m:ctrlPr>
                                    </m:sSupPr>
                                    <m:e>
                                      <m:r>
                                        <a:rPr lang="en-IN" b="1" i="1">
                                          <a:solidFill>
                                            <a:schemeClr val="tx1"/>
                                          </a:solidFill>
                                          <a:latin typeface="Cambria Math" panose="02040503050406030204" pitchFamily="18" charset="0"/>
                                        </a:rPr>
                                        <m:t>𝜽</m:t>
                                      </m:r>
                                    </m:e>
                                    <m:sup>
                                      <m:r>
                                        <a:rPr lang="en-IN" b="1" i="1">
                                          <a:solidFill>
                                            <a:schemeClr val="tx1"/>
                                          </a:solidFill>
                                          <a:latin typeface="Cambria Math" panose="02040503050406030204" pitchFamily="18" charset="0"/>
                                        </a:rPr>
                                        <m:t>(</m:t>
                                      </m:r>
                                      <m:r>
                                        <a:rPr lang="en-IN" b="1" i="1">
                                          <a:solidFill>
                                            <a:schemeClr val="tx1"/>
                                          </a:solidFill>
                                          <a:latin typeface="Cambria Math" panose="02040503050406030204" pitchFamily="18" charset="0"/>
                                        </a:rPr>
                                        <m:t>𝟎</m:t>
                                      </m:r>
                                      <m:r>
                                        <a:rPr lang="en-IN" b="1" i="1">
                                          <a:solidFill>
                                            <a:schemeClr val="tx1"/>
                                          </a:solidFill>
                                          <a:latin typeface="Cambria Math" panose="02040503050406030204" pitchFamily="18" charset="0"/>
                                        </a:rPr>
                                        <m:t>)</m:t>
                                      </m:r>
                                    </m:sup>
                                  </m:sSup>
                                  <m:r>
                                    <a:rPr lang="en-IN" b="1" i="0">
                                      <a:solidFill>
                                        <a:schemeClr val="tx1"/>
                                      </a:solidFill>
                                      <a:latin typeface="Cambria Math" panose="02040503050406030204" pitchFamily="18" charset="0"/>
                                    </a:rPr>
                                    <m:t>+</m:t>
                                  </m:r>
                                  <m:sSubSup>
                                    <m:sSubSupPr>
                                      <m:ctrlPr>
                                        <a:rPr lang="en-IN" b="1" i="1">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𝜶</m:t>
                                      </m:r>
                                    </m:e>
                                    <m:sub>
                                      <m:r>
                                        <a:rPr lang="en-IN" b="1" i="1">
                                          <a:solidFill>
                                            <a:schemeClr val="tx1"/>
                                          </a:solidFill>
                                          <a:latin typeface="Cambria Math" panose="02040503050406030204" pitchFamily="18" charset="0"/>
                                        </a:rPr>
                                        <m:t>𝒊</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r>
                                    <a:rPr lang="en-IN" b="1" i="1" smtClean="0">
                                      <a:solidFill>
                                        <a:schemeClr val="tx1"/>
                                      </a:solidFill>
                                      <a:latin typeface="Cambria Math" panose="02040503050406030204" pitchFamily="18" charset="0"/>
                                    </a:rPr>
                                    <m:t>+</m:t>
                                  </m:r>
                                  <m:sSubSup>
                                    <m:sSubSupPr>
                                      <m:ctrlPr>
                                        <a:rPr lang="en-IN" b="1" i="1" smtClean="0">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𝜷</m:t>
                                      </m:r>
                                    </m:e>
                                    <m:sub>
                                      <m:r>
                                        <a:rPr lang="en-IN" b="1" i="1" smtClean="0">
                                          <a:solidFill>
                                            <a:schemeClr val="tx1"/>
                                          </a:solidFill>
                                          <a:latin typeface="Cambria Math" panose="02040503050406030204" pitchFamily="18" charset="0"/>
                                        </a:rPr>
                                        <m:t>𝒋</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e>
                              </m:d>
                            </m:sup>
                          </m:sSup>
                        </m:num>
                        <m:den>
                          <m:sSubSup>
                            <m:sSubSupPr>
                              <m:ctrlPr>
                                <a:rPr lang="en-IN" b="1" i="1">
                                  <a:solidFill>
                                    <a:schemeClr val="tx1"/>
                                  </a:solidFill>
                                  <a:latin typeface="Cambria Math" panose="02040503050406030204" pitchFamily="18" charset="0"/>
                                </a:rPr>
                              </m:ctrlPr>
                            </m:sSubSupPr>
                            <m:e>
                              <m:r>
                                <a:rPr lang="en-IN" b="1" i="1" smtClean="0">
                                  <a:solidFill>
                                    <a:schemeClr val="tx1"/>
                                  </a:solidFill>
                                  <a:latin typeface="Cambria Math" panose="02040503050406030204" pitchFamily="18" charset="0"/>
                                </a:rPr>
                                <m:t>𝒌</m:t>
                              </m:r>
                            </m:e>
                            <m:sub>
                              <m:r>
                                <a:rPr lang="en-IN" b="1" i="1" smtClean="0">
                                  <a:solidFill>
                                    <a:schemeClr val="tx1"/>
                                  </a:solidFill>
                                  <a:latin typeface="Cambria Math" panose="02040503050406030204" pitchFamily="18" charset="0"/>
                                </a:rPr>
                                <m:t>𝒊</m:t>
                              </m:r>
                              <m:r>
                                <a:rPr lang="en-IN" b="1" i="1">
                                  <a:solidFill>
                                    <a:schemeClr val="tx1"/>
                                  </a:solidFill>
                                  <a:latin typeface="Cambria Math" panose="02040503050406030204" pitchFamily="18" charset="0"/>
                                </a:rPr>
                                <m:t>𝒋</m:t>
                              </m:r>
                            </m:sub>
                            <m:sup>
                              <m:r>
                                <a:rPr lang="en-IN" b="1" i="1">
                                  <a:solidFill>
                                    <a:schemeClr val="tx1"/>
                                  </a:solidFill>
                                  <a:latin typeface="Cambria Math" panose="02040503050406030204" pitchFamily="18" charset="0"/>
                                </a:rPr>
                                <m:t>(</m:t>
                              </m:r>
                              <m:r>
                                <a:rPr lang="en-IN" b="1" i="1">
                                  <a:solidFill>
                                    <a:schemeClr val="tx1"/>
                                  </a:solidFill>
                                  <a:latin typeface="Cambria Math" panose="02040503050406030204" pitchFamily="18" charset="0"/>
                                </a:rPr>
                                <m:t>𝟎</m:t>
                              </m:r>
                              <m:r>
                                <a:rPr lang="en-IN" b="1" i="1">
                                  <a:solidFill>
                                    <a:schemeClr val="tx1"/>
                                  </a:solidFill>
                                  <a:latin typeface="Cambria Math" panose="02040503050406030204" pitchFamily="18" charset="0"/>
                                </a:rPr>
                                <m:t>)</m:t>
                              </m:r>
                            </m:sup>
                          </m:sSubSup>
                        </m:den>
                      </m:f>
                    </m:oMath>
                  </m:oMathPara>
                </a14:m>
                <a:endParaRPr lang="en-IN" b="1" dirty="0">
                  <a:solidFill>
                    <a:schemeClr val="tx1"/>
                  </a:solidFill>
                </a:endParaRPr>
              </a:p>
            </p:txBody>
          </p:sp>
        </mc:Choice>
        <mc:Fallback xmlns="">
          <p:sp>
            <p:nvSpPr>
              <p:cNvPr id="10" name="TextBox 9">
                <a:extLst>
                  <a:ext uri="{FF2B5EF4-FFF2-40B4-BE49-F238E27FC236}">
                    <a16:creationId xmlns:a16="http://schemas.microsoft.com/office/drawing/2014/main" id="{53117394-DBD1-A575-BC31-F07B4ABB7630}"/>
                  </a:ext>
                </a:extLst>
              </p:cNvPr>
              <p:cNvSpPr txBox="1">
                <a:spLocks noRot="1" noChangeAspect="1" noMove="1" noResize="1" noEditPoints="1" noAdjustHandles="1" noChangeArrowheads="1" noChangeShapeType="1" noTextEdit="1"/>
              </p:cNvSpPr>
              <p:nvPr/>
            </p:nvSpPr>
            <p:spPr>
              <a:xfrm>
                <a:off x="7766678" y="3766640"/>
                <a:ext cx="2432589" cy="94179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7B8B66-0DCD-F54F-3166-48E8E8CB0472}"/>
                  </a:ext>
                </a:extLst>
              </p:cNvPr>
              <p:cNvSpPr txBox="1"/>
              <p:nvPr/>
            </p:nvSpPr>
            <p:spPr>
              <a:xfrm>
                <a:off x="3816196" y="3832652"/>
                <a:ext cx="3920304" cy="94179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b="1" i="1" smtClean="0">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𝒎</m:t>
                          </m:r>
                        </m:e>
                        <m:sub>
                          <m:r>
                            <a:rPr lang="en-IN" b="1" i="0">
                              <a:solidFill>
                                <a:schemeClr val="tx1"/>
                              </a:solidFill>
                              <a:latin typeface="Cambria Math" panose="02040503050406030204" pitchFamily="18" charset="0"/>
                            </a:rPr>
                            <m:t>ⅈ</m:t>
                          </m:r>
                          <m:r>
                            <a:rPr lang="en-IN" b="1" i="1">
                              <a:solidFill>
                                <a:schemeClr val="tx1"/>
                              </a:solidFill>
                              <a:latin typeface="Cambria Math" panose="02040503050406030204" pitchFamily="18" charset="0"/>
                            </a:rPr>
                            <m:t>𝒋</m:t>
                          </m:r>
                        </m:sub>
                        <m:sup>
                          <m:d>
                            <m:dPr>
                              <m:ctrlPr>
                                <a:rPr lang="en-IN" b="1" i="1">
                                  <a:solidFill>
                                    <a:schemeClr val="tx1"/>
                                  </a:solidFill>
                                  <a:latin typeface="Cambria Math" panose="02040503050406030204" pitchFamily="18" charset="0"/>
                                </a:rPr>
                              </m:ctrlPr>
                            </m:dPr>
                            <m:e>
                              <m:r>
                                <a:rPr lang="en-IN" b="1" i="0">
                                  <a:solidFill>
                                    <a:schemeClr val="tx1"/>
                                  </a:solidFill>
                                  <a:latin typeface="Cambria Math" panose="02040503050406030204" pitchFamily="18" charset="0"/>
                                </a:rPr>
                                <m:t>𝟎</m:t>
                              </m:r>
                            </m:e>
                          </m:d>
                        </m:sup>
                      </m:sSubSup>
                      <m:r>
                        <a:rPr lang="en-IN" b="1" i="0">
                          <a:solidFill>
                            <a:schemeClr val="tx1"/>
                          </a:solidFill>
                          <a:latin typeface="Cambria Math" panose="02040503050406030204" pitchFamily="18" charset="0"/>
                        </a:rPr>
                        <m:t>=</m:t>
                      </m:r>
                      <m:f>
                        <m:fPr>
                          <m:ctrlPr>
                            <a:rPr lang="en-IN" b="1" i="1">
                              <a:solidFill>
                                <a:schemeClr val="tx1"/>
                              </a:solidFill>
                              <a:latin typeface="Cambria Math" panose="02040503050406030204" pitchFamily="18" charset="0"/>
                            </a:rPr>
                          </m:ctrlPr>
                        </m:fPr>
                        <m:num>
                          <m:sSup>
                            <m:sSupPr>
                              <m:ctrlPr>
                                <a:rPr lang="en-IN" b="1" i="1">
                                  <a:solidFill>
                                    <a:schemeClr val="tx1"/>
                                  </a:solidFill>
                                  <a:latin typeface="Cambria Math" panose="02040503050406030204" pitchFamily="18" charset="0"/>
                                </a:rPr>
                              </m:ctrlPr>
                            </m:sSupPr>
                            <m:e>
                              <m:r>
                                <a:rPr lang="en-IN" b="1" i="0">
                                  <a:solidFill>
                                    <a:schemeClr val="tx1"/>
                                  </a:solidFill>
                                  <a:latin typeface="Cambria Math" panose="02040503050406030204" pitchFamily="18" charset="0"/>
                                </a:rPr>
                                <m:t>ⅇ</m:t>
                              </m:r>
                            </m:e>
                            <m:sup>
                              <m:d>
                                <m:dPr>
                                  <m:ctrlPr>
                                    <a:rPr lang="en-IN" b="1" i="1">
                                      <a:solidFill>
                                        <a:schemeClr val="tx1"/>
                                      </a:solidFill>
                                      <a:latin typeface="Cambria Math" panose="02040503050406030204" pitchFamily="18" charset="0"/>
                                    </a:rPr>
                                  </m:ctrlPr>
                                </m:dPr>
                                <m:e>
                                  <m:sSup>
                                    <m:sSupPr>
                                      <m:ctrlPr>
                                        <a:rPr lang="en-IN" b="1" i="1" smtClean="0">
                                          <a:solidFill>
                                            <a:schemeClr val="tx1"/>
                                          </a:solidFill>
                                          <a:latin typeface="Cambria Math" panose="02040503050406030204" pitchFamily="18" charset="0"/>
                                        </a:rPr>
                                      </m:ctrlPr>
                                    </m:sSupPr>
                                    <m:e>
                                      <m:r>
                                        <a:rPr lang="en-IN" b="1" i="1">
                                          <a:solidFill>
                                            <a:schemeClr val="tx1"/>
                                          </a:solidFill>
                                          <a:latin typeface="Cambria Math" panose="02040503050406030204" pitchFamily="18" charset="0"/>
                                        </a:rPr>
                                        <m:t>𝝆</m:t>
                                      </m:r>
                                    </m:e>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𝟐</m:t>
                                  </m:r>
                                  <m:sSup>
                                    <m:sSupPr>
                                      <m:ctrlPr>
                                        <a:rPr lang="en-IN" b="1" i="1">
                                          <a:solidFill>
                                            <a:schemeClr val="tx1"/>
                                          </a:solidFill>
                                          <a:latin typeface="Cambria Math" panose="02040503050406030204" pitchFamily="18" charset="0"/>
                                        </a:rPr>
                                      </m:ctrlPr>
                                    </m:sSupPr>
                                    <m:e>
                                      <m:r>
                                        <a:rPr lang="en-IN" b="1" i="1">
                                          <a:solidFill>
                                            <a:schemeClr val="tx1"/>
                                          </a:solidFill>
                                          <a:latin typeface="Cambria Math" panose="02040503050406030204" pitchFamily="18" charset="0"/>
                                        </a:rPr>
                                        <m:t>𝜽</m:t>
                                      </m:r>
                                    </m:e>
                                    <m:sup>
                                      <m:r>
                                        <a:rPr lang="en-IN" b="1" i="1">
                                          <a:solidFill>
                                            <a:schemeClr val="tx1"/>
                                          </a:solidFill>
                                          <a:latin typeface="Cambria Math" panose="02040503050406030204" pitchFamily="18" charset="0"/>
                                        </a:rPr>
                                        <m:t>(</m:t>
                                      </m:r>
                                      <m:r>
                                        <a:rPr lang="en-IN" b="1" i="1">
                                          <a:solidFill>
                                            <a:schemeClr val="tx1"/>
                                          </a:solidFill>
                                          <a:latin typeface="Cambria Math" panose="02040503050406030204" pitchFamily="18" charset="0"/>
                                        </a:rPr>
                                        <m:t>𝟎</m:t>
                                      </m:r>
                                      <m:r>
                                        <a:rPr lang="en-IN" b="1" i="1">
                                          <a:solidFill>
                                            <a:schemeClr val="tx1"/>
                                          </a:solidFill>
                                          <a:latin typeface="Cambria Math" panose="02040503050406030204" pitchFamily="18" charset="0"/>
                                        </a:rPr>
                                        <m:t>)</m:t>
                                      </m:r>
                                    </m:sup>
                                  </m:sSup>
                                  <m:r>
                                    <a:rPr lang="en-IN" b="1" i="0">
                                      <a:solidFill>
                                        <a:schemeClr val="tx1"/>
                                      </a:solidFill>
                                      <a:latin typeface="Cambria Math" panose="02040503050406030204" pitchFamily="18" charset="0"/>
                                    </a:rPr>
                                    <m:t>+</m:t>
                                  </m:r>
                                  <m:sSubSup>
                                    <m:sSubSupPr>
                                      <m:ctrlPr>
                                        <a:rPr lang="en-IN" b="1" i="1">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𝜶</m:t>
                                      </m:r>
                                    </m:e>
                                    <m:sub>
                                      <m:r>
                                        <a:rPr lang="en-IN" b="1" i="1">
                                          <a:solidFill>
                                            <a:schemeClr val="tx1"/>
                                          </a:solidFill>
                                          <a:latin typeface="Cambria Math" panose="02040503050406030204" pitchFamily="18" charset="0"/>
                                        </a:rPr>
                                        <m:t>𝒊</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r>
                                    <a:rPr lang="en-IN" b="1" i="1" smtClean="0">
                                      <a:solidFill>
                                        <a:schemeClr val="tx1"/>
                                      </a:solidFill>
                                      <a:latin typeface="Cambria Math" panose="02040503050406030204" pitchFamily="18" charset="0"/>
                                    </a:rPr>
                                    <m:t>+</m:t>
                                  </m:r>
                                  <m:sSubSup>
                                    <m:sSubSupPr>
                                      <m:ctrlPr>
                                        <a:rPr lang="en-IN" b="1" i="1">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𝜶</m:t>
                                      </m:r>
                                    </m:e>
                                    <m:sub>
                                      <m:r>
                                        <a:rPr lang="en-IN" b="1" i="1" smtClean="0">
                                          <a:solidFill>
                                            <a:schemeClr val="tx1"/>
                                          </a:solidFill>
                                          <a:latin typeface="Cambria Math" panose="02040503050406030204" pitchFamily="18" charset="0"/>
                                        </a:rPr>
                                        <m:t>𝒋</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r>
                                    <a:rPr lang="en-IN" b="1" i="1" smtClean="0">
                                      <a:solidFill>
                                        <a:schemeClr val="tx1"/>
                                      </a:solidFill>
                                      <a:latin typeface="Cambria Math" panose="02040503050406030204" pitchFamily="18" charset="0"/>
                                    </a:rPr>
                                    <m:t>+</m:t>
                                  </m:r>
                                  <m:sSubSup>
                                    <m:sSubSupPr>
                                      <m:ctrlPr>
                                        <a:rPr lang="en-IN" b="1" i="1">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𝜷</m:t>
                                      </m:r>
                                    </m:e>
                                    <m:sub>
                                      <m:r>
                                        <a:rPr lang="en-IN" b="1" i="1">
                                          <a:solidFill>
                                            <a:schemeClr val="tx1"/>
                                          </a:solidFill>
                                          <a:latin typeface="Cambria Math" panose="02040503050406030204" pitchFamily="18" charset="0"/>
                                        </a:rPr>
                                        <m:t>𝒊</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r>
                                    <a:rPr lang="en-IN" b="1" i="1" smtClean="0">
                                      <a:solidFill>
                                        <a:schemeClr val="tx1"/>
                                      </a:solidFill>
                                      <a:latin typeface="Cambria Math" panose="02040503050406030204" pitchFamily="18" charset="0"/>
                                    </a:rPr>
                                    <m:t>+</m:t>
                                  </m:r>
                                  <m:sSubSup>
                                    <m:sSubSupPr>
                                      <m:ctrlPr>
                                        <a:rPr lang="en-IN" b="1" i="1">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𝜷</m:t>
                                      </m:r>
                                    </m:e>
                                    <m:sub>
                                      <m:r>
                                        <a:rPr lang="en-IN" b="1" i="1" smtClean="0">
                                          <a:solidFill>
                                            <a:schemeClr val="tx1"/>
                                          </a:solidFill>
                                          <a:latin typeface="Cambria Math" panose="02040503050406030204" pitchFamily="18" charset="0"/>
                                        </a:rPr>
                                        <m:t>𝒋</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e>
                              </m:d>
                            </m:sup>
                          </m:sSup>
                        </m:num>
                        <m:den>
                          <m:sSubSup>
                            <m:sSubSupPr>
                              <m:ctrlPr>
                                <a:rPr lang="en-IN" b="1" i="1">
                                  <a:solidFill>
                                    <a:schemeClr val="tx1"/>
                                  </a:solidFill>
                                  <a:latin typeface="Cambria Math" panose="02040503050406030204" pitchFamily="18" charset="0"/>
                                </a:rPr>
                              </m:ctrlPr>
                            </m:sSubSupPr>
                            <m:e>
                              <m:r>
                                <a:rPr lang="en-IN" b="1" i="1" smtClean="0">
                                  <a:solidFill>
                                    <a:schemeClr val="tx1"/>
                                  </a:solidFill>
                                  <a:latin typeface="Cambria Math" panose="02040503050406030204" pitchFamily="18" charset="0"/>
                                </a:rPr>
                                <m:t>𝒌</m:t>
                              </m:r>
                            </m:e>
                            <m:sub>
                              <m:r>
                                <a:rPr lang="en-IN" b="1" i="1" smtClean="0">
                                  <a:solidFill>
                                    <a:schemeClr val="tx1"/>
                                  </a:solidFill>
                                  <a:latin typeface="Cambria Math" panose="02040503050406030204" pitchFamily="18" charset="0"/>
                                </a:rPr>
                                <m:t>𝒊</m:t>
                              </m:r>
                              <m:r>
                                <a:rPr lang="en-IN" b="1" i="1">
                                  <a:solidFill>
                                    <a:schemeClr val="tx1"/>
                                  </a:solidFill>
                                  <a:latin typeface="Cambria Math" panose="02040503050406030204" pitchFamily="18" charset="0"/>
                                </a:rPr>
                                <m:t>𝒋</m:t>
                              </m:r>
                            </m:sub>
                            <m:sup>
                              <m:r>
                                <a:rPr lang="en-IN" b="1" i="1">
                                  <a:solidFill>
                                    <a:schemeClr val="tx1"/>
                                  </a:solidFill>
                                  <a:latin typeface="Cambria Math" panose="02040503050406030204" pitchFamily="18" charset="0"/>
                                </a:rPr>
                                <m:t>(</m:t>
                              </m:r>
                              <m:r>
                                <a:rPr lang="en-IN" b="1" i="1">
                                  <a:solidFill>
                                    <a:schemeClr val="tx1"/>
                                  </a:solidFill>
                                  <a:latin typeface="Cambria Math" panose="02040503050406030204" pitchFamily="18" charset="0"/>
                                </a:rPr>
                                <m:t>𝟎</m:t>
                              </m:r>
                              <m:r>
                                <a:rPr lang="en-IN" b="1" i="1">
                                  <a:solidFill>
                                    <a:schemeClr val="tx1"/>
                                  </a:solidFill>
                                  <a:latin typeface="Cambria Math" panose="02040503050406030204" pitchFamily="18" charset="0"/>
                                </a:rPr>
                                <m:t>)</m:t>
                              </m:r>
                            </m:sup>
                          </m:sSubSup>
                        </m:den>
                      </m:f>
                    </m:oMath>
                  </m:oMathPara>
                </a14:m>
                <a:endParaRPr lang="en-IN" b="1" dirty="0">
                  <a:solidFill>
                    <a:schemeClr val="tx1"/>
                  </a:solidFill>
                </a:endParaRPr>
              </a:p>
            </p:txBody>
          </p:sp>
        </mc:Choice>
        <mc:Fallback xmlns="">
          <p:sp>
            <p:nvSpPr>
              <p:cNvPr id="11" name="TextBox 10">
                <a:extLst>
                  <a:ext uri="{FF2B5EF4-FFF2-40B4-BE49-F238E27FC236}">
                    <a16:creationId xmlns:a16="http://schemas.microsoft.com/office/drawing/2014/main" id="{007B8B66-0DCD-F54F-3166-48E8E8CB0472}"/>
                  </a:ext>
                </a:extLst>
              </p:cNvPr>
              <p:cNvSpPr txBox="1">
                <a:spLocks noRot="1" noChangeAspect="1" noMove="1" noResize="1" noEditPoints="1" noAdjustHandles="1" noChangeArrowheads="1" noChangeShapeType="1" noTextEdit="1"/>
              </p:cNvSpPr>
              <p:nvPr/>
            </p:nvSpPr>
            <p:spPr>
              <a:xfrm>
                <a:off x="3816196" y="3832652"/>
                <a:ext cx="3920304" cy="941796"/>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717D74-77C8-551A-8DB3-749BD1D40FD2}"/>
                  </a:ext>
                </a:extLst>
              </p:cNvPr>
              <p:cNvSpPr txBox="1"/>
              <p:nvPr/>
            </p:nvSpPr>
            <p:spPr>
              <a:xfrm>
                <a:off x="3291181" y="5260456"/>
                <a:ext cx="7763472" cy="941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b="1" i="1" smtClean="0">
                              <a:solidFill>
                                <a:schemeClr val="tx1"/>
                              </a:solidFill>
                              <a:latin typeface="Cambria Math" panose="02040503050406030204" pitchFamily="18" charset="0"/>
                            </a:rPr>
                          </m:ctrlPr>
                        </m:sSubSupPr>
                        <m:e>
                          <m:r>
                            <a:rPr lang="en-IN" b="1" i="1" smtClean="0">
                              <a:solidFill>
                                <a:schemeClr val="tx1"/>
                              </a:solidFill>
                              <a:latin typeface="Cambria Math" panose="02040503050406030204" pitchFamily="18" charset="0"/>
                            </a:rPr>
                            <m:t>𝒌</m:t>
                          </m:r>
                        </m:e>
                        <m:sub>
                          <m:r>
                            <a:rPr lang="en-IN" b="1" i="0">
                              <a:solidFill>
                                <a:schemeClr val="tx1"/>
                              </a:solidFill>
                              <a:latin typeface="Cambria Math" panose="02040503050406030204" pitchFamily="18" charset="0"/>
                            </a:rPr>
                            <m:t>ⅈ</m:t>
                          </m:r>
                          <m:r>
                            <a:rPr lang="en-IN" b="1" i="1">
                              <a:solidFill>
                                <a:schemeClr val="tx1"/>
                              </a:solidFill>
                              <a:latin typeface="Cambria Math" panose="02040503050406030204" pitchFamily="18" charset="0"/>
                            </a:rPr>
                            <m:t>𝒋</m:t>
                          </m:r>
                        </m:sub>
                        <m:sup>
                          <m:d>
                            <m:dPr>
                              <m:ctrlPr>
                                <a:rPr lang="en-IN" b="1" i="1">
                                  <a:solidFill>
                                    <a:schemeClr val="tx1"/>
                                  </a:solidFill>
                                  <a:latin typeface="Cambria Math" panose="02040503050406030204" pitchFamily="18" charset="0"/>
                                </a:rPr>
                              </m:ctrlPr>
                            </m:dPr>
                            <m:e>
                              <m:r>
                                <a:rPr lang="en-IN" b="1" i="0">
                                  <a:solidFill>
                                    <a:schemeClr val="tx1"/>
                                  </a:solidFill>
                                  <a:latin typeface="Cambria Math" panose="02040503050406030204" pitchFamily="18" charset="0"/>
                                </a:rPr>
                                <m:t>𝟎</m:t>
                              </m:r>
                            </m:e>
                          </m:d>
                        </m:sup>
                      </m:sSubSup>
                      <m:r>
                        <a:rPr lang="en-IN" b="1" i="0">
                          <a:solidFill>
                            <a:schemeClr val="tx1"/>
                          </a:solidFill>
                          <a:latin typeface="Cambria Math" panose="02040503050406030204" pitchFamily="18" charset="0"/>
                        </a:rPr>
                        <m:t>=</m:t>
                      </m:r>
                      <m:f>
                        <m:fPr>
                          <m:ctrlPr>
                            <a:rPr lang="en-IN" b="1" i="1">
                              <a:solidFill>
                                <a:schemeClr val="tx1"/>
                              </a:solidFill>
                              <a:latin typeface="Cambria Math" panose="02040503050406030204" pitchFamily="18" charset="0"/>
                            </a:rPr>
                          </m:ctrlPr>
                        </m:fPr>
                        <m:num>
                          <m:r>
                            <a:rPr lang="en-IN" b="1" i="1" smtClean="0">
                              <a:solidFill>
                                <a:schemeClr val="tx1"/>
                              </a:solidFill>
                              <a:latin typeface="Cambria Math" panose="02040503050406030204" pitchFamily="18" charset="0"/>
                            </a:rPr>
                            <m:t>𝟏</m:t>
                          </m:r>
                          <m:r>
                            <a:rPr lang="en-IN" b="1" i="1" smtClean="0">
                              <a:solidFill>
                                <a:schemeClr val="tx1"/>
                              </a:solidFill>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ⅇ</m:t>
                              </m:r>
                            </m:e>
                            <m:sup>
                              <m:d>
                                <m:dPr>
                                  <m:ctrlPr>
                                    <a:rPr lang="en-IN" b="1" i="1">
                                      <a:latin typeface="Cambria Math" panose="02040503050406030204" pitchFamily="18" charset="0"/>
                                    </a:rPr>
                                  </m:ctrlPr>
                                </m:dPr>
                                <m:e>
                                  <m:sSup>
                                    <m:sSupPr>
                                      <m:ctrlPr>
                                        <a:rPr lang="en-IN" b="1" i="1">
                                          <a:latin typeface="Cambria Math" panose="02040503050406030204" pitchFamily="18" charset="0"/>
                                        </a:rPr>
                                      </m:ctrlPr>
                                    </m:sSupPr>
                                    <m:e>
                                      <m:r>
                                        <a:rPr lang="en-IN" b="1" i="1">
                                          <a:latin typeface="Cambria Math" panose="02040503050406030204" pitchFamily="18" charset="0"/>
                                        </a:rPr>
                                        <m:t>𝜽</m:t>
                                      </m:r>
                                    </m:e>
                                    <m:sup>
                                      <m:r>
                                        <a:rPr lang="en-IN" b="1" i="1">
                                          <a:latin typeface="Cambria Math" panose="02040503050406030204" pitchFamily="18" charset="0"/>
                                        </a:rPr>
                                        <m:t>(</m:t>
                                      </m:r>
                                      <m:r>
                                        <a:rPr lang="en-IN" b="1" i="1">
                                          <a:latin typeface="Cambria Math" panose="02040503050406030204" pitchFamily="18" charset="0"/>
                                        </a:rPr>
                                        <m:t>𝟎</m:t>
                                      </m:r>
                                      <m:r>
                                        <a:rPr lang="en-IN" b="1" i="1">
                                          <a:latin typeface="Cambria Math" panose="02040503050406030204" pitchFamily="18" charset="0"/>
                                        </a:rPr>
                                        <m:t>)</m:t>
                                      </m:r>
                                    </m:sup>
                                  </m:sSup>
                                  <m:r>
                                    <a:rPr lang="en-IN" b="1">
                                      <a:latin typeface="Cambria Math" panose="02040503050406030204" pitchFamily="18" charset="0"/>
                                    </a:rPr>
                                    <m:t>+</m:t>
                                  </m:r>
                                  <m:sSubSup>
                                    <m:sSubSupPr>
                                      <m:ctrlPr>
                                        <a:rPr lang="en-IN" b="1" i="1">
                                          <a:latin typeface="Cambria Math" panose="02040503050406030204" pitchFamily="18" charset="0"/>
                                        </a:rPr>
                                      </m:ctrlPr>
                                    </m:sSubSupPr>
                                    <m:e>
                                      <m:r>
                                        <a:rPr lang="en-IN" b="1" i="1">
                                          <a:latin typeface="Cambria Math" panose="02040503050406030204" pitchFamily="18" charset="0"/>
                                        </a:rPr>
                                        <m:t>𝜶</m:t>
                                      </m:r>
                                    </m:e>
                                    <m:sub>
                                      <m:r>
                                        <a:rPr lang="en-IN" b="1" i="1">
                                          <a:latin typeface="Cambria Math" panose="02040503050406030204" pitchFamily="18" charset="0"/>
                                        </a:rPr>
                                        <m:t>𝒊</m:t>
                                      </m:r>
                                    </m:sub>
                                    <m:sup>
                                      <m:r>
                                        <a:rPr lang="en-IN" b="1" i="1">
                                          <a:latin typeface="Cambria Math" panose="02040503050406030204" pitchFamily="18" charset="0"/>
                                        </a:rPr>
                                        <m:t>(</m:t>
                                      </m:r>
                                      <m:r>
                                        <a:rPr lang="en-IN" b="1" i="1">
                                          <a:latin typeface="Cambria Math" panose="02040503050406030204" pitchFamily="18" charset="0"/>
                                        </a:rPr>
                                        <m:t>𝟎</m:t>
                                      </m:r>
                                      <m:r>
                                        <a:rPr lang="en-IN" b="1" i="1">
                                          <a:latin typeface="Cambria Math" panose="02040503050406030204" pitchFamily="18" charset="0"/>
                                        </a:rPr>
                                        <m:t>)</m:t>
                                      </m:r>
                                    </m:sup>
                                  </m:sSubSup>
                                  <m:r>
                                    <a:rPr lang="en-IN" b="1" i="1">
                                      <a:latin typeface="Cambria Math" panose="02040503050406030204" pitchFamily="18" charset="0"/>
                                    </a:rPr>
                                    <m:t>+</m:t>
                                  </m:r>
                                  <m:sSubSup>
                                    <m:sSubSupPr>
                                      <m:ctrlPr>
                                        <a:rPr lang="en-IN" b="1" i="1">
                                          <a:latin typeface="Cambria Math" panose="02040503050406030204" pitchFamily="18" charset="0"/>
                                        </a:rPr>
                                      </m:ctrlPr>
                                    </m:sSubSupPr>
                                    <m:e>
                                      <m:r>
                                        <a:rPr lang="en-IN" b="1" i="1">
                                          <a:latin typeface="Cambria Math" panose="02040503050406030204" pitchFamily="18" charset="0"/>
                                        </a:rPr>
                                        <m:t>𝜷</m:t>
                                      </m:r>
                                    </m:e>
                                    <m:sub>
                                      <m:r>
                                        <a:rPr lang="en-IN" b="1" i="1">
                                          <a:latin typeface="Cambria Math" panose="02040503050406030204" pitchFamily="18" charset="0"/>
                                        </a:rPr>
                                        <m:t>𝒋</m:t>
                                      </m:r>
                                    </m:sub>
                                    <m:sup>
                                      <m:r>
                                        <a:rPr lang="en-IN" b="1" i="1">
                                          <a:latin typeface="Cambria Math" panose="02040503050406030204" pitchFamily="18" charset="0"/>
                                        </a:rPr>
                                        <m:t>(</m:t>
                                      </m:r>
                                      <m:r>
                                        <a:rPr lang="en-IN" b="1" i="1">
                                          <a:latin typeface="Cambria Math" panose="02040503050406030204" pitchFamily="18" charset="0"/>
                                        </a:rPr>
                                        <m:t>𝟎</m:t>
                                      </m:r>
                                      <m:r>
                                        <a:rPr lang="en-IN" b="1" i="1">
                                          <a:latin typeface="Cambria Math" panose="02040503050406030204" pitchFamily="18" charset="0"/>
                                        </a:rPr>
                                        <m:t>)</m:t>
                                      </m:r>
                                    </m:sup>
                                  </m:sSubSup>
                                </m:e>
                              </m:d>
                            </m:sup>
                          </m:sSup>
                          <m:r>
                            <a:rPr lang="en-IN" b="1" i="1" smtClean="0">
                              <a:latin typeface="Cambria Math" panose="02040503050406030204" pitchFamily="18" charset="0"/>
                            </a:rPr>
                            <m:t>+</m:t>
                          </m:r>
                          <m:sSup>
                            <m:sSupPr>
                              <m:ctrlPr>
                                <a:rPr lang="en-IN" b="1" i="1">
                                  <a:latin typeface="Cambria Math" panose="02040503050406030204" pitchFamily="18" charset="0"/>
                                </a:rPr>
                              </m:ctrlPr>
                            </m:sSupPr>
                            <m:e>
                              <m:r>
                                <a:rPr lang="en-IN" b="1">
                                  <a:latin typeface="Cambria Math" panose="02040503050406030204" pitchFamily="18" charset="0"/>
                                </a:rPr>
                                <m:t>ⅇ</m:t>
                              </m:r>
                            </m:e>
                            <m:sup>
                              <m:d>
                                <m:dPr>
                                  <m:ctrlPr>
                                    <a:rPr lang="en-IN" b="1" i="1">
                                      <a:latin typeface="Cambria Math" panose="02040503050406030204" pitchFamily="18" charset="0"/>
                                    </a:rPr>
                                  </m:ctrlPr>
                                </m:dPr>
                                <m:e>
                                  <m:sSup>
                                    <m:sSupPr>
                                      <m:ctrlPr>
                                        <a:rPr lang="en-IN" b="1" i="1">
                                          <a:latin typeface="Cambria Math" panose="02040503050406030204" pitchFamily="18" charset="0"/>
                                        </a:rPr>
                                      </m:ctrlPr>
                                    </m:sSupPr>
                                    <m:e>
                                      <m:r>
                                        <a:rPr lang="en-IN" b="1" i="1">
                                          <a:latin typeface="Cambria Math" panose="02040503050406030204" pitchFamily="18" charset="0"/>
                                        </a:rPr>
                                        <m:t>𝜽</m:t>
                                      </m:r>
                                    </m:e>
                                    <m:sup>
                                      <m:r>
                                        <a:rPr lang="en-IN" b="1" i="1">
                                          <a:latin typeface="Cambria Math" panose="02040503050406030204" pitchFamily="18" charset="0"/>
                                        </a:rPr>
                                        <m:t>(</m:t>
                                      </m:r>
                                      <m:r>
                                        <a:rPr lang="en-IN" b="1" i="1">
                                          <a:latin typeface="Cambria Math" panose="02040503050406030204" pitchFamily="18" charset="0"/>
                                        </a:rPr>
                                        <m:t>𝟎</m:t>
                                      </m:r>
                                      <m:r>
                                        <a:rPr lang="en-IN" b="1" i="1">
                                          <a:latin typeface="Cambria Math" panose="02040503050406030204" pitchFamily="18" charset="0"/>
                                        </a:rPr>
                                        <m:t>)</m:t>
                                      </m:r>
                                    </m:sup>
                                  </m:sSup>
                                  <m:r>
                                    <a:rPr lang="en-IN" b="1">
                                      <a:latin typeface="Cambria Math" panose="02040503050406030204" pitchFamily="18" charset="0"/>
                                    </a:rPr>
                                    <m:t>+</m:t>
                                  </m:r>
                                  <m:sSubSup>
                                    <m:sSubSupPr>
                                      <m:ctrlPr>
                                        <a:rPr lang="en-IN" b="1" i="1">
                                          <a:latin typeface="Cambria Math" panose="02040503050406030204" pitchFamily="18" charset="0"/>
                                        </a:rPr>
                                      </m:ctrlPr>
                                    </m:sSubSupPr>
                                    <m:e>
                                      <m:r>
                                        <a:rPr lang="en-IN" b="1" i="1">
                                          <a:latin typeface="Cambria Math" panose="02040503050406030204" pitchFamily="18" charset="0"/>
                                        </a:rPr>
                                        <m:t>𝜶</m:t>
                                      </m:r>
                                    </m:e>
                                    <m:sub>
                                      <m:r>
                                        <a:rPr lang="en-IN" b="1" i="1" smtClean="0">
                                          <a:latin typeface="Cambria Math" panose="02040503050406030204" pitchFamily="18" charset="0"/>
                                        </a:rPr>
                                        <m:t>𝒋</m:t>
                                      </m:r>
                                    </m:sub>
                                    <m:sup>
                                      <m:r>
                                        <a:rPr lang="en-IN" b="1" i="1">
                                          <a:latin typeface="Cambria Math" panose="02040503050406030204" pitchFamily="18" charset="0"/>
                                        </a:rPr>
                                        <m:t>(</m:t>
                                      </m:r>
                                      <m:r>
                                        <a:rPr lang="en-IN" b="1" i="1">
                                          <a:latin typeface="Cambria Math" panose="02040503050406030204" pitchFamily="18" charset="0"/>
                                        </a:rPr>
                                        <m:t>𝟎</m:t>
                                      </m:r>
                                      <m:r>
                                        <a:rPr lang="en-IN" b="1" i="1">
                                          <a:latin typeface="Cambria Math" panose="02040503050406030204" pitchFamily="18" charset="0"/>
                                        </a:rPr>
                                        <m:t>)</m:t>
                                      </m:r>
                                    </m:sup>
                                  </m:sSubSup>
                                  <m:r>
                                    <a:rPr lang="en-IN" b="1" i="1">
                                      <a:latin typeface="Cambria Math" panose="02040503050406030204" pitchFamily="18" charset="0"/>
                                    </a:rPr>
                                    <m:t>+</m:t>
                                  </m:r>
                                  <m:sSubSup>
                                    <m:sSubSupPr>
                                      <m:ctrlPr>
                                        <a:rPr lang="en-IN" b="1" i="1">
                                          <a:latin typeface="Cambria Math" panose="02040503050406030204" pitchFamily="18" charset="0"/>
                                        </a:rPr>
                                      </m:ctrlPr>
                                    </m:sSubSupPr>
                                    <m:e>
                                      <m:r>
                                        <a:rPr lang="en-IN" b="1" i="1">
                                          <a:latin typeface="Cambria Math" panose="02040503050406030204" pitchFamily="18" charset="0"/>
                                        </a:rPr>
                                        <m:t>𝜷</m:t>
                                      </m:r>
                                    </m:e>
                                    <m:sub>
                                      <m:r>
                                        <a:rPr lang="en-IN" b="1" i="1" smtClean="0">
                                          <a:latin typeface="Cambria Math" panose="02040503050406030204" pitchFamily="18" charset="0"/>
                                        </a:rPr>
                                        <m:t>𝒊</m:t>
                                      </m:r>
                                    </m:sub>
                                    <m:sup>
                                      <m:r>
                                        <a:rPr lang="en-IN" b="1" i="1">
                                          <a:latin typeface="Cambria Math" panose="02040503050406030204" pitchFamily="18" charset="0"/>
                                        </a:rPr>
                                        <m:t>(</m:t>
                                      </m:r>
                                      <m:r>
                                        <a:rPr lang="en-IN" b="1" i="1">
                                          <a:latin typeface="Cambria Math" panose="02040503050406030204" pitchFamily="18" charset="0"/>
                                        </a:rPr>
                                        <m:t>𝟎</m:t>
                                      </m:r>
                                      <m:r>
                                        <a:rPr lang="en-IN" b="1" i="1">
                                          <a:latin typeface="Cambria Math" panose="02040503050406030204" pitchFamily="18" charset="0"/>
                                        </a:rPr>
                                        <m:t>)</m:t>
                                      </m:r>
                                    </m:sup>
                                  </m:sSubSup>
                                </m:e>
                              </m:d>
                            </m:sup>
                          </m:sSup>
                          <m:r>
                            <a:rPr lang="en-IN" b="1" i="1" smtClean="0">
                              <a:latin typeface="Cambria Math" panose="02040503050406030204" pitchFamily="18" charset="0"/>
                            </a:rPr>
                            <m:t>+</m:t>
                          </m:r>
                          <m:sSup>
                            <m:sSupPr>
                              <m:ctrlPr>
                                <a:rPr lang="en-IN" b="1" i="1">
                                  <a:solidFill>
                                    <a:schemeClr val="tx1"/>
                                  </a:solidFill>
                                  <a:latin typeface="Cambria Math" panose="02040503050406030204" pitchFamily="18" charset="0"/>
                                </a:rPr>
                              </m:ctrlPr>
                            </m:sSupPr>
                            <m:e>
                              <m:r>
                                <a:rPr lang="en-IN" b="1" i="0">
                                  <a:solidFill>
                                    <a:schemeClr val="tx1"/>
                                  </a:solidFill>
                                  <a:latin typeface="Cambria Math" panose="02040503050406030204" pitchFamily="18" charset="0"/>
                                </a:rPr>
                                <m:t>ⅇ</m:t>
                              </m:r>
                            </m:e>
                            <m:sup>
                              <m:d>
                                <m:dPr>
                                  <m:ctrlPr>
                                    <a:rPr lang="en-IN" b="1" i="1">
                                      <a:solidFill>
                                        <a:schemeClr val="tx1"/>
                                      </a:solidFill>
                                      <a:latin typeface="Cambria Math" panose="02040503050406030204" pitchFamily="18" charset="0"/>
                                    </a:rPr>
                                  </m:ctrlPr>
                                </m:dPr>
                                <m:e>
                                  <m:sSup>
                                    <m:sSupPr>
                                      <m:ctrlPr>
                                        <a:rPr lang="en-IN" b="1" i="1" smtClean="0">
                                          <a:solidFill>
                                            <a:schemeClr val="tx1"/>
                                          </a:solidFill>
                                          <a:latin typeface="Cambria Math" panose="02040503050406030204" pitchFamily="18" charset="0"/>
                                        </a:rPr>
                                      </m:ctrlPr>
                                    </m:sSupPr>
                                    <m:e>
                                      <m:r>
                                        <a:rPr lang="en-IN" b="1" i="1">
                                          <a:solidFill>
                                            <a:schemeClr val="tx1"/>
                                          </a:solidFill>
                                          <a:latin typeface="Cambria Math" panose="02040503050406030204" pitchFamily="18" charset="0"/>
                                        </a:rPr>
                                        <m:t>𝝆</m:t>
                                      </m:r>
                                    </m:e>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𝟐</m:t>
                                  </m:r>
                                  <m:sSup>
                                    <m:sSupPr>
                                      <m:ctrlPr>
                                        <a:rPr lang="en-IN" b="1" i="1">
                                          <a:solidFill>
                                            <a:schemeClr val="tx1"/>
                                          </a:solidFill>
                                          <a:latin typeface="Cambria Math" panose="02040503050406030204" pitchFamily="18" charset="0"/>
                                        </a:rPr>
                                      </m:ctrlPr>
                                    </m:sSupPr>
                                    <m:e>
                                      <m:r>
                                        <a:rPr lang="en-IN" b="1" i="1">
                                          <a:solidFill>
                                            <a:schemeClr val="tx1"/>
                                          </a:solidFill>
                                          <a:latin typeface="Cambria Math" panose="02040503050406030204" pitchFamily="18" charset="0"/>
                                        </a:rPr>
                                        <m:t>𝜽</m:t>
                                      </m:r>
                                    </m:e>
                                    <m:sup>
                                      <m:r>
                                        <a:rPr lang="en-IN" b="1" i="1">
                                          <a:solidFill>
                                            <a:schemeClr val="tx1"/>
                                          </a:solidFill>
                                          <a:latin typeface="Cambria Math" panose="02040503050406030204" pitchFamily="18" charset="0"/>
                                        </a:rPr>
                                        <m:t>(</m:t>
                                      </m:r>
                                      <m:r>
                                        <a:rPr lang="en-IN" b="1" i="1">
                                          <a:solidFill>
                                            <a:schemeClr val="tx1"/>
                                          </a:solidFill>
                                          <a:latin typeface="Cambria Math" panose="02040503050406030204" pitchFamily="18" charset="0"/>
                                        </a:rPr>
                                        <m:t>𝟎</m:t>
                                      </m:r>
                                      <m:r>
                                        <a:rPr lang="en-IN" b="1" i="1">
                                          <a:solidFill>
                                            <a:schemeClr val="tx1"/>
                                          </a:solidFill>
                                          <a:latin typeface="Cambria Math" panose="02040503050406030204" pitchFamily="18" charset="0"/>
                                        </a:rPr>
                                        <m:t>)</m:t>
                                      </m:r>
                                    </m:sup>
                                  </m:sSup>
                                  <m:r>
                                    <a:rPr lang="en-IN" b="1" i="0">
                                      <a:solidFill>
                                        <a:schemeClr val="tx1"/>
                                      </a:solidFill>
                                      <a:latin typeface="Cambria Math" panose="02040503050406030204" pitchFamily="18" charset="0"/>
                                    </a:rPr>
                                    <m:t>+</m:t>
                                  </m:r>
                                  <m:sSubSup>
                                    <m:sSubSupPr>
                                      <m:ctrlPr>
                                        <a:rPr lang="en-IN" b="1" i="1">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𝜶</m:t>
                                      </m:r>
                                    </m:e>
                                    <m:sub>
                                      <m:r>
                                        <a:rPr lang="en-IN" b="1" i="1">
                                          <a:solidFill>
                                            <a:schemeClr val="tx1"/>
                                          </a:solidFill>
                                          <a:latin typeface="Cambria Math" panose="02040503050406030204" pitchFamily="18" charset="0"/>
                                        </a:rPr>
                                        <m:t>𝒊</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r>
                                    <a:rPr lang="en-IN" b="1" i="1" smtClean="0">
                                      <a:solidFill>
                                        <a:schemeClr val="tx1"/>
                                      </a:solidFill>
                                      <a:latin typeface="Cambria Math" panose="02040503050406030204" pitchFamily="18" charset="0"/>
                                    </a:rPr>
                                    <m:t>+</m:t>
                                  </m:r>
                                  <m:sSubSup>
                                    <m:sSubSupPr>
                                      <m:ctrlPr>
                                        <a:rPr lang="en-IN" b="1" i="1">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𝜶</m:t>
                                      </m:r>
                                    </m:e>
                                    <m:sub>
                                      <m:r>
                                        <a:rPr lang="en-IN" b="1" i="1" smtClean="0">
                                          <a:solidFill>
                                            <a:schemeClr val="tx1"/>
                                          </a:solidFill>
                                          <a:latin typeface="Cambria Math" panose="02040503050406030204" pitchFamily="18" charset="0"/>
                                        </a:rPr>
                                        <m:t>𝒋</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r>
                                    <a:rPr lang="en-IN" b="1" i="1" smtClean="0">
                                      <a:solidFill>
                                        <a:schemeClr val="tx1"/>
                                      </a:solidFill>
                                      <a:latin typeface="Cambria Math" panose="02040503050406030204" pitchFamily="18" charset="0"/>
                                    </a:rPr>
                                    <m:t>+</m:t>
                                  </m:r>
                                  <m:sSubSup>
                                    <m:sSubSupPr>
                                      <m:ctrlPr>
                                        <a:rPr lang="en-IN" b="1" i="1">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𝜷</m:t>
                                      </m:r>
                                    </m:e>
                                    <m:sub>
                                      <m:r>
                                        <a:rPr lang="en-IN" b="1" i="1">
                                          <a:solidFill>
                                            <a:schemeClr val="tx1"/>
                                          </a:solidFill>
                                          <a:latin typeface="Cambria Math" panose="02040503050406030204" pitchFamily="18" charset="0"/>
                                        </a:rPr>
                                        <m:t>𝒊</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r>
                                    <a:rPr lang="en-IN" b="1" i="1" smtClean="0">
                                      <a:solidFill>
                                        <a:schemeClr val="tx1"/>
                                      </a:solidFill>
                                      <a:latin typeface="Cambria Math" panose="02040503050406030204" pitchFamily="18" charset="0"/>
                                    </a:rPr>
                                    <m:t>+</m:t>
                                  </m:r>
                                  <m:sSubSup>
                                    <m:sSubSupPr>
                                      <m:ctrlPr>
                                        <a:rPr lang="en-IN" b="1" i="1">
                                          <a:solidFill>
                                            <a:schemeClr val="tx1"/>
                                          </a:solidFill>
                                          <a:latin typeface="Cambria Math" panose="02040503050406030204" pitchFamily="18" charset="0"/>
                                        </a:rPr>
                                      </m:ctrlPr>
                                    </m:sSubSupPr>
                                    <m:e>
                                      <m:r>
                                        <a:rPr lang="en-IN" b="1" i="1">
                                          <a:solidFill>
                                            <a:schemeClr val="tx1"/>
                                          </a:solidFill>
                                          <a:latin typeface="Cambria Math" panose="02040503050406030204" pitchFamily="18" charset="0"/>
                                        </a:rPr>
                                        <m:t>𝜷</m:t>
                                      </m:r>
                                    </m:e>
                                    <m:sub>
                                      <m:r>
                                        <a:rPr lang="en-IN" b="1" i="1" smtClean="0">
                                          <a:solidFill>
                                            <a:schemeClr val="tx1"/>
                                          </a:solidFill>
                                          <a:latin typeface="Cambria Math" panose="02040503050406030204" pitchFamily="18" charset="0"/>
                                        </a:rPr>
                                        <m:t>𝒋</m:t>
                                      </m:r>
                                    </m:sub>
                                    <m:sup>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m:t>
                                      </m:r>
                                    </m:sup>
                                  </m:sSubSup>
                                </m:e>
                              </m:d>
                            </m:sup>
                          </m:sSup>
                        </m:num>
                        <m:den>
                          <m:sSubSup>
                            <m:sSubSupPr>
                              <m:ctrlPr>
                                <a:rPr lang="en-IN" b="1" i="1">
                                  <a:solidFill>
                                    <a:schemeClr val="tx1"/>
                                  </a:solidFill>
                                  <a:latin typeface="Cambria Math" panose="02040503050406030204" pitchFamily="18" charset="0"/>
                                </a:rPr>
                              </m:ctrlPr>
                            </m:sSubSupPr>
                            <m:e>
                              <m:r>
                                <a:rPr lang="en-IN" b="1" i="1" smtClean="0">
                                  <a:solidFill>
                                    <a:schemeClr val="tx1"/>
                                  </a:solidFill>
                                  <a:latin typeface="Cambria Math" panose="02040503050406030204" pitchFamily="18" charset="0"/>
                                </a:rPr>
                                <m:t>𝒌</m:t>
                              </m:r>
                            </m:e>
                            <m:sub>
                              <m:r>
                                <a:rPr lang="en-IN" b="1" i="1" smtClean="0">
                                  <a:solidFill>
                                    <a:schemeClr val="tx1"/>
                                  </a:solidFill>
                                  <a:latin typeface="Cambria Math" panose="02040503050406030204" pitchFamily="18" charset="0"/>
                                </a:rPr>
                                <m:t>𝒊</m:t>
                              </m:r>
                              <m:r>
                                <a:rPr lang="en-IN" b="1" i="1">
                                  <a:solidFill>
                                    <a:schemeClr val="tx1"/>
                                  </a:solidFill>
                                  <a:latin typeface="Cambria Math" panose="02040503050406030204" pitchFamily="18" charset="0"/>
                                </a:rPr>
                                <m:t>𝒋</m:t>
                              </m:r>
                            </m:sub>
                            <m:sup>
                              <m:r>
                                <a:rPr lang="en-IN" b="1" i="1">
                                  <a:solidFill>
                                    <a:schemeClr val="tx1"/>
                                  </a:solidFill>
                                  <a:latin typeface="Cambria Math" panose="02040503050406030204" pitchFamily="18" charset="0"/>
                                </a:rPr>
                                <m:t>(</m:t>
                              </m:r>
                              <m:r>
                                <a:rPr lang="en-IN" b="1" i="1">
                                  <a:solidFill>
                                    <a:schemeClr val="tx1"/>
                                  </a:solidFill>
                                  <a:latin typeface="Cambria Math" panose="02040503050406030204" pitchFamily="18" charset="0"/>
                                </a:rPr>
                                <m:t>𝟎</m:t>
                              </m:r>
                              <m:r>
                                <a:rPr lang="en-IN" b="1" i="1">
                                  <a:solidFill>
                                    <a:schemeClr val="tx1"/>
                                  </a:solidFill>
                                  <a:latin typeface="Cambria Math" panose="02040503050406030204" pitchFamily="18" charset="0"/>
                                </a:rPr>
                                <m:t>)</m:t>
                              </m:r>
                            </m:sup>
                          </m:sSubSup>
                        </m:den>
                      </m:f>
                    </m:oMath>
                  </m:oMathPara>
                </a14:m>
                <a:endParaRPr lang="en-IN" b="1" dirty="0">
                  <a:solidFill>
                    <a:schemeClr val="tx1"/>
                  </a:solidFill>
                </a:endParaRPr>
              </a:p>
            </p:txBody>
          </p:sp>
        </mc:Choice>
        <mc:Fallback xmlns="">
          <p:sp>
            <p:nvSpPr>
              <p:cNvPr id="12" name="TextBox 11">
                <a:extLst>
                  <a:ext uri="{FF2B5EF4-FFF2-40B4-BE49-F238E27FC236}">
                    <a16:creationId xmlns:a16="http://schemas.microsoft.com/office/drawing/2014/main" id="{E7717D74-77C8-551A-8DB3-749BD1D40FD2}"/>
                  </a:ext>
                </a:extLst>
              </p:cNvPr>
              <p:cNvSpPr txBox="1">
                <a:spLocks noRot="1" noChangeAspect="1" noMove="1" noResize="1" noEditPoints="1" noAdjustHandles="1" noChangeArrowheads="1" noChangeShapeType="1" noTextEdit="1"/>
              </p:cNvSpPr>
              <p:nvPr/>
            </p:nvSpPr>
            <p:spPr>
              <a:xfrm>
                <a:off x="3291181" y="5260456"/>
                <a:ext cx="7763472" cy="941027"/>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9B3898-9393-AB55-7024-697020B61E7C}"/>
                  </a:ext>
                </a:extLst>
              </p:cNvPr>
              <p:cNvSpPr txBox="1"/>
              <p:nvPr/>
            </p:nvSpPr>
            <p:spPr>
              <a:xfrm>
                <a:off x="634600" y="5207027"/>
                <a:ext cx="2705857" cy="822661"/>
              </a:xfrm>
              <a:prstGeom prst="rect">
                <a:avLst/>
              </a:prstGeom>
              <a:noFill/>
            </p:spPr>
            <p:txBody>
              <a:bodyPr wrap="square" rtlCol="0">
                <a:spAutoFit/>
              </a:bodyPr>
              <a:lstStyle/>
              <a:p>
                <a:r>
                  <a:rPr lang="en-IN" sz="2000" dirty="0"/>
                  <a:t>Where </a:t>
                </a:r>
                <a14:m>
                  <m:oMath xmlns:m="http://schemas.openxmlformats.org/officeDocument/2006/math">
                    <m:sSubSup>
                      <m:sSubSupPr>
                        <m:ctrlPr>
                          <a:rPr lang="en-IN" sz="2000" i="1" smtClean="0">
                            <a:solidFill>
                              <a:schemeClr val="tx1"/>
                            </a:solidFill>
                            <a:latin typeface="Cambria Math" panose="02040503050406030204" pitchFamily="18" charset="0"/>
                          </a:rPr>
                        </m:ctrlPr>
                      </m:sSubSupPr>
                      <m:e>
                        <m:r>
                          <a:rPr lang="en-IN" sz="2000" b="0" i="1" smtClean="0">
                            <a:solidFill>
                              <a:schemeClr val="tx1"/>
                            </a:solidFill>
                            <a:latin typeface="Cambria Math" panose="02040503050406030204" pitchFamily="18" charset="0"/>
                          </a:rPr>
                          <m:t>𝑘</m:t>
                        </m:r>
                      </m:e>
                      <m:sub>
                        <m:r>
                          <a:rPr lang="en-IN" sz="2000" i="0">
                            <a:solidFill>
                              <a:schemeClr val="tx1"/>
                            </a:solidFill>
                            <a:latin typeface="Cambria Math" panose="02040503050406030204" pitchFamily="18" charset="0"/>
                          </a:rPr>
                          <m:t>ⅈ</m:t>
                        </m:r>
                        <m:r>
                          <a:rPr lang="en-IN" sz="2000" i="1">
                            <a:solidFill>
                              <a:schemeClr val="tx1"/>
                            </a:solidFill>
                            <a:latin typeface="Cambria Math" panose="02040503050406030204" pitchFamily="18" charset="0"/>
                          </a:rPr>
                          <m:t>𝑗</m:t>
                        </m:r>
                      </m:sub>
                      <m:sup>
                        <m:d>
                          <m:dPr>
                            <m:ctrlPr>
                              <a:rPr lang="en-IN" sz="2000" i="1">
                                <a:solidFill>
                                  <a:schemeClr val="tx1"/>
                                </a:solidFill>
                                <a:latin typeface="Cambria Math" panose="02040503050406030204" pitchFamily="18" charset="0"/>
                              </a:rPr>
                            </m:ctrlPr>
                          </m:dPr>
                          <m:e>
                            <m:r>
                              <a:rPr lang="en-IN" sz="2000" i="0">
                                <a:solidFill>
                                  <a:schemeClr val="tx1"/>
                                </a:solidFill>
                                <a:latin typeface="Cambria Math" panose="02040503050406030204" pitchFamily="18" charset="0"/>
                              </a:rPr>
                              <m:t>0</m:t>
                            </m:r>
                          </m:e>
                        </m:d>
                      </m:sup>
                    </m:sSubSup>
                    <m:r>
                      <a:rPr lang="en-IN" sz="2000" b="0" i="1" smtClean="0">
                        <a:solidFill>
                          <a:schemeClr val="tx1"/>
                        </a:solidFill>
                        <a:latin typeface="Cambria Math" panose="02040503050406030204" pitchFamily="18" charset="0"/>
                      </a:rPr>
                      <m:t> </m:t>
                    </m:r>
                    <m:r>
                      <a:rPr lang="en-IN" sz="2000" b="0" i="1" smtClean="0">
                        <a:solidFill>
                          <a:schemeClr val="tx1"/>
                        </a:solidFill>
                        <a:latin typeface="Cambria Math" panose="02040503050406030204" pitchFamily="18" charset="0"/>
                      </a:rPr>
                      <m:t>𝑖𝑠</m:t>
                    </m:r>
                    <m:r>
                      <a:rPr lang="en-IN" sz="2000" b="0" i="1" smtClean="0">
                        <a:solidFill>
                          <a:schemeClr val="tx1"/>
                        </a:solidFill>
                        <a:latin typeface="Cambria Math" panose="02040503050406030204" pitchFamily="18" charset="0"/>
                      </a:rPr>
                      <m:t> </m:t>
                    </m:r>
                    <m:r>
                      <a:rPr lang="en-IN" sz="2000" b="0" i="1" smtClean="0">
                        <a:solidFill>
                          <a:schemeClr val="tx1"/>
                        </a:solidFill>
                        <a:latin typeface="Cambria Math" panose="02040503050406030204" pitchFamily="18" charset="0"/>
                      </a:rPr>
                      <m:t>𝑡h𝑒</m:t>
                    </m:r>
                    <m:r>
                      <a:rPr lang="en-IN" sz="2000" b="0" i="1" smtClean="0">
                        <a:solidFill>
                          <a:schemeClr val="tx1"/>
                        </a:solidFill>
                        <a:latin typeface="Cambria Math" panose="02040503050406030204" pitchFamily="18" charset="0"/>
                      </a:rPr>
                      <m:t> </m:t>
                    </m:r>
                  </m:oMath>
                </a14:m>
                <a:endParaRPr lang="en-IN" sz="2000" b="0" i="1" dirty="0">
                  <a:solidFill>
                    <a:schemeClr val="tx1"/>
                  </a:solidFill>
                  <a:latin typeface="Cambria Math" panose="02040503050406030204" pitchFamily="18" charset="0"/>
                </a:endParaRPr>
              </a:p>
              <a:p>
                <a14:m>
                  <m:oMath xmlns:m="http://schemas.openxmlformats.org/officeDocument/2006/math">
                    <m:r>
                      <a:rPr lang="en-IN" sz="2000" b="0" i="1" smtClean="0">
                        <a:solidFill>
                          <a:schemeClr val="tx1"/>
                        </a:solidFill>
                        <a:latin typeface="Cambria Math" panose="02040503050406030204" pitchFamily="18" charset="0"/>
                      </a:rPr>
                      <m:t>𝑛𝑜𝑟𝑚𝑎𝑙𝑖𝑧𝑖𝑛𝑔</m:t>
                    </m:r>
                    <m:r>
                      <a:rPr lang="en-IN" sz="2000" b="0" i="1" smtClean="0">
                        <a:solidFill>
                          <a:schemeClr val="tx1"/>
                        </a:solidFill>
                        <a:latin typeface="Cambria Math" panose="02040503050406030204" pitchFamily="18" charset="0"/>
                      </a:rPr>
                      <m:t> </m:t>
                    </m:r>
                    <m:r>
                      <a:rPr lang="en-IN" sz="2000" b="0" i="1" smtClean="0">
                        <a:solidFill>
                          <a:schemeClr val="tx1"/>
                        </a:solidFill>
                        <a:latin typeface="Cambria Math" panose="02040503050406030204" pitchFamily="18" charset="0"/>
                      </a:rPr>
                      <m:t>𝑐𝑜𝑛𝑠𝑡𝑎𝑛𝑡</m:t>
                    </m:r>
                    <m:r>
                      <a:rPr lang="en-IN" sz="2000" b="0" i="1" smtClean="0">
                        <a:solidFill>
                          <a:schemeClr val="tx1"/>
                        </a:solidFill>
                        <a:latin typeface="Cambria Math" panose="02040503050406030204" pitchFamily="18" charset="0"/>
                      </a:rPr>
                      <m:t>:</m:t>
                    </m:r>
                  </m:oMath>
                </a14:m>
                <a:r>
                  <a:rPr lang="en-IN" sz="2000" dirty="0"/>
                  <a:t> </a:t>
                </a:r>
              </a:p>
            </p:txBody>
          </p:sp>
        </mc:Choice>
        <mc:Fallback xmlns="">
          <p:sp>
            <p:nvSpPr>
              <p:cNvPr id="13" name="TextBox 12">
                <a:extLst>
                  <a:ext uri="{FF2B5EF4-FFF2-40B4-BE49-F238E27FC236}">
                    <a16:creationId xmlns:a16="http://schemas.microsoft.com/office/drawing/2014/main" id="{FA9B3898-9393-AB55-7024-697020B61E7C}"/>
                  </a:ext>
                </a:extLst>
              </p:cNvPr>
              <p:cNvSpPr txBox="1">
                <a:spLocks noRot="1" noChangeAspect="1" noMove="1" noResize="1" noEditPoints="1" noAdjustHandles="1" noChangeArrowheads="1" noChangeShapeType="1" noTextEdit="1"/>
              </p:cNvSpPr>
              <p:nvPr/>
            </p:nvSpPr>
            <p:spPr>
              <a:xfrm>
                <a:off x="634600" y="5207027"/>
                <a:ext cx="2705857" cy="822661"/>
              </a:xfrm>
              <a:prstGeom prst="rect">
                <a:avLst/>
              </a:prstGeom>
              <a:blipFill>
                <a:blip r:embed="rId7"/>
                <a:stretch>
                  <a:fillRect l="-2252" r="-225" b="-6667"/>
                </a:stretch>
              </a:blipFill>
            </p:spPr>
            <p:txBody>
              <a:bodyPr/>
              <a:lstStyle/>
              <a:p>
                <a:r>
                  <a:rPr lang="en-IN">
                    <a:noFill/>
                  </a:rPr>
                  <a:t> </a:t>
                </a:r>
              </a:p>
            </p:txBody>
          </p:sp>
        </mc:Fallback>
      </mc:AlternateContent>
    </p:spTree>
    <p:extLst>
      <p:ext uri="{BB962C8B-B14F-4D97-AF65-F5344CB8AC3E}">
        <p14:creationId xmlns:p14="http://schemas.microsoft.com/office/powerpoint/2010/main" val="106560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9475-FA6F-4C0D-5015-B40D75FD46CA}"/>
              </a:ext>
            </a:extLst>
          </p:cNvPr>
          <p:cNvSpPr>
            <a:spLocks noGrp="1"/>
          </p:cNvSpPr>
          <p:nvPr>
            <p:ph type="title"/>
          </p:nvPr>
        </p:nvSpPr>
        <p:spPr>
          <a:xfrm>
            <a:off x="811480" y="610236"/>
            <a:ext cx="10058400" cy="891463"/>
          </a:xfrm>
        </p:spPr>
        <p:txBody>
          <a:bodyPr>
            <a:noAutofit/>
          </a:bodyPr>
          <a:lstStyle/>
          <a:p>
            <a:pPr algn="ctr"/>
            <a:r>
              <a:rPr lang="en-IN" u="sng" dirty="0"/>
              <a:t>Iterative Scaling Algorithm Continued</a:t>
            </a:r>
            <a:br>
              <a:rPr lang="en-IN" u="sng" dirty="0"/>
            </a:br>
            <a:r>
              <a:rPr lang="en-IN" u="sng" dirty="0"/>
              <a:t>(Row Step):-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4BA94A-E673-6D00-7AD6-BCAF1EA00A40}"/>
                  </a:ext>
                </a:extLst>
              </p:cNvPr>
              <p:cNvSpPr txBox="1"/>
              <p:nvPr/>
            </p:nvSpPr>
            <p:spPr>
              <a:xfrm>
                <a:off x="944007" y="1706072"/>
                <a:ext cx="10303986" cy="863826"/>
              </a:xfrm>
              <a:prstGeom prst="rect">
                <a:avLst/>
              </a:prstGeom>
              <a:noFill/>
            </p:spPr>
            <p:txBody>
              <a:bodyPr wrap="square" rtlCol="0">
                <a:spAutoFit/>
              </a:bodyPr>
              <a:lstStyle/>
              <a:p>
                <a:r>
                  <a:rPr lang="en-IN" sz="2400" dirty="0">
                    <a:solidFill>
                      <a:schemeClr val="tx1"/>
                    </a:solidFill>
                  </a:rPr>
                  <a:t>Now </a:t>
                </a:r>
                <a:r>
                  <a:rPr lang="en-IN" sz="2400" dirty="0"/>
                  <a:t>we will iteratively compute the </a:t>
                </a:r>
                <a14:m>
                  <m:oMath xmlns:m="http://schemas.openxmlformats.org/officeDocument/2006/math">
                    <m:sSup>
                      <m:sSupPr>
                        <m:ctrlPr>
                          <a:rPr lang="en-IN" sz="2400" i="1">
                            <a:latin typeface="Cambria Math" panose="02040503050406030204" pitchFamily="18" charset="0"/>
                          </a:rPr>
                        </m:ctrlPr>
                      </m:sSupPr>
                      <m:e>
                        <m:r>
                          <a:rPr lang="en-IN" sz="2400" b="0" i="1" smtClean="0">
                            <a:latin typeface="Cambria Math" panose="02040503050406030204" pitchFamily="18" charset="0"/>
                          </a:rPr>
                          <m:t>(</m:t>
                        </m:r>
                        <m:r>
                          <a:rPr lang="en-IN" sz="2400" i="1">
                            <a:latin typeface="Cambria Math" panose="02040503050406030204" pitchFamily="18" charset="0"/>
                          </a:rPr>
                          <m:t>𝑟</m:t>
                        </m:r>
                        <m:r>
                          <a:rPr lang="en-IN" sz="2400" b="0" i="1" smtClean="0">
                            <a:latin typeface="Cambria Math" panose="02040503050406030204" pitchFamily="18" charset="0"/>
                          </a:rPr>
                          <m:t>+1)</m:t>
                        </m:r>
                      </m:e>
                      <m:sup>
                        <m:r>
                          <m:rPr>
                            <m:sty m:val="p"/>
                          </m:rPr>
                          <a:rPr lang="en-IN" sz="2400">
                            <a:latin typeface="Cambria Math" panose="02040503050406030204" pitchFamily="18" charset="0"/>
                          </a:rPr>
                          <m:t>th</m:t>
                        </m:r>
                      </m:sup>
                    </m:sSup>
                  </m:oMath>
                </a14:m>
                <a:r>
                  <a:rPr lang="en-IN" sz="2400" dirty="0"/>
                  <a:t> step using the values at </a:t>
                </a:r>
                <a14:m>
                  <m:oMath xmlns:m="http://schemas.openxmlformats.org/officeDocument/2006/math">
                    <m:sSup>
                      <m:sSupPr>
                        <m:ctrlPr>
                          <a:rPr lang="en-IN" sz="2400" i="1">
                            <a:latin typeface="Cambria Math" panose="02040503050406030204" pitchFamily="18" charset="0"/>
                          </a:rPr>
                        </m:ctrlPr>
                      </m:sSupPr>
                      <m:e>
                        <m:r>
                          <a:rPr lang="en-IN" sz="2400" i="1">
                            <a:latin typeface="Cambria Math" panose="02040503050406030204" pitchFamily="18" charset="0"/>
                          </a:rPr>
                          <m:t>𝑟</m:t>
                        </m:r>
                      </m:e>
                      <m:sup>
                        <m:r>
                          <m:rPr>
                            <m:sty m:val="p"/>
                          </m:rPr>
                          <a:rPr lang="en-IN" sz="2400">
                            <a:latin typeface="Cambria Math" panose="02040503050406030204" pitchFamily="18" charset="0"/>
                          </a:rPr>
                          <m:t>th</m:t>
                        </m:r>
                      </m:sup>
                    </m:sSup>
                  </m:oMath>
                </a14:m>
                <a:r>
                  <a:rPr lang="en-IN" sz="2400" dirty="0"/>
                  <a:t> step. </a:t>
                </a:r>
                <a:r>
                  <a:rPr lang="en-IN" sz="2400" dirty="0">
                    <a:solidFill>
                      <a:schemeClr val="tx1"/>
                    </a:solidFill>
                  </a:rPr>
                  <a:t>For all </a:t>
                </a:r>
                <a14:m>
                  <m:oMath xmlns:m="http://schemas.openxmlformats.org/officeDocument/2006/math">
                    <m:r>
                      <a:rPr lang="en-IN" sz="2400" smtClean="0">
                        <a:solidFill>
                          <a:schemeClr val="tx1"/>
                        </a:solidFill>
                        <a:latin typeface="Cambria Math" panose="02040503050406030204" pitchFamily="18" charset="0"/>
                      </a:rPr>
                      <m:t>ⅈ</m:t>
                    </m:r>
                    <m:r>
                      <a:rPr lang="en-IN" sz="2400" i="0" smtClean="0">
                        <a:solidFill>
                          <a:schemeClr val="tx1"/>
                        </a:solidFill>
                        <a:latin typeface="Cambria Math" panose="02040503050406030204" pitchFamily="18" charset="0"/>
                      </a:rPr>
                      <m:t>≠</m:t>
                    </m:r>
                    <m:r>
                      <a:rPr lang="en-IN" sz="2400" i="1" smtClean="0">
                        <a:solidFill>
                          <a:schemeClr val="tx1"/>
                        </a:solidFill>
                        <a:latin typeface="Cambria Math" panose="02040503050406030204" pitchFamily="18" charset="0"/>
                      </a:rPr>
                      <m:t>𝑗</m:t>
                    </m:r>
                  </m:oMath>
                </a14:m>
                <a:r>
                  <a:rPr lang="en-IN" sz="2400" dirty="0">
                    <a:solidFill>
                      <a:schemeClr val="tx1"/>
                    </a:solidFill>
                  </a:rPr>
                  <a:t> perform the </a:t>
                </a:r>
                <a14:m>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𝑟</m:t>
                        </m:r>
                      </m:e>
                      <m:sup>
                        <m:r>
                          <m:rPr>
                            <m:sty m:val="p"/>
                          </m:rPr>
                          <a:rPr lang="en-IN" sz="2400" b="0" i="0" smtClean="0">
                            <a:solidFill>
                              <a:schemeClr val="tx1"/>
                            </a:solidFill>
                            <a:latin typeface="Cambria Math" panose="02040503050406030204" pitchFamily="18" charset="0"/>
                          </a:rPr>
                          <m:t>th</m:t>
                        </m:r>
                      </m:sup>
                    </m:sSup>
                  </m:oMath>
                </a14:m>
                <a:r>
                  <a:rPr lang="en-IN" sz="2400" dirty="0">
                    <a:solidFill>
                      <a:schemeClr val="tx1"/>
                    </a:solidFill>
                  </a:rPr>
                  <a:t> row step as follows:-</a:t>
                </a:r>
              </a:p>
            </p:txBody>
          </p:sp>
        </mc:Choice>
        <mc:Fallback xmlns="">
          <p:sp>
            <p:nvSpPr>
              <p:cNvPr id="4" name="TextBox 3">
                <a:extLst>
                  <a:ext uri="{FF2B5EF4-FFF2-40B4-BE49-F238E27FC236}">
                    <a16:creationId xmlns:a16="http://schemas.microsoft.com/office/drawing/2014/main" id="{824BA94A-E673-6D00-7AD6-BCAF1EA00A40}"/>
                  </a:ext>
                </a:extLst>
              </p:cNvPr>
              <p:cNvSpPr txBox="1">
                <a:spLocks noRot="1" noChangeAspect="1" noMove="1" noResize="1" noEditPoints="1" noAdjustHandles="1" noChangeArrowheads="1" noChangeShapeType="1" noTextEdit="1"/>
              </p:cNvSpPr>
              <p:nvPr/>
            </p:nvSpPr>
            <p:spPr>
              <a:xfrm>
                <a:off x="944007" y="1706072"/>
                <a:ext cx="10303986" cy="863826"/>
              </a:xfrm>
              <a:prstGeom prst="rect">
                <a:avLst/>
              </a:prstGeom>
              <a:blipFill>
                <a:blip r:embed="rId2"/>
                <a:stretch>
                  <a:fillRect l="-947" t="-2817" b="-15493"/>
                </a:stretch>
              </a:blipFill>
            </p:spPr>
            <p:txBody>
              <a:bodyPr/>
              <a:lstStyle/>
              <a:p>
                <a:r>
                  <a:rPr lang="en-IN">
                    <a:noFill/>
                  </a:rPr>
                  <a:t> </a:t>
                </a:r>
              </a:p>
            </p:txBody>
          </p:sp>
        </mc:Fallback>
      </mc:AlternateContent>
      <p:sp>
        <p:nvSpPr>
          <p:cNvPr id="6" name="Arrow: Down 5">
            <a:extLst>
              <a:ext uri="{FF2B5EF4-FFF2-40B4-BE49-F238E27FC236}">
                <a16:creationId xmlns:a16="http://schemas.microsoft.com/office/drawing/2014/main" id="{6E18F13C-DE73-E3C0-A8EF-C4F2C4C1CB85}"/>
              </a:ext>
            </a:extLst>
          </p:cNvPr>
          <p:cNvSpPr/>
          <p:nvPr/>
        </p:nvSpPr>
        <p:spPr>
          <a:xfrm flipV="1">
            <a:off x="5757553" y="3611089"/>
            <a:ext cx="1514104" cy="130616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117394-DBD1-A575-BC31-F07B4ABB7630}"/>
                  </a:ext>
                </a:extLst>
              </p:cNvPr>
              <p:cNvSpPr txBox="1"/>
              <p:nvPr/>
            </p:nvSpPr>
            <p:spPr>
              <a:xfrm>
                <a:off x="4777806" y="5087512"/>
                <a:ext cx="2659446" cy="965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𝑭</m:t>
                          </m:r>
                        </m:e>
                        <m:sub>
                          <m:r>
                            <a:rPr lang="en-IN" sz="2400" b="1" i="0">
                              <a:solidFill>
                                <a:schemeClr val="tx1"/>
                              </a:solidFill>
                              <a:latin typeface="Cambria Math" panose="02040503050406030204" pitchFamily="18" charset="0"/>
                            </a:rPr>
                            <m:t>ⅈ</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e>
                          </m:d>
                        </m:sup>
                      </m:sSubSup>
                      <m:r>
                        <a:rPr lang="en-IN" sz="2400" b="1" i="0">
                          <a:solidFill>
                            <a:schemeClr val="tx1"/>
                          </a:solidFill>
                          <a:latin typeface="Cambria Math" panose="02040503050406030204" pitchFamily="18" charset="0"/>
                        </a:rPr>
                        <m:t>=</m:t>
                      </m:r>
                      <m:f>
                        <m:fPr>
                          <m:ctrlPr>
                            <a:rPr lang="en-IN" sz="2400" b="1" i="1">
                              <a:solidFill>
                                <a:schemeClr val="tx1"/>
                              </a:solidFill>
                              <a:latin typeface="Cambria Math" panose="02040503050406030204" pitchFamily="18" charset="0"/>
                            </a:rPr>
                          </m:ctrlPr>
                        </m:fPr>
                        <m:num>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𝑿</m:t>
                              </m:r>
                            </m:e>
                            <m:sub>
                              <m:r>
                                <a:rPr lang="en-IN" sz="2400" b="1" i="1">
                                  <a:solidFill>
                                    <a:schemeClr val="tx1"/>
                                  </a:solidFill>
                                  <a:latin typeface="Cambria Math" panose="02040503050406030204" pitchFamily="18" charset="0"/>
                                </a:rPr>
                                <m:t>𝑖</m:t>
                              </m:r>
                              <m:r>
                                <a:rPr lang="en-IN" sz="2400" b="1" i="1" smtClean="0">
                                  <a:solidFill>
                                    <a:schemeClr val="tx1"/>
                                  </a:solidFill>
                                  <a:latin typeface="Cambria Math" panose="02040503050406030204" pitchFamily="18" charset="0"/>
                                </a:rPr>
                                <m:t>+</m:t>
                              </m:r>
                            </m:sub>
                          </m:sSub>
                        </m:num>
                        <m:den>
                          <m:sSubSup>
                            <m:sSubSupPr>
                              <m:ctrlPr>
                                <a:rPr lang="en-IN" sz="2400" b="1" i="1">
                                  <a:latin typeface="Cambria Math" panose="02040503050406030204" pitchFamily="18" charset="0"/>
                                </a:rPr>
                              </m:ctrlPr>
                            </m:sSubSupPr>
                            <m:e>
                              <m:r>
                                <a:rPr lang="en-IN" sz="2400" b="1" i="1">
                                  <a:latin typeface="Cambria Math" panose="02040503050406030204" pitchFamily="18" charset="0"/>
                                </a:rPr>
                                <m:t>𝒎</m:t>
                              </m:r>
                            </m:e>
                            <m:sub>
                              <m:r>
                                <a:rPr lang="en-IN" sz="2400" b="1">
                                  <a:latin typeface="Cambria Math" panose="02040503050406030204" pitchFamily="18" charset="0"/>
                                </a:rPr>
                                <m:t>ⅈ</m:t>
                              </m:r>
                              <m:r>
                                <a:rPr lang="en-IN" sz="2400" b="1" i="1" smtClean="0">
                                  <a:latin typeface="Cambria Math" panose="02040503050406030204" pitchFamily="18" charset="0"/>
                                </a:rPr>
                                <m:t>+</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e>
                              </m:d>
                            </m:sup>
                          </m:sSubSup>
                          <m:r>
                            <a:rPr lang="en-IN" sz="2400" b="1" i="1" smtClean="0">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a:latin typeface="Cambria Math" panose="02040503050406030204" pitchFamily="18" charset="0"/>
                                </a:rPr>
                                <m:t>ⅈ</m:t>
                              </m:r>
                              <m:r>
                                <a:rPr lang="en-IN" sz="2400" b="1" i="1" smtClean="0">
                                  <a:latin typeface="Cambria Math" panose="02040503050406030204" pitchFamily="18" charset="0"/>
                                </a:rPr>
                                <m:t>+</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e>
                              </m:d>
                            </m:sup>
                          </m:sSubSup>
                        </m:den>
                      </m:f>
                    </m:oMath>
                  </m:oMathPara>
                </a14:m>
                <a:endParaRPr lang="en-IN" sz="2400" b="1" dirty="0">
                  <a:solidFill>
                    <a:schemeClr val="tx1"/>
                  </a:solidFill>
                </a:endParaRPr>
              </a:p>
            </p:txBody>
          </p:sp>
        </mc:Choice>
        <mc:Fallback xmlns="">
          <p:sp>
            <p:nvSpPr>
              <p:cNvPr id="10" name="TextBox 9">
                <a:extLst>
                  <a:ext uri="{FF2B5EF4-FFF2-40B4-BE49-F238E27FC236}">
                    <a16:creationId xmlns:a16="http://schemas.microsoft.com/office/drawing/2014/main" id="{53117394-DBD1-A575-BC31-F07B4ABB7630}"/>
                  </a:ext>
                </a:extLst>
              </p:cNvPr>
              <p:cNvSpPr txBox="1">
                <a:spLocks noRot="1" noChangeAspect="1" noMove="1" noResize="1" noEditPoints="1" noAdjustHandles="1" noChangeArrowheads="1" noChangeShapeType="1" noTextEdit="1"/>
              </p:cNvSpPr>
              <p:nvPr/>
            </p:nvSpPr>
            <p:spPr>
              <a:xfrm>
                <a:off x="4777806" y="5087512"/>
                <a:ext cx="2659446" cy="965649"/>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7B8B66-0DCD-F54F-3166-48E8E8CB0472}"/>
                  </a:ext>
                </a:extLst>
              </p:cNvPr>
              <p:cNvSpPr txBox="1"/>
              <p:nvPr/>
            </p:nvSpPr>
            <p:spPr>
              <a:xfrm>
                <a:off x="733366" y="2659543"/>
                <a:ext cx="3703899" cy="848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a:solidFill>
                                <a:schemeClr val="tx1"/>
                              </a:solidFill>
                              <a:latin typeface="Cambria Math" panose="02040503050406030204" pitchFamily="18" charset="0"/>
                            </a:rPr>
                            <m:t>𝒎</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𝟏</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a:latin typeface="Cambria Math" panose="02040503050406030204" pitchFamily="18" charset="0"/>
                            </a:rPr>
                            <m:t>𝒎</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e>
                          </m:d>
                        </m:sup>
                      </m:sSubSup>
                      <m:sSup>
                        <m:sSupPr>
                          <m:ctrlPr>
                            <a:rPr lang="en-IN" sz="2400" b="1" i="1" dirty="0" smtClean="0">
                              <a:solidFill>
                                <a:schemeClr val="tx1"/>
                              </a:solidFill>
                              <a:latin typeface="Cambria Math" panose="02040503050406030204" pitchFamily="18" charset="0"/>
                            </a:rPr>
                          </m:ctrlPr>
                        </m:sSupPr>
                        <m:e>
                          <m:d>
                            <m:dPr>
                              <m:ctrlPr>
                                <a:rPr lang="en-IN" sz="2400" b="1" i="1" dirty="0">
                                  <a:solidFill>
                                    <a:schemeClr val="tx1"/>
                                  </a:solidFill>
                                  <a:latin typeface="Cambria Math" panose="02040503050406030204" pitchFamily="18" charset="0"/>
                                </a:rPr>
                              </m:ctrlPr>
                            </m:dPr>
                            <m:e>
                              <m:sSubSup>
                                <m:sSubSupPr>
                                  <m:ctrlPr>
                                    <a:rPr lang="en-IN" sz="2400" b="1" i="1" dirty="0">
                                      <a:solidFill>
                                        <a:schemeClr val="tx1"/>
                                      </a:solidFill>
                                      <a:latin typeface="Cambria Math" panose="02040503050406030204" pitchFamily="18" charset="0"/>
                                    </a:rPr>
                                  </m:ctrlPr>
                                </m:sSubSupPr>
                                <m:e>
                                  <m:r>
                                    <a:rPr lang="en-IN" sz="2400" b="1" i="1" dirty="0">
                                      <a:solidFill>
                                        <a:schemeClr val="tx1"/>
                                      </a:solidFill>
                                      <a:latin typeface="Cambria Math" panose="02040503050406030204" pitchFamily="18" charset="0"/>
                                    </a:rPr>
                                    <m:t>𝑭</m:t>
                                  </m:r>
                                </m:e>
                                <m:sub>
                                  <m:r>
                                    <a:rPr lang="en-IN" sz="2400" b="1" i="1" dirty="0">
                                      <a:solidFill>
                                        <a:schemeClr val="tx1"/>
                                      </a:solidFill>
                                      <a:latin typeface="Cambria Math" panose="02040503050406030204" pitchFamily="18" charset="0"/>
                                    </a:rPr>
                                    <m:t>𝑖</m:t>
                                  </m:r>
                                </m:sub>
                                <m:sup>
                                  <m:d>
                                    <m:dPr>
                                      <m:ctrlPr>
                                        <a:rPr lang="en-IN" sz="2400" b="1" i="1" dirty="0">
                                          <a:solidFill>
                                            <a:schemeClr val="tx1"/>
                                          </a:solidFill>
                                          <a:latin typeface="Cambria Math" panose="02040503050406030204" pitchFamily="18" charset="0"/>
                                        </a:rPr>
                                      </m:ctrlPr>
                                    </m:dPr>
                                    <m:e>
                                      <m:r>
                                        <a:rPr lang="en-IN" sz="2400" b="1" i="1" dirty="0">
                                          <a:solidFill>
                                            <a:schemeClr val="tx1"/>
                                          </a:solidFill>
                                          <a:latin typeface="Cambria Math" panose="02040503050406030204" pitchFamily="18" charset="0"/>
                                        </a:rPr>
                                        <m:t>𝑟</m:t>
                                      </m:r>
                                    </m:e>
                                  </m:d>
                                </m:sup>
                              </m:sSubSup>
                              <m:sSubSup>
                                <m:sSubSupPr>
                                  <m:ctrlPr>
                                    <a:rPr lang="en-IN" sz="2400" b="1" i="1" dirty="0">
                                      <a:solidFill>
                                        <a:schemeClr val="tx1"/>
                                      </a:solidFill>
                                      <a:latin typeface="Cambria Math" panose="02040503050406030204" pitchFamily="18" charset="0"/>
                                    </a:rPr>
                                  </m:ctrlPr>
                                </m:sSubSupPr>
                                <m:e>
                                  <m:r>
                                    <a:rPr lang="en-IN" sz="2400" b="1" i="1" dirty="0">
                                      <a:solidFill>
                                        <a:schemeClr val="tx1"/>
                                      </a:solidFill>
                                      <a:latin typeface="Cambria Math" panose="02040503050406030204" pitchFamily="18" charset="0"/>
                                    </a:rPr>
                                    <m:t>𝑭</m:t>
                                  </m:r>
                                </m:e>
                                <m:sub>
                                  <m:r>
                                    <a:rPr lang="en-IN" sz="2400" b="1" i="1" dirty="0">
                                      <a:solidFill>
                                        <a:schemeClr val="tx1"/>
                                      </a:solidFill>
                                      <a:latin typeface="Cambria Math" panose="02040503050406030204" pitchFamily="18" charset="0"/>
                                    </a:rPr>
                                    <m:t>𝑗</m:t>
                                  </m:r>
                                </m:sub>
                                <m:sup>
                                  <m:d>
                                    <m:dPr>
                                      <m:ctrlPr>
                                        <a:rPr lang="en-IN" sz="2400" b="1" i="1" dirty="0">
                                          <a:solidFill>
                                            <a:schemeClr val="tx1"/>
                                          </a:solidFill>
                                          <a:latin typeface="Cambria Math" panose="02040503050406030204" pitchFamily="18" charset="0"/>
                                        </a:rPr>
                                      </m:ctrlPr>
                                    </m:dPr>
                                    <m:e>
                                      <m:r>
                                        <a:rPr lang="en-IN" sz="2400" b="1" i="1" dirty="0" smtClean="0">
                                          <a:solidFill>
                                            <a:schemeClr val="tx1"/>
                                          </a:solidFill>
                                          <a:latin typeface="Cambria Math" panose="02040503050406030204" pitchFamily="18" charset="0"/>
                                        </a:rPr>
                                        <m:t>𝒓</m:t>
                                      </m:r>
                                    </m:e>
                                  </m:d>
                                </m:sup>
                              </m:sSubSup>
                            </m:e>
                          </m:d>
                        </m:e>
                        <m:sup>
                          <m:f>
                            <m:fPr>
                              <m:ctrlPr>
                                <a:rPr lang="en-IN" sz="2400" b="1" i="1" dirty="0">
                                  <a:solidFill>
                                    <a:schemeClr val="tx1"/>
                                  </a:solidFill>
                                  <a:latin typeface="Cambria Math" panose="02040503050406030204" pitchFamily="18" charset="0"/>
                                </a:rPr>
                              </m:ctrlPr>
                            </m:fPr>
                            <m:num>
                              <m:r>
                                <a:rPr lang="en-IN" sz="2400" b="1" i="0" dirty="0">
                                  <a:solidFill>
                                    <a:schemeClr val="tx1"/>
                                  </a:solidFill>
                                  <a:latin typeface="Cambria Math" panose="02040503050406030204" pitchFamily="18" charset="0"/>
                                </a:rPr>
                                <m:t>1</m:t>
                              </m:r>
                            </m:num>
                            <m:den>
                              <m:r>
                                <a:rPr lang="en-IN" sz="2400" b="1" i="0" dirty="0">
                                  <a:solidFill>
                                    <a:schemeClr val="tx1"/>
                                  </a:solidFill>
                                  <a:latin typeface="Cambria Math" panose="02040503050406030204" pitchFamily="18" charset="0"/>
                                </a:rPr>
                                <m:t>2</m:t>
                              </m:r>
                            </m:den>
                          </m:f>
                        </m:sup>
                      </m:sSup>
                    </m:oMath>
                  </m:oMathPara>
                </a14:m>
                <a:endParaRPr lang="en-IN" sz="2400" b="1" dirty="0">
                  <a:solidFill>
                    <a:schemeClr val="tx1"/>
                  </a:solidFill>
                </a:endParaRPr>
              </a:p>
            </p:txBody>
          </p:sp>
        </mc:Choice>
        <mc:Fallback xmlns="">
          <p:sp>
            <p:nvSpPr>
              <p:cNvPr id="11" name="TextBox 10">
                <a:extLst>
                  <a:ext uri="{FF2B5EF4-FFF2-40B4-BE49-F238E27FC236}">
                    <a16:creationId xmlns:a16="http://schemas.microsoft.com/office/drawing/2014/main" id="{007B8B66-0DCD-F54F-3166-48E8E8CB0472}"/>
                  </a:ext>
                </a:extLst>
              </p:cNvPr>
              <p:cNvSpPr txBox="1">
                <a:spLocks noRot="1" noChangeAspect="1" noMove="1" noResize="1" noEditPoints="1" noAdjustHandles="1" noChangeArrowheads="1" noChangeShapeType="1" noTextEdit="1"/>
              </p:cNvSpPr>
              <p:nvPr/>
            </p:nvSpPr>
            <p:spPr>
              <a:xfrm>
                <a:off x="733366" y="2659543"/>
                <a:ext cx="3703899" cy="84875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B6C327-AC07-D3D4-8870-38B4372A8EB1}"/>
                  </a:ext>
                </a:extLst>
              </p:cNvPr>
              <p:cNvSpPr txBox="1"/>
              <p:nvPr/>
            </p:nvSpPr>
            <p:spPr>
              <a:xfrm>
                <a:off x="7750804" y="5028579"/>
                <a:ext cx="3338799" cy="9798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𝑲</m:t>
                          </m:r>
                        </m:e>
                        <m:sup>
                          <m:r>
                            <a:rPr lang="en-IN" sz="2400" b="1" i="1">
                              <a:latin typeface="Cambria Math" panose="02040503050406030204" pitchFamily="18" charset="0"/>
                            </a:rPr>
                            <m:t>(</m:t>
                          </m:r>
                          <m:r>
                            <a:rPr lang="en-IN" sz="2400" b="1" i="1" smtClean="0">
                              <a:latin typeface="Cambria Math" panose="02040503050406030204" pitchFamily="18" charset="0"/>
                            </a:rPr>
                            <m:t>𝒓</m:t>
                          </m:r>
                          <m:r>
                            <a:rPr lang="en-IN" sz="2400" b="1" i="1">
                              <a:latin typeface="Cambria Math" panose="02040503050406030204" pitchFamily="18" charset="0"/>
                            </a:rPr>
                            <m:t>)</m:t>
                          </m:r>
                        </m:sup>
                      </m:sSup>
                      <m:r>
                        <a:rPr lang="en-IN" sz="2400" b="1" i="0">
                          <a:solidFill>
                            <a:schemeClr val="tx1"/>
                          </a:solidFill>
                          <a:latin typeface="Cambria Math" panose="02040503050406030204" pitchFamily="18" charset="0"/>
                        </a:rPr>
                        <m:t>=</m:t>
                      </m:r>
                      <m:f>
                        <m:fPr>
                          <m:ctrlPr>
                            <a:rPr lang="en-IN" sz="2400" b="1" i="1">
                              <a:solidFill>
                                <a:schemeClr val="tx1"/>
                              </a:solidFill>
                              <a:latin typeface="Cambria Math" panose="02040503050406030204" pitchFamily="18" charset="0"/>
                            </a:rPr>
                          </m:ctrlPr>
                        </m:fPr>
                        <m:num>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𝒏</m:t>
                              </m:r>
                              <m:d>
                                <m:dPr>
                                  <m:ctrlPr>
                                    <a:rPr lang="en-IN" sz="2400" b="1" i="1" smtClean="0">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𝒏</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𝟏</m:t>
                                  </m:r>
                                </m:e>
                              </m:d>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𝑿</m:t>
                              </m:r>
                            </m:e>
                            <m:sub>
                              <m:r>
                                <a:rPr lang="en-IN" sz="2400" b="1" i="1" smtClean="0">
                                  <a:solidFill>
                                    <a:schemeClr val="tx1"/>
                                  </a:solidFill>
                                  <a:latin typeface="Cambria Math" panose="02040503050406030204" pitchFamily="18" charset="0"/>
                                </a:rPr>
                                <m:t>++</m:t>
                              </m:r>
                            </m:sub>
                          </m:sSub>
                        </m:num>
                        <m:den>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i="0" smtClean="0">
                                  <a:latin typeface="Cambria Math" panose="02040503050406030204" pitchFamily="18" charset="0"/>
                                </a:rPr>
                                <m:t>+</m:t>
                              </m:r>
                              <m:r>
                                <a:rPr lang="en-IN" sz="2400" b="1" i="1" smtClean="0">
                                  <a:latin typeface="Cambria Math" panose="02040503050406030204" pitchFamily="18" charset="0"/>
                                </a:rPr>
                                <m:t>+</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e>
                              </m:d>
                            </m:sup>
                          </m:sSubSup>
                          <m:r>
                            <a:rPr lang="en-IN" sz="2400" b="1" i="1" smtClean="0">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𝒏</m:t>
                              </m:r>
                            </m:e>
                            <m:sub>
                              <m:r>
                                <a:rPr lang="en-IN" sz="2400" b="1" i="0" smtClean="0">
                                  <a:latin typeface="Cambria Math" panose="02040503050406030204" pitchFamily="18" charset="0"/>
                                </a:rPr>
                                <m:t>+</m:t>
                              </m:r>
                              <m:r>
                                <a:rPr lang="en-IN" sz="2400" b="1" i="1" smtClean="0">
                                  <a:latin typeface="Cambria Math" panose="02040503050406030204" pitchFamily="18" charset="0"/>
                                </a:rPr>
                                <m:t>+</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e>
                              </m:d>
                            </m:sup>
                          </m:sSubSup>
                        </m:den>
                      </m:f>
                    </m:oMath>
                  </m:oMathPara>
                </a14:m>
                <a:endParaRPr lang="en-IN" sz="2400" b="1" dirty="0">
                  <a:solidFill>
                    <a:schemeClr val="tx1"/>
                  </a:solidFill>
                </a:endParaRPr>
              </a:p>
            </p:txBody>
          </p:sp>
        </mc:Choice>
        <mc:Fallback xmlns="">
          <p:sp>
            <p:nvSpPr>
              <p:cNvPr id="3" name="TextBox 2">
                <a:extLst>
                  <a:ext uri="{FF2B5EF4-FFF2-40B4-BE49-F238E27FC236}">
                    <a16:creationId xmlns:a16="http://schemas.microsoft.com/office/drawing/2014/main" id="{F0B6C327-AC07-D3D4-8870-38B4372A8EB1}"/>
                  </a:ext>
                </a:extLst>
              </p:cNvPr>
              <p:cNvSpPr txBox="1">
                <a:spLocks noRot="1" noChangeAspect="1" noMove="1" noResize="1" noEditPoints="1" noAdjustHandles="1" noChangeArrowheads="1" noChangeShapeType="1" noTextEdit="1"/>
              </p:cNvSpPr>
              <p:nvPr/>
            </p:nvSpPr>
            <p:spPr>
              <a:xfrm>
                <a:off x="7750804" y="5028579"/>
                <a:ext cx="3338799" cy="9798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DEACE-1CDA-22FA-A265-7AA873E2E247}"/>
                  </a:ext>
                </a:extLst>
              </p:cNvPr>
              <p:cNvSpPr txBox="1"/>
              <p:nvPr/>
            </p:nvSpPr>
            <p:spPr>
              <a:xfrm>
                <a:off x="4819414" y="2635154"/>
                <a:ext cx="3552704" cy="848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𝒂</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𝟏</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e>
                          </m:d>
                        </m:sup>
                      </m:sSubSup>
                      <m:sSup>
                        <m:sSupPr>
                          <m:ctrlPr>
                            <a:rPr lang="en-IN" sz="2400" b="1" i="1" dirty="0" smtClean="0">
                              <a:solidFill>
                                <a:schemeClr val="tx1"/>
                              </a:solidFill>
                              <a:latin typeface="Cambria Math" panose="02040503050406030204" pitchFamily="18" charset="0"/>
                            </a:rPr>
                          </m:ctrlPr>
                        </m:sSupPr>
                        <m:e>
                          <m:d>
                            <m:dPr>
                              <m:ctrlPr>
                                <a:rPr lang="en-IN" sz="2400" b="1" i="1" dirty="0">
                                  <a:solidFill>
                                    <a:schemeClr val="tx1"/>
                                  </a:solidFill>
                                  <a:latin typeface="Cambria Math" panose="02040503050406030204" pitchFamily="18" charset="0"/>
                                </a:rPr>
                              </m:ctrlPr>
                            </m:dPr>
                            <m:e>
                              <m:sSubSup>
                                <m:sSubSupPr>
                                  <m:ctrlPr>
                                    <a:rPr lang="en-IN" sz="2400" b="1" i="1" dirty="0">
                                      <a:solidFill>
                                        <a:schemeClr val="tx1"/>
                                      </a:solidFill>
                                      <a:latin typeface="Cambria Math" panose="02040503050406030204" pitchFamily="18" charset="0"/>
                                    </a:rPr>
                                  </m:ctrlPr>
                                </m:sSubSupPr>
                                <m:e>
                                  <m:r>
                                    <a:rPr lang="en-IN" sz="2400" b="1" i="1" dirty="0">
                                      <a:solidFill>
                                        <a:schemeClr val="tx1"/>
                                      </a:solidFill>
                                      <a:latin typeface="Cambria Math" panose="02040503050406030204" pitchFamily="18" charset="0"/>
                                    </a:rPr>
                                    <m:t>𝑭</m:t>
                                  </m:r>
                                </m:e>
                                <m:sub>
                                  <m:r>
                                    <a:rPr lang="en-IN" sz="2400" b="1" i="1" dirty="0">
                                      <a:solidFill>
                                        <a:schemeClr val="tx1"/>
                                      </a:solidFill>
                                      <a:latin typeface="Cambria Math" panose="02040503050406030204" pitchFamily="18" charset="0"/>
                                    </a:rPr>
                                    <m:t>𝑖</m:t>
                                  </m:r>
                                </m:sub>
                                <m:sup>
                                  <m:d>
                                    <m:dPr>
                                      <m:ctrlPr>
                                        <a:rPr lang="en-IN" sz="2400" b="1" i="1" dirty="0">
                                          <a:solidFill>
                                            <a:schemeClr val="tx1"/>
                                          </a:solidFill>
                                          <a:latin typeface="Cambria Math" panose="02040503050406030204" pitchFamily="18" charset="0"/>
                                        </a:rPr>
                                      </m:ctrlPr>
                                    </m:dPr>
                                    <m:e>
                                      <m:r>
                                        <a:rPr lang="en-IN" sz="2400" b="1" i="1" dirty="0">
                                          <a:solidFill>
                                            <a:schemeClr val="tx1"/>
                                          </a:solidFill>
                                          <a:latin typeface="Cambria Math" panose="02040503050406030204" pitchFamily="18" charset="0"/>
                                        </a:rPr>
                                        <m:t>𝑟</m:t>
                                      </m:r>
                                    </m:e>
                                  </m:d>
                                </m:sup>
                              </m:sSubSup>
                              <m:sSup>
                                <m:sSupPr>
                                  <m:ctrlPr>
                                    <a:rPr lang="en-IN" sz="2400" b="1" i="1">
                                      <a:latin typeface="Cambria Math" panose="02040503050406030204" pitchFamily="18" charset="0"/>
                                    </a:rPr>
                                  </m:ctrlPr>
                                </m:sSupPr>
                                <m:e>
                                  <m:r>
                                    <a:rPr lang="en-IN" sz="2400" b="1" i="1" smtClean="0">
                                      <a:latin typeface="Cambria Math" panose="02040503050406030204" pitchFamily="18" charset="0"/>
                                    </a:rPr>
                                    <m:t>𝑲</m:t>
                                  </m:r>
                                </m:e>
                                <m:sup>
                                  <m:r>
                                    <a:rPr lang="en-IN" sz="2400" b="1" i="1">
                                      <a:latin typeface="Cambria Math" panose="02040503050406030204" pitchFamily="18" charset="0"/>
                                    </a:rPr>
                                    <m:t>(</m:t>
                                  </m:r>
                                  <m:r>
                                    <a:rPr lang="en-IN" sz="2400" b="1" i="1">
                                      <a:latin typeface="Cambria Math" panose="02040503050406030204" pitchFamily="18" charset="0"/>
                                    </a:rPr>
                                    <m:t>𝒓</m:t>
                                  </m:r>
                                  <m:r>
                                    <a:rPr lang="en-IN" sz="2400" b="1" i="1">
                                      <a:latin typeface="Cambria Math" panose="02040503050406030204" pitchFamily="18" charset="0"/>
                                    </a:rPr>
                                    <m:t>)</m:t>
                                  </m:r>
                                </m:sup>
                              </m:sSup>
                            </m:e>
                          </m:d>
                        </m:e>
                        <m:sup>
                          <m:f>
                            <m:fPr>
                              <m:ctrlPr>
                                <a:rPr lang="en-IN" sz="2400" b="1" i="1" dirty="0">
                                  <a:solidFill>
                                    <a:schemeClr val="tx1"/>
                                  </a:solidFill>
                                  <a:latin typeface="Cambria Math" panose="02040503050406030204" pitchFamily="18" charset="0"/>
                                </a:rPr>
                              </m:ctrlPr>
                            </m:fPr>
                            <m:num>
                              <m:r>
                                <a:rPr lang="en-IN" sz="2400" b="1" i="0" dirty="0">
                                  <a:solidFill>
                                    <a:schemeClr val="tx1"/>
                                  </a:solidFill>
                                  <a:latin typeface="Cambria Math" panose="02040503050406030204" pitchFamily="18" charset="0"/>
                                </a:rPr>
                                <m:t>1</m:t>
                              </m:r>
                            </m:num>
                            <m:den>
                              <m:r>
                                <a:rPr lang="en-IN" sz="2400" b="1" i="0" dirty="0">
                                  <a:solidFill>
                                    <a:schemeClr val="tx1"/>
                                  </a:solidFill>
                                  <a:latin typeface="Cambria Math" panose="02040503050406030204" pitchFamily="18" charset="0"/>
                                </a:rPr>
                                <m:t>2</m:t>
                              </m:r>
                            </m:den>
                          </m:f>
                        </m:sup>
                      </m:sSup>
                    </m:oMath>
                  </m:oMathPara>
                </a14:m>
                <a:endParaRPr lang="en-IN" sz="2400" b="1" dirty="0">
                  <a:solidFill>
                    <a:schemeClr val="tx1"/>
                  </a:solidFill>
                </a:endParaRPr>
              </a:p>
            </p:txBody>
          </p:sp>
        </mc:Choice>
        <mc:Fallback xmlns="">
          <p:sp>
            <p:nvSpPr>
              <p:cNvPr id="8" name="TextBox 7">
                <a:extLst>
                  <a:ext uri="{FF2B5EF4-FFF2-40B4-BE49-F238E27FC236}">
                    <a16:creationId xmlns:a16="http://schemas.microsoft.com/office/drawing/2014/main" id="{EA5DEACE-1CDA-22FA-A265-7AA873E2E247}"/>
                  </a:ext>
                </a:extLst>
              </p:cNvPr>
              <p:cNvSpPr txBox="1">
                <a:spLocks noRot="1" noChangeAspect="1" noMove="1" noResize="1" noEditPoints="1" noAdjustHandles="1" noChangeArrowheads="1" noChangeShapeType="1" noTextEdit="1"/>
              </p:cNvSpPr>
              <p:nvPr/>
            </p:nvSpPr>
            <p:spPr>
              <a:xfrm>
                <a:off x="4819414" y="2635154"/>
                <a:ext cx="3552704" cy="84875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1BBC2D-547C-16E7-E25B-9ED61A34E676}"/>
                  </a:ext>
                </a:extLst>
              </p:cNvPr>
              <p:cNvSpPr txBox="1"/>
              <p:nvPr/>
            </p:nvSpPr>
            <p:spPr>
              <a:xfrm>
                <a:off x="8754268" y="2807650"/>
                <a:ext cx="2576603" cy="603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𝒏</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𝟏</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𝒏</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e>
                          </m:d>
                        </m:sup>
                      </m:sSubSup>
                      <m:sSup>
                        <m:sSupPr>
                          <m:ctrlPr>
                            <a:rPr lang="en-IN" sz="2400" b="1" i="1" dirty="0" smtClean="0">
                              <a:solidFill>
                                <a:schemeClr val="tx1"/>
                              </a:solidFill>
                              <a:latin typeface="Cambria Math" panose="02040503050406030204" pitchFamily="18" charset="0"/>
                            </a:rPr>
                          </m:ctrlPr>
                        </m:sSupPr>
                        <m:e>
                          <m:r>
                            <a:rPr lang="en-IN" sz="2400" b="1" i="1" dirty="0" smtClean="0">
                              <a:solidFill>
                                <a:schemeClr val="tx1"/>
                              </a:solidFill>
                              <a:latin typeface="Cambria Math" panose="02040503050406030204" pitchFamily="18" charset="0"/>
                            </a:rPr>
                            <m:t>𝑲</m:t>
                          </m:r>
                        </m:e>
                        <m:sup>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𝒏</m:t>
                          </m:r>
                          <m:r>
                            <a:rPr lang="en-IN" sz="2400" b="1" i="1" dirty="0" smtClean="0">
                              <a:solidFill>
                                <a:schemeClr val="tx1"/>
                              </a:solidFill>
                              <a:latin typeface="Cambria Math" panose="02040503050406030204" pitchFamily="18" charset="0"/>
                            </a:rPr>
                            <m:t>)</m:t>
                          </m:r>
                        </m:sup>
                      </m:sSup>
                    </m:oMath>
                  </m:oMathPara>
                </a14:m>
                <a:endParaRPr lang="en-IN" sz="2400" b="1" dirty="0">
                  <a:solidFill>
                    <a:schemeClr val="tx1"/>
                  </a:solidFill>
                </a:endParaRPr>
              </a:p>
            </p:txBody>
          </p:sp>
        </mc:Choice>
        <mc:Fallback xmlns="">
          <p:sp>
            <p:nvSpPr>
              <p:cNvPr id="14" name="TextBox 13">
                <a:extLst>
                  <a:ext uri="{FF2B5EF4-FFF2-40B4-BE49-F238E27FC236}">
                    <a16:creationId xmlns:a16="http://schemas.microsoft.com/office/drawing/2014/main" id="{EC1BBC2D-547C-16E7-E25B-9ED61A34E676}"/>
                  </a:ext>
                </a:extLst>
              </p:cNvPr>
              <p:cNvSpPr txBox="1">
                <a:spLocks noRot="1" noChangeAspect="1" noMove="1" noResize="1" noEditPoints="1" noAdjustHandles="1" noChangeArrowheads="1" noChangeShapeType="1" noTextEdit="1"/>
              </p:cNvSpPr>
              <p:nvPr/>
            </p:nvSpPr>
            <p:spPr>
              <a:xfrm>
                <a:off x="8754268" y="2807650"/>
                <a:ext cx="2576603" cy="603435"/>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181542-9895-3B69-748C-BA93D71A5D4A}"/>
                  </a:ext>
                </a:extLst>
              </p:cNvPr>
              <p:cNvSpPr txBox="1"/>
              <p:nvPr/>
            </p:nvSpPr>
            <p:spPr>
              <a:xfrm>
                <a:off x="652271" y="4264171"/>
                <a:ext cx="3811983" cy="2031710"/>
              </a:xfrm>
              <a:prstGeom prst="rect">
                <a:avLst/>
              </a:prstGeom>
              <a:noFill/>
            </p:spPr>
            <p:txBody>
              <a:bodyPr wrap="square" rtlCol="0">
                <a:spAutoFit/>
              </a:bodyPr>
              <a:lstStyle/>
              <a:p>
                <a:r>
                  <a:rPr lang="en-IN" sz="2400" dirty="0"/>
                  <a:t>Where </a:t>
                </a:r>
                <a14:m>
                  <m:oMath xmlns:m="http://schemas.openxmlformats.org/officeDocument/2006/math">
                    <m:sSubSup>
                      <m:sSubSupPr>
                        <m:ctrlPr>
                          <a:rPr lang="en-IN" sz="2400" b="1" i="1">
                            <a:latin typeface="Cambria Math" panose="02040503050406030204" pitchFamily="18" charset="0"/>
                          </a:rPr>
                        </m:ctrlPr>
                      </m:sSubSupPr>
                      <m:e>
                        <m:r>
                          <a:rPr lang="en-IN" sz="2400" b="1" i="1">
                            <a:latin typeface="Cambria Math" panose="02040503050406030204" pitchFamily="18" charset="0"/>
                          </a:rPr>
                          <m:t>𝑭</m:t>
                        </m:r>
                      </m:e>
                      <m:sub>
                        <m:r>
                          <a:rPr lang="en-IN" sz="2400" b="1">
                            <a:latin typeface="Cambria Math" panose="02040503050406030204" pitchFamily="18" charset="0"/>
                          </a:rPr>
                          <m:t>ⅈ</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e>
                        </m:d>
                      </m:sup>
                    </m:sSubSup>
                  </m:oMath>
                </a14:m>
                <a:r>
                  <a:rPr lang="en-IN" sz="2400" dirty="0"/>
                  <a:t> and </a:t>
                </a:r>
                <a14:m>
                  <m:oMath xmlns:m="http://schemas.openxmlformats.org/officeDocument/2006/math">
                    <m:sSup>
                      <m:sSupPr>
                        <m:ctrlPr>
                          <a:rPr lang="en-IN" sz="2400" b="1" i="1">
                            <a:latin typeface="Cambria Math" panose="02040503050406030204" pitchFamily="18" charset="0"/>
                          </a:rPr>
                        </m:ctrlPr>
                      </m:sSupPr>
                      <m:e>
                        <m:r>
                          <a:rPr lang="en-IN" sz="2400" b="1" i="1">
                            <a:latin typeface="Cambria Math" panose="02040503050406030204" pitchFamily="18" charset="0"/>
                          </a:rPr>
                          <m:t>𝑲</m:t>
                        </m:r>
                      </m:e>
                      <m:sup>
                        <m:r>
                          <a:rPr lang="en-IN" sz="2400" b="1" i="1">
                            <a:latin typeface="Cambria Math" panose="02040503050406030204" pitchFamily="18" charset="0"/>
                          </a:rPr>
                          <m:t>(</m:t>
                        </m:r>
                        <m:r>
                          <a:rPr lang="en-IN" sz="2400" b="1" i="1">
                            <a:latin typeface="Cambria Math" panose="02040503050406030204" pitchFamily="18" charset="0"/>
                          </a:rPr>
                          <m:t>𝒓</m:t>
                        </m:r>
                        <m:r>
                          <a:rPr lang="en-IN" sz="2400" b="1" i="1">
                            <a:latin typeface="Cambria Math" panose="02040503050406030204" pitchFamily="18" charset="0"/>
                          </a:rPr>
                          <m:t>)</m:t>
                        </m:r>
                      </m:sup>
                    </m:sSup>
                  </m:oMath>
                </a14:m>
                <a:r>
                  <a:rPr lang="en-IN" sz="2400" dirty="0"/>
                  <a:t> are computed from the graph’s adjacency matrix and previous step’s dyad probabilities as follows</a:t>
                </a:r>
              </a:p>
            </p:txBody>
          </p:sp>
        </mc:Choice>
        <mc:Fallback xmlns="">
          <p:sp>
            <p:nvSpPr>
              <p:cNvPr id="15" name="TextBox 14">
                <a:extLst>
                  <a:ext uri="{FF2B5EF4-FFF2-40B4-BE49-F238E27FC236}">
                    <a16:creationId xmlns:a16="http://schemas.microsoft.com/office/drawing/2014/main" id="{BB181542-9895-3B69-748C-BA93D71A5D4A}"/>
                  </a:ext>
                </a:extLst>
              </p:cNvPr>
              <p:cNvSpPr txBox="1">
                <a:spLocks noRot="1" noChangeAspect="1" noMove="1" noResize="1" noEditPoints="1" noAdjustHandles="1" noChangeArrowheads="1" noChangeShapeType="1" noTextEdit="1"/>
              </p:cNvSpPr>
              <p:nvPr/>
            </p:nvSpPr>
            <p:spPr>
              <a:xfrm>
                <a:off x="652271" y="4264171"/>
                <a:ext cx="3811983" cy="2031710"/>
              </a:xfrm>
              <a:prstGeom prst="rect">
                <a:avLst/>
              </a:prstGeom>
              <a:blipFill>
                <a:blip r:embed="rId8"/>
                <a:stretch>
                  <a:fillRect l="-2400" b="-630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DAD150-E6F2-0E4B-862A-CF77995497DA}"/>
                  </a:ext>
                </a:extLst>
              </p:cNvPr>
              <p:cNvSpPr txBox="1"/>
              <p:nvPr/>
            </p:nvSpPr>
            <p:spPr>
              <a:xfrm>
                <a:off x="4335493" y="4746996"/>
                <a:ext cx="483921"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7200" b="0" i="1" smtClean="0">
                          <a:solidFill>
                            <a:schemeClr val="tx1"/>
                          </a:solidFill>
                          <a:latin typeface="Cambria Math" panose="02040503050406030204" pitchFamily="18" charset="0"/>
                        </a:rPr>
                        <m:t>:</m:t>
                      </m:r>
                    </m:oMath>
                  </m:oMathPara>
                </a14:m>
                <a:endParaRPr lang="en-IN" sz="7200" dirty="0"/>
              </a:p>
            </p:txBody>
          </p:sp>
        </mc:Choice>
        <mc:Fallback xmlns="">
          <p:sp>
            <p:nvSpPr>
              <p:cNvPr id="17" name="TextBox 16">
                <a:extLst>
                  <a:ext uri="{FF2B5EF4-FFF2-40B4-BE49-F238E27FC236}">
                    <a16:creationId xmlns:a16="http://schemas.microsoft.com/office/drawing/2014/main" id="{81DAD150-E6F2-0E4B-862A-CF77995497DA}"/>
                  </a:ext>
                </a:extLst>
              </p:cNvPr>
              <p:cNvSpPr txBox="1">
                <a:spLocks noRot="1" noChangeAspect="1" noMove="1" noResize="1" noEditPoints="1" noAdjustHandles="1" noChangeArrowheads="1" noChangeShapeType="1" noTextEdit="1"/>
              </p:cNvSpPr>
              <p:nvPr/>
            </p:nvSpPr>
            <p:spPr>
              <a:xfrm>
                <a:off x="4335493" y="4746996"/>
                <a:ext cx="483921" cy="1200329"/>
              </a:xfrm>
              <a:prstGeom prst="rect">
                <a:avLst/>
              </a:prstGeom>
              <a:blipFill>
                <a:blip r:embed="rId9"/>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197368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9475-FA6F-4C0D-5015-B40D75FD46CA}"/>
              </a:ext>
            </a:extLst>
          </p:cNvPr>
          <p:cNvSpPr>
            <a:spLocks noGrp="1"/>
          </p:cNvSpPr>
          <p:nvPr>
            <p:ph type="title"/>
          </p:nvPr>
        </p:nvSpPr>
        <p:spPr>
          <a:xfrm>
            <a:off x="811480" y="610236"/>
            <a:ext cx="10058400" cy="891463"/>
          </a:xfrm>
        </p:spPr>
        <p:txBody>
          <a:bodyPr>
            <a:noAutofit/>
          </a:bodyPr>
          <a:lstStyle/>
          <a:p>
            <a:pPr algn="ctr"/>
            <a:r>
              <a:rPr lang="en-IN" u="sng" dirty="0"/>
              <a:t>Iterative Scaling Algorithm Continued</a:t>
            </a:r>
            <a:br>
              <a:rPr lang="en-IN" u="sng" dirty="0"/>
            </a:br>
            <a:r>
              <a:rPr lang="en-IN" u="sng" dirty="0"/>
              <a:t>(Column Step):-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4BA94A-E673-6D00-7AD6-BCAF1EA00A40}"/>
                  </a:ext>
                </a:extLst>
              </p:cNvPr>
              <p:cNvSpPr txBox="1"/>
              <p:nvPr/>
            </p:nvSpPr>
            <p:spPr>
              <a:xfrm>
                <a:off x="944007" y="1706072"/>
                <a:ext cx="10303986" cy="847411"/>
              </a:xfrm>
              <a:prstGeom prst="rect">
                <a:avLst/>
              </a:prstGeom>
              <a:noFill/>
            </p:spPr>
            <p:txBody>
              <a:bodyPr wrap="square" rtlCol="0">
                <a:spAutoFit/>
              </a:bodyPr>
              <a:lstStyle/>
              <a:p>
                <a:r>
                  <a:rPr lang="en-IN" sz="2400" dirty="0">
                    <a:solidFill>
                      <a:schemeClr val="tx1"/>
                    </a:solidFill>
                  </a:rPr>
                  <a:t>Similarly for all </a:t>
                </a:r>
                <a14:m>
                  <m:oMath xmlns:m="http://schemas.openxmlformats.org/officeDocument/2006/math">
                    <m:r>
                      <a:rPr lang="en-IN" sz="2400" smtClean="0">
                        <a:solidFill>
                          <a:schemeClr val="tx1"/>
                        </a:solidFill>
                        <a:latin typeface="Cambria Math" panose="02040503050406030204" pitchFamily="18" charset="0"/>
                      </a:rPr>
                      <m:t>ⅈ</m:t>
                    </m:r>
                    <m:r>
                      <a:rPr lang="en-IN" sz="2400" i="0" smtClean="0">
                        <a:solidFill>
                          <a:schemeClr val="tx1"/>
                        </a:solidFill>
                        <a:latin typeface="Cambria Math" panose="02040503050406030204" pitchFamily="18" charset="0"/>
                      </a:rPr>
                      <m:t>≠</m:t>
                    </m:r>
                    <m:r>
                      <a:rPr lang="en-IN" sz="2400" i="1" smtClean="0">
                        <a:solidFill>
                          <a:schemeClr val="tx1"/>
                        </a:solidFill>
                        <a:latin typeface="Cambria Math" panose="02040503050406030204" pitchFamily="18" charset="0"/>
                      </a:rPr>
                      <m:t>𝑗</m:t>
                    </m:r>
                  </m:oMath>
                </a14:m>
                <a:r>
                  <a:rPr lang="en-IN" sz="2400" dirty="0">
                    <a:solidFill>
                      <a:schemeClr val="tx1"/>
                    </a:solidFill>
                  </a:rPr>
                  <a:t> perform the </a:t>
                </a:r>
                <a14:m>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𝑟</m:t>
                        </m:r>
                        <m:r>
                          <a:rPr lang="en-IN" sz="2400" b="0" i="1" smtClean="0">
                            <a:solidFill>
                              <a:schemeClr val="tx1"/>
                            </a:solidFill>
                            <a:latin typeface="Cambria Math" panose="02040503050406030204" pitchFamily="18" charset="0"/>
                          </a:rPr>
                          <m:t>+2)</m:t>
                        </m:r>
                      </m:e>
                      <m:sup>
                        <m:r>
                          <m:rPr>
                            <m:sty m:val="p"/>
                          </m:rPr>
                          <a:rPr lang="en-IN" sz="2400" b="0" i="0" smtClean="0">
                            <a:solidFill>
                              <a:schemeClr val="tx1"/>
                            </a:solidFill>
                            <a:latin typeface="Cambria Math" panose="02040503050406030204" pitchFamily="18" charset="0"/>
                          </a:rPr>
                          <m:t>th</m:t>
                        </m:r>
                      </m:sup>
                    </m:sSup>
                  </m:oMath>
                </a14:m>
                <a:r>
                  <a:rPr lang="en-IN" sz="2400" dirty="0">
                    <a:solidFill>
                      <a:schemeClr val="tx1"/>
                    </a:solidFill>
                  </a:rPr>
                  <a:t> column step on th</a:t>
                </a:r>
                <a:r>
                  <a:rPr lang="en-IN" sz="2400" dirty="0"/>
                  <a:t>e </a:t>
                </a:r>
                <a14:m>
                  <m:oMath xmlns:m="http://schemas.openxmlformats.org/officeDocument/2006/math">
                    <m:sSup>
                      <m:sSupPr>
                        <m:ctrlPr>
                          <a:rPr lang="en-IN" sz="2400" i="1">
                            <a:latin typeface="Cambria Math" panose="02040503050406030204" pitchFamily="18" charset="0"/>
                          </a:rPr>
                        </m:ctrlPr>
                      </m:sSupPr>
                      <m:e>
                        <m:r>
                          <a:rPr lang="en-IN" sz="2400" i="1">
                            <a:latin typeface="Cambria Math" panose="02040503050406030204" pitchFamily="18" charset="0"/>
                          </a:rPr>
                          <m:t>(</m:t>
                        </m:r>
                        <m:r>
                          <a:rPr lang="en-IN" sz="2400" i="1">
                            <a:latin typeface="Cambria Math" panose="02040503050406030204" pitchFamily="18" charset="0"/>
                          </a:rPr>
                          <m:t>𝑟</m:t>
                        </m:r>
                        <m:r>
                          <a:rPr lang="en-IN" sz="2400" i="1">
                            <a:latin typeface="Cambria Math" panose="02040503050406030204" pitchFamily="18" charset="0"/>
                          </a:rPr>
                          <m:t>+1)</m:t>
                        </m:r>
                      </m:e>
                      <m:sup>
                        <m:r>
                          <m:rPr>
                            <m:sty m:val="p"/>
                          </m:rPr>
                          <a:rPr lang="en-IN" sz="2400">
                            <a:latin typeface="Cambria Math" panose="02040503050406030204" pitchFamily="18" charset="0"/>
                          </a:rPr>
                          <m:t>th</m:t>
                        </m:r>
                      </m:sup>
                    </m:sSup>
                  </m:oMath>
                </a14:m>
                <a:r>
                  <a:rPr lang="en-IN" sz="2400" dirty="0">
                    <a:solidFill>
                      <a:schemeClr val="tx1"/>
                    </a:solidFill>
                  </a:rPr>
                  <a:t> row step computed previously as follows:-</a:t>
                </a:r>
              </a:p>
            </p:txBody>
          </p:sp>
        </mc:Choice>
        <mc:Fallback xmlns="">
          <p:sp>
            <p:nvSpPr>
              <p:cNvPr id="4" name="TextBox 3">
                <a:extLst>
                  <a:ext uri="{FF2B5EF4-FFF2-40B4-BE49-F238E27FC236}">
                    <a16:creationId xmlns:a16="http://schemas.microsoft.com/office/drawing/2014/main" id="{824BA94A-E673-6D00-7AD6-BCAF1EA00A40}"/>
                  </a:ext>
                </a:extLst>
              </p:cNvPr>
              <p:cNvSpPr txBox="1">
                <a:spLocks noRot="1" noChangeAspect="1" noMove="1" noResize="1" noEditPoints="1" noAdjustHandles="1" noChangeArrowheads="1" noChangeShapeType="1" noTextEdit="1"/>
              </p:cNvSpPr>
              <p:nvPr/>
            </p:nvSpPr>
            <p:spPr>
              <a:xfrm>
                <a:off x="944007" y="1706072"/>
                <a:ext cx="10303986" cy="847411"/>
              </a:xfrm>
              <a:prstGeom prst="rect">
                <a:avLst/>
              </a:prstGeom>
              <a:blipFill>
                <a:blip r:embed="rId2"/>
                <a:stretch>
                  <a:fillRect l="-947" t="-2878" b="-15827"/>
                </a:stretch>
              </a:blipFill>
            </p:spPr>
            <p:txBody>
              <a:bodyPr/>
              <a:lstStyle/>
              <a:p>
                <a:r>
                  <a:rPr lang="en-IN">
                    <a:noFill/>
                  </a:rPr>
                  <a:t> </a:t>
                </a:r>
              </a:p>
            </p:txBody>
          </p:sp>
        </mc:Fallback>
      </mc:AlternateContent>
      <p:sp>
        <p:nvSpPr>
          <p:cNvPr id="6" name="Arrow: Down 5">
            <a:extLst>
              <a:ext uri="{FF2B5EF4-FFF2-40B4-BE49-F238E27FC236}">
                <a16:creationId xmlns:a16="http://schemas.microsoft.com/office/drawing/2014/main" id="{6E18F13C-DE73-E3C0-A8EF-C4F2C4C1CB85}"/>
              </a:ext>
            </a:extLst>
          </p:cNvPr>
          <p:cNvSpPr/>
          <p:nvPr/>
        </p:nvSpPr>
        <p:spPr>
          <a:xfrm flipV="1">
            <a:off x="5757553" y="3611089"/>
            <a:ext cx="1514104" cy="1306165"/>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117394-DBD1-A575-BC31-F07B4ABB7630}"/>
                  </a:ext>
                </a:extLst>
              </p:cNvPr>
              <p:cNvSpPr txBox="1"/>
              <p:nvPr/>
            </p:nvSpPr>
            <p:spPr>
              <a:xfrm>
                <a:off x="4492835" y="5048336"/>
                <a:ext cx="3563540" cy="10287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𝑮</m:t>
                          </m:r>
                        </m:e>
                        <m:sub>
                          <m:r>
                            <a:rPr lang="en-IN" sz="2400" b="1" i="0">
                              <a:solidFill>
                                <a:schemeClr val="tx1"/>
                              </a:solidFill>
                              <a:latin typeface="Cambria Math" panose="02040503050406030204" pitchFamily="18" charset="0"/>
                            </a:rPr>
                            <m:t>ⅈ</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𝟏</m:t>
                              </m:r>
                            </m:e>
                          </m:d>
                        </m:sup>
                      </m:sSubSup>
                      <m:r>
                        <a:rPr lang="en-IN" sz="2400" b="1" i="0">
                          <a:solidFill>
                            <a:schemeClr val="tx1"/>
                          </a:solidFill>
                          <a:latin typeface="Cambria Math" panose="02040503050406030204" pitchFamily="18" charset="0"/>
                        </a:rPr>
                        <m:t>=</m:t>
                      </m:r>
                      <m:f>
                        <m:fPr>
                          <m:ctrlPr>
                            <a:rPr lang="en-IN" sz="2400" b="1" i="1">
                              <a:solidFill>
                                <a:schemeClr val="tx1"/>
                              </a:solidFill>
                              <a:latin typeface="Cambria Math" panose="02040503050406030204" pitchFamily="18" charset="0"/>
                            </a:rPr>
                          </m:ctrlPr>
                        </m:fPr>
                        <m:num>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𝑿</m:t>
                              </m:r>
                            </m:e>
                            <m:sub>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𝒋</m:t>
                              </m:r>
                            </m:sub>
                          </m:sSub>
                        </m:num>
                        <m:den>
                          <m:sSubSup>
                            <m:sSubSupPr>
                              <m:ctrlPr>
                                <a:rPr lang="en-IN" sz="2400" b="1" i="1">
                                  <a:latin typeface="Cambria Math" panose="02040503050406030204" pitchFamily="18" charset="0"/>
                                </a:rPr>
                              </m:ctrlPr>
                            </m:sSubSupPr>
                            <m:e>
                              <m:r>
                                <a:rPr lang="en-IN" sz="2400" b="1" i="1">
                                  <a:latin typeface="Cambria Math" panose="02040503050406030204" pitchFamily="18" charset="0"/>
                                </a:rPr>
                                <m:t>𝒎</m:t>
                              </m:r>
                            </m:e>
                            <m:sub>
                              <m:r>
                                <a:rPr lang="en-IN" sz="2400" b="1" i="1" smtClean="0">
                                  <a:latin typeface="Cambria Math" panose="02040503050406030204" pitchFamily="18" charset="0"/>
                                </a:rPr>
                                <m:t>+</m:t>
                              </m:r>
                              <m:r>
                                <a:rPr lang="en-IN" sz="2400" b="1" i="1" smtClean="0">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e>
                              </m:d>
                            </m:sup>
                          </m:sSubSup>
                          <m:r>
                            <a:rPr lang="en-IN" sz="2400" b="1" i="1" smtClean="0">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i="1" smtClean="0">
                                  <a:latin typeface="Cambria Math" panose="02040503050406030204" pitchFamily="18" charset="0"/>
                                </a:rPr>
                                <m:t>+</m:t>
                              </m:r>
                              <m:r>
                                <a:rPr lang="en-IN" sz="2400" b="1" i="1" smtClean="0">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e>
                              </m:d>
                            </m:sup>
                          </m:sSubSup>
                        </m:den>
                      </m:f>
                    </m:oMath>
                  </m:oMathPara>
                </a14:m>
                <a:endParaRPr lang="en-IN" sz="2400" b="1" dirty="0">
                  <a:solidFill>
                    <a:schemeClr val="tx1"/>
                  </a:solidFill>
                </a:endParaRPr>
              </a:p>
            </p:txBody>
          </p:sp>
        </mc:Choice>
        <mc:Fallback xmlns="">
          <p:sp>
            <p:nvSpPr>
              <p:cNvPr id="10" name="TextBox 9">
                <a:extLst>
                  <a:ext uri="{FF2B5EF4-FFF2-40B4-BE49-F238E27FC236}">
                    <a16:creationId xmlns:a16="http://schemas.microsoft.com/office/drawing/2014/main" id="{53117394-DBD1-A575-BC31-F07B4ABB7630}"/>
                  </a:ext>
                </a:extLst>
              </p:cNvPr>
              <p:cNvSpPr txBox="1">
                <a:spLocks noRot="1" noChangeAspect="1" noMove="1" noResize="1" noEditPoints="1" noAdjustHandles="1" noChangeArrowheads="1" noChangeShapeType="1" noTextEdit="1"/>
              </p:cNvSpPr>
              <p:nvPr/>
            </p:nvSpPr>
            <p:spPr>
              <a:xfrm>
                <a:off x="4492835" y="5048336"/>
                <a:ext cx="3563540" cy="102874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7B8B66-0DCD-F54F-3166-48E8E8CB0472}"/>
                  </a:ext>
                </a:extLst>
              </p:cNvPr>
              <p:cNvSpPr txBox="1"/>
              <p:nvPr/>
            </p:nvSpPr>
            <p:spPr>
              <a:xfrm>
                <a:off x="788595" y="2635154"/>
                <a:ext cx="4617611" cy="848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a:solidFill>
                                <a:schemeClr val="tx1"/>
                              </a:solidFill>
                              <a:latin typeface="Cambria Math" panose="02040503050406030204" pitchFamily="18" charset="0"/>
                            </a:rPr>
                            <m:t>𝒎</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𝟐</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a:latin typeface="Cambria Math" panose="02040503050406030204" pitchFamily="18" charset="0"/>
                            </a:rPr>
                            <m:t>𝒎</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e>
                          </m:d>
                        </m:sup>
                      </m:sSubSup>
                      <m:sSup>
                        <m:sSupPr>
                          <m:ctrlPr>
                            <a:rPr lang="en-IN" sz="2400" b="1" i="1" dirty="0" smtClean="0">
                              <a:solidFill>
                                <a:schemeClr val="tx1"/>
                              </a:solidFill>
                              <a:latin typeface="Cambria Math" panose="02040503050406030204" pitchFamily="18" charset="0"/>
                            </a:rPr>
                          </m:ctrlPr>
                        </m:sSupPr>
                        <m:e>
                          <m:d>
                            <m:dPr>
                              <m:ctrlPr>
                                <a:rPr lang="en-IN" sz="2400" b="1" i="1" dirty="0">
                                  <a:solidFill>
                                    <a:schemeClr val="tx1"/>
                                  </a:solidFill>
                                  <a:latin typeface="Cambria Math" panose="02040503050406030204" pitchFamily="18" charset="0"/>
                                </a:rPr>
                              </m:ctrlPr>
                            </m:dPr>
                            <m:e>
                              <m:sSubSup>
                                <m:sSubSupPr>
                                  <m:ctrlPr>
                                    <a:rPr lang="en-IN" sz="2400" b="1" i="1" dirty="0">
                                      <a:solidFill>
                                        <a:schemeClr val="tx1"/>
                                      </a:solidFill>
                                      <a:latin typeface="Cambria Math" panose="02040503050406030204" pitchFamily="18" charset="0"/>
                                    </a:rPr>
                                  </m:ctrlPr>
                                </m:sSubSupPr>
                                <m:e>
                                  <m:r>
                                    <a:rPr lang="en-IN" sz="2400" b="1" i="1" dirty="0" smtClean="0">
                                      <a:solidFill>
                                        <a:schemeClr val="tx1"/>
                                      </a:solidFill>
                                      <a:latin typeface="Cambria Math" panose="02040503050406030204" pitchFamily="18" charset="0"/>
                                    </a:rPr>
                                    <m:t>𝑮</m:t>
                                  </m:r>
                                </m:e>
                                <m:sub>
                                  <m:r>
                                    <a:rPr lang="en-IN" sz="2400" b="1" i="1" dirty="0">
                                      <a:solidFill>
                                        <a:schemeClr val="tx1"/>
                                      </a:solidFill>
                                      <a:latin typeface="Cambria Math" panose="02040503050406030204" pitchFamily="18" charset="0"/>
                                    </a:rPr>
                                    <m:t>𝑖</m:t>
                                  </m:r>
                                </m:sub>
                                <m:sup>
                                  <m:d>
                                    <m:dPr>
                                      <m:ctrlPr>
                                        <a:rPr lang="en-IN" sz="2400" b="1" i="1" dirty="0">
                                          <a:solidFill>
                                            <a:schemeClr val="tx1"/>
                                          </a:solidFill>
                                          <a:latin typeface="Cambria Math" panose="02040503050406030204" pitchFamily="18" charset="0"/>
                                        </a:rPr>
                                      </m:ctrlPr>
                                    </m:dPr>
                                    <m:e>
                                      <m:r>
                                        <a:rPr lang="en-IN" sz="2400" b="1" i="1" dirty="0">
                                          <a:solidFill>
                                            <a:schemeClr val="tx1"/>
                                          </a:solidFill>
                                          <a:latin typeface="Cambria Math" panose="02040503050406030204" pitchFamily="18" charset="0"/>
                                        </a:rPr>
                                        <m:t>𝑟</m:t>
                                      </m:r>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𝟏</m:t>
                                      </m:r>
                                    </m:e>
                                  </m:d>
                                </m:sup>
                              </m:sSubSup>
                              <m:sSubSup>
                                <m:sSubSupPr>
                                  <m:ctrlPr>
                                    <a:rPr lang="en-IN" sz="2400" b="1" i="1" dirty="0">
                                      <a:solidFill>
                                        <a:schemeClr val="tx1"/>
                                      </a:solidFill>
                                      <a:latin typeface="Cambria Math" panose="02040503050406030204" pitchFamily="18" charset="0"/>
                                    </a:rPr>
                                  </m:ctrlPr>
                                </m:sSubSupPr>
                                <m:e>
                                  <m:r>
                                    <a:rPr lang="en-IN" sz="2400" b="1" i="1" dirty="0" smtClean="0">
                                      <a:solidFill>
                                        <a:schemeClr val="tx1"/>
                                      </a:solidFill>
                                      <a:latin typeface="Cambria Math" panose="02040503050406030204" pitchFamily="18" charset="0"/>
                                    </a:rPr>
                                    <m:t>𝑮</m:t>
                                  </m:r>
                                </m:e>
                                <m:sub>
                                  <m:r>
                                    <a:rPr lang="en-IN" sz="2400" b="1" i="1" dirty="0">
                                      <a:solidFill>
                                        <a:schemeClr val="tx1"/>
                                      </a:solidFill>
                                      <a:latin typeface="Cambria Math" panose="02040503050406030204" pitchFamily="18" charset="0"/>
                                    </a:rPr>
                                    <m:t>𝑗</m:t>
                                  </m:r>
                                </m:sub>
                                <m:sup>
                                  <m:d>
                                    <m:dPr>
                                      <m:ctrlPr>
                                        <a:rPr lang="en-IN" sz="2400" b="1" i="1" dirty="0">
                                          <a:solidFill>
                                            <a:schemeClr val="tx1"/>
                                          </a:solidFill>
                                          <a:latin typeface="Cambria Math" panose="02040503050406030204" pitchFamily="18" charset="0"/>
                                        </a:rPr>
                                      </m:ctrlPr>
                                    </m:dPr>
                                    <m:e>
                                      <m:r>
                                        <a:rPr lang="en-IN" sz="2400" b="1" i="1" dirty="0" smtClean="0">
                                          <a:solidFill>
                                            <a:schemeClr val="tx1"/>
                                          </a:solidFill>
                                          <a:latin typeface="Cambria Math" panose="02040503050406030204" pitchFamily="18" charset="0"/>
                                        </a:rPr>
                                        <m:t>𝒓</m:t>
                                      </m:r>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𝟏</m:t>
                                      </m:r>
                                    </m:e>
                                  </m:d>
                                </m:sup>
                              </m:sSubSup>
                            </m:e>
                          </m:d>
                        </m:e>
                        <m:sup>
                          <m:f>
                            <m:fPr>
                              <m:ctrlPr>
                                <a:rPr lang="en-IN" sz="2400" b="1" i="1" dirty="0">
                                  <a:solidFill>
                                    <a:schemeClr val="tx1"/>
                                  </a:solidFill>
                                  <a:latin typeface="Cambria Math" panose="02040503050406030204" pitchFamily="18" charset="0"/>
                                </a:rPr>
                              </m:ctrlPr>
                            </m:fPr>
                            <m:num>
                              <m:r>
                                <a:rPr lang="en-IN" sz="2400" b="1" i="0" dirty="0">
                                  <a:solidFill>
                                    <a:schemeClr val="tx1"/>
                                  </a:solidFill>
                                  <a:latin typeface="Cambria Math" panose="02040503050406030204" pitchFamily="18" charset="0"/>
                                </a:rPr>
                                <m:t>1</m:t>
                              </m:r>
                            </m:num>
                            <m:den>
                              <m:r>
                                <a:rPr lang="en-IN" sz="2400" b="1" i="0" dirty="0">
                                  <a:solidFill>
                                    <a:schemeClr val="tx1"/>
                                  </a:solidFill>
                                  <a:latin typeface="Cambria Math" panose="02040503050406030204" pitchFamily="18" charset="0"/>
                                </a:rPr>
                                <m:t>2</m:t>
                              </m:r>
                            </m:den>
                          </m:f>
                        </m:sup>
                      </m:sSup>
                    </m:oMath>
                  </m:oMathPara>
                </a14:m>
                <a:endParaRPr lang="en-IN" sz="2400" b="1" dirty="0">
                  <a:solidFill>
                    <a:schemeClr val="tx1"/>
                  </a:solidFill>
                </a:endParaRPr>
              </a:p>
            </p:txBody>
          </p:sp>
        </mc:Choice>
        <mc:Fallback xmlns="">
          <p:sp>
            <p:nvSpPr>
              <p:cNvPr id="11" name="TextBox 10">
                <a:extLst>
                  <a:ext uri="{FF2B5EF4-FFF2-40B4-BE49-F238E27FC236}">
                    <a16:creationId xmlns:a16="http://schemas.microsoft.com/office/drawing/2014/main" id="{007B8B66-0DCD-F54F-3166-48E8E8CB0472}"/>
                  </a:ext>
                </a:extLst>
              </p:cNvPr>
              <p:cNvSpPr txBox="1">
                <a:spLocks noRot="1" noChangeAspect="1" noMove="1" noResize="1" noEditPoints="1" noAdjustHandles="1" noChangeArrowheads="1" noChangeShapeType="1" noTextEdit="1"/>
              </p:cNvSpPr>
              <p:nvPr/>
            </p:nvSpPr>
            <p:spPr>
              <a:xfrm>
                <a:off x="788595" y="2635154"/>
                <a:ext cx="4617611" cy="84875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B6C327-AC07-D3D4-8870-38B4372A8EB1}"/>
                  </a:ext>
                </a:extLst>
              </p:cNvPr>
              <p:cNvSpPr txBox="1"/>
              <p:nvPr/>
            </p:nvSpPr>
            <p:spPr>
              <a:xfrm>
                <a:off x="8106209" y="5048336"/>
                <a:ext cx="3636958" cy="9798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𝑲</m:t>
                          </m:r>
                        </m:e>
                        <m:sup>
                          <m:r>
                            <a:rPr lang="en-IN" sz="2400" b="1" i="1">
                              <a:latin typeface="Cambria Math" panose="02040503050406030204" pitchFamily="18" charset="0"/>
                            </a:rPr>
                            <m:t>(</m:t>
                          </m:r>
                          <m:r>
                            <a:rPr lang="en-IN" sz="2400" b="1" i="1" smtClean="0">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r>
                            <a:rPr lang="en-IN" sz="2400" b="1" i="1">
                              <a:latin typeface="Cambria Math" panose="02040503050406030204" pitchFamily="18" charset="0"/>
                            </a:rPr>
                            <m:t>)</m:t>
                          </m:r>
                        </m:sup>
                      </m:sSup>
                      <m:r>
                        <a:rPr lang="en-IN" sz="2400" b="1" i="0">
                          <a:solidFill>
                            <a:schemeClr val="tx1"/>
                          </a:solidFill>
                          <a:latin typeface="Cambria Math" panose="02040503050406030204" pitchFamily="18" charset="0"/>
                        </a:rPr>
                        <m:t>=</m:t>
                      </m:r>
                      <m:f>
                        <m:fPr>
                          <m:ctrlPr>
                            <a:rPr lang="en-IN" sz="2400" b="1" i="1">
                              <a:solidFill>
                                <a:schemeClr val="tx1"/>
                              </a:solidFill>
                              <a:latin typeface="Cambria Math" panose="02040503050406030204" pitchFamily="18" charset="0"/>
                            </a:rPr>
                          </m:ctrlPr>
                        </m:fPr>
                        <m:num>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𝒏</m:t>
                              </m:r>
                              <m:d>
                                <m:dPr>
                                  <m:ctrlPr>
                                    <a:rPr lang="en-IN" sz="2400" b="1" i="1" smtClean="0">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𝒏</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𝟏</m:t>
                                  </m:r>
                                </m:e>
                              </m:d>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𝑿</m:t>
                              </m:r>
                            </m:e>
                            <m:sub>
                              <m:r>
                                <a:rPr lang="en-IN" sz="2400" b="1" i="1" smtClean="0">
                                  <a:solidFill>
                                    <a:schemeClr val="tx1"/>
                                  </a:solidFill>
                                  <a:latin typeface="Cambria Math" panose="02040503050406030204" pitchFamily="18" charset="0"/>
                                </a:rPr>
                                <m:t>++</m:t>
                              </m:r>
                            </m:sub>
                          </m:sSub>
                        </m:num>
                        <m:den>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i="0" smtClean="0">
                                  <a:latin typeface="Cambria Math" panose="02040503050406030204" pitchFamily="18" charset="0"/>
                                </a:rPr>
                                <m:t>+</m:t>
                              </m:r>
                              <m:r>
                                <a:rPr lang="en-IN" sz="2400" b="1" i="1" smtClean="0">
                                  <a:latin typeface="Cambria Math" panose="02040503050406030204" pitchFamily="18" charset="0"/>
                                </a:rPr>
                                <m:t>+</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e>
                              </m:d>
                            </m:sup>
                          </m:sSubSup>
                          <m:r>
                            <a:rPr lang="en-IN" sz="2400" b="1" i="1" smtClean="0">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𝒏</m:t>
                              </m:r>
                            </m:e>
                            <m:sub>
                              <m:r>
                                <a:rPr lang="en-IN" sz="2400" b="1" i="0" smtClean="0">
                                  <a:latin typeface="Cambria Math" panose="02040503050406030204" pitchFamily="18" charset="0"/>
                                </a:rPr>
                                <m:t>+</m:t>
                              </m:r>
                              <m:r>
                                <a:rPr lang="en-IN" sz="2400" b="1" i="1" smtClean="0">
                                  <a:latin typeface="Cambria Math" panose="02040503050406030204" pitchFamily="18" charset="0"/>
                                </a:rPr>
                                <m:t>+</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e>
                              </m:d>
                            </m:sup>
                          </m:sSubSup>
                        </m:den>
                      </m:f>
                    </m:oMath>
                  </m:oMathPara>
                </a14:m>
                <a:endParaRPr lang="en-IN" sz="2400" b="1" dirty="0">
                  <a:solidFill>
                    <a:schemeClr val="tx1"/>
                  </a:solidFill>
                </a:endParaRPr>
              </a:p>
            </p:txBody>
          </p:sp>
        </mc:Choice>
        <mc:Fallback xmlns="">
          <p:sp>
            <p:nvSpPr>
              <p:cNvPr id="3" name="TextBox 2">
                <a:extLst>
                  <a:ext uri="{FF2B5EF4-FFF2-40B4-BE49-F238E27FC236}">
                    <a16:creationId xmlns:a16="http://schemas.microsoft.com/office/drawing/2014/main" id="{F0B6C327-AC07-D3D4-8870-38B4372A8EB1}"/>
                  </a:ext>
                </a:extLst>
              </p:cNvPr>
              <p:cNvSpPr txBox="1">
                <a:spLocks noRot="1" noChangeAspect="1" noMove="1" noResize="1" noEditPoints="1" noAdjustHandles="1" noChangeArrowheads="1" noChangeShapeType="1" noTextEdit="1"/>
              </p:cNvSpPr>
              <p:nvPr/>
            </p:nvSpPr>
            <p:spPr>
              <a:xfrm>
                <a:off x="8106209" y="5048336"/>
                <a:ext cx="3636958" cy="979820"/>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A5DEACE-1CDA-22FA-A265-7AA873E2E247}"/>
                  </a:ext>
                </a:extLst>
              </p:cNvPr>
              <p:cNvSpPr txBox="1"/>
              <p:nvPr/>
            </p:nvSpPr>
            <p:spPr>
              <a:xfrm>
                <a:off x="5571080" y="2657907"/>
                <a:ext cx="4456797" cy="848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𝒂</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𝟐</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e>
                          </m:d>
                        </m:sup>
                      </m:sSubSup>
                      <m:sSup>
                        <m:sSupPr>
                          <m:ctrlPr>
                            <a:rPr lang="en-IN" sz="2400" b="1" i="1" dirty="0" smtClean="0">
                              <a:solidFill>
                                <a:schemeClr val="tx1"/>
                              </a:solidFill>
                              <a:latin typeface="Cambria Math" panose="02040503050406030204" pitchFamily="18" charset="0"/>
                            </a:rPr>
                          </m:ctrlPr>
                        </m:sSupPr>
                        <m:e>
                          <m:d>
                            <m:dPr>
                              <m:ctrlPr>
                                <a:rPr lang="en-IN" sz="2400" b="1" i="1" dirty="0">
                                  <a:solidFill>
                                    <a:schemeClr val="tx1"/>
                                  </a:solidFill>
                                  <a:latin typeface="Cambria Math" panose="02040503050406030204" pitchFamily="18" charset="0"/>
                                </a:rPr>
                              </m:ctrlPr>
                            </m:dPr>
                            <m:e>
                              <m:sSubSup>
                                <m:sSubSupPr>
                                  <m:ctrlPr>
                                    <a:rPr lang="en-IN" sz="2400" b="1" i="1" dirty="0">
                                      <a:solidFill>
                                        <a:schemeClr val="tx1"/>
                                      </a:solidFill>
                                      <a:latin typeface="Cambria Math" panose="02040503050406030204" pitchFamily="18" charset="0"/>
                                    </a:rPr>
                                  </m:ctrlPr>
                                </m:sSubSupPr>
                                <m:e>
                                  <m:r>
                                    <a:rPr lang="en-IN" sz="2400" b="1" i="1" dirty="0" smtClean="0">
                                      <a:solidFill>
                                        <a:schemeClr val="tx1"/>
                                      </a:solidFill>
                                      <a:latin typeface="Cambria Math" panose="02040503050406030204" pitchFamily="18" charset="0"/>
                                    </a:rPr>
                                    <m:t>𝑮</m:t>
                                  </m:r>
                                </m:e>
                                <m:sub>
                                  <m:r>
                                    <a:rPr lang="en-IN" sz="2400" b="1" i="1" dirty="0" smtClean="0">
                                      <a:solidFill>
                                        <a:schemeClr val="tx1"/>
                                      </a:solidFill>
                                      <a:latin typeface="Cambria Math" panose="02040503050406030204" pitchFamily="18" charset="0"/>
                                    </a:rPr>
                                    <m:t>𝒋</m:t>
                                  </m:r>
                                </m:sub>
                                <m:sup>
                                  <m:d>
                                    <m:dPr>
                                      <m:ctrlPr>
                                        <a:rPr lang="en-IN" sz="2400" b="1" i="1" dirty="0">
                                          <a:solidFill>
                                            <a:schemeClr val="tx1"/>
                                          </a:solidFill>
                                          <a:latin typeface="Cambria Math" panose="02040503050406030204" pitchFamily="18" charset="0"/>
                                        </a:rPr>
                                      </m:ctrlPr>
                                    </m:dPr>
                                    <m:e>
                                      <m:r>
                                        <a:rPr lang="en-IN" sz="2400" b="1" i="1" dirty="0">
                                          <a:solidFill>
                                            <a:schemeClr val="tx1"/>
                                          </a:solidFill>
                                          <a:latin typeface="Cambria Math" panose="02040503050406030204" pitchFamily="18" charset="0"/>
                                        </a:rPr>
                                        <m:t>𝑟</m:t>
                                      </m:r>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𝟏</m:t>
                                      </m:r>
                                    </m:e>
                                  </m:d>
                                </m:sup>
                              </m:sSubSup>
                              <m:sSup>
                                <m:sSupPr>
                                  <m:ctrlPr>
                                    <a:rPr lang="en-IN" sz="2400" b="1" i="1">
                                      <a:latin typeface="Cambria Math" panose="02040503050406030204" pitchFamily="18" charset="0"/>
                                    </a:rPr>
                                  </m:ctrlPr>
                                </m:sSupPr>
                                <m:e>
                                  <m:r>
                                    <a:rPr lang="en-IN" sz="2400" b="1" i="1" smtClean="0">
                                      <a:latin typeface="Cambria Math" panose="02040503050406030204" pitchFamily="18" charset="0"/>
                                    </a:rPr>
                                    <m:t>𝑲</m:t>
                                  </m:r>
                                </m:e>
                                <m:sup>
                                  <m:r>
                                    <a:rPr lang="en-IN" sz="2400" b="1" i="1">
                                      <a:latin typeface="Cambria Math" panose="02040503050406030204" pitchFamily="18" charset="0"/>
                                    </a:rPr>
                                    <m:t>(</m:t>
                                  </m:r>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r>
                                    <a:rPr lang="en-IN" sz="2400" b="1" i="1">
                                      <a:latin typeface="Cambria Math" panose="02040503050406030204" pitchFamily="18" charset="0"/>
                                    </a:rPr>
                                    <m:t>)</m:t>
                                  </m:r>
                                </m:sup>
                              </m:sSup>
                            </m:e>
                          </m:d>
                        </m:e>
                        <m:sup>
                          <m:f>
                            <m:fPr>
                              <m:ctrlPr>
                                <a:rPr lang="en-IN" sz="2400" b="1" i="1" dirty="0">
                                  <a:solidFill>
                                    <a:schemeClr val="tx1"/>
                                  </a:solidFill>
                                  <a:latin typeface="Cambria Math" panose="02040503050406030204" pitchFamily="18" charset="0"/>
                                </a:rPr>
                              </m:ctrlPr>
                            </m:fPr>
                            <m:num>
                              <m:r>
                                <a:rPr lang="en-IN" sz="2400" b="1" i="0" dirty="0">
                                  <a:solidFill>
                                    <a:schemeClr val="tx1"/>
                                  </a:solidFill>
                                  <a:latin typeface="Cambria Math" panose="02040503050406030204" pitchFamily="18" charset="0"/>
                                </a:rPr>
                                <m:t>1</m:t>
                              </m:r>
                            </m:num>
                            <m:den>
                              <m:r>
                                <a:rPr lang="en-IN" sz="2400" b="1" i="0" dirty="0">
                                  <a:solidFill>
                                    <a:schemeClr val="tx1"/>
                                  </a:solidFill>
                                  <a:latin typeface="Cambria Math" panose="02040503050406030204" pitchFamily="18" charset="0"/>
                                </a:rPr>
                                <m:t>2</m:t>
                              </m:r>
                            </m:den>
                          </m:f>
                        </m:sup>
                      </m:sSup>
                    </m:oMath>
                  </m:oMathPara>
                </a14:m>
                <a:endParaRPr lang="en-IN" sz="2400" b="1" dirty="0">
                  <a:solidFill>
                    <a:schemeClr val="tx1"/>
                  </a:solidFill>
                </a:endParaRPr>
              </a:p>
            </p:txBody>
          </p:sp>
        </mc:Choice>
        <mc:Fallback xmlns="">
          <p:sp>
            <p:nvSpPr>
              <p:cNvPr id="8" name="TextBox 7">
                <a:extLst>
                  <a:ext uri="{FF2B5EF4-FFF2-40B4-BE49-F238E27FC236}">
                    <a16:creationId xmlns:a16="http://schemas.microsoft.com/office/drawing/2014/main" id="{EA5DEACE-1CDA-22FA-A265-7AA873E2E247}"/>
                  </a:ext>
                </a:extLst>
              </p:cNvPr>
              <p:cNvSpPr txBox="1">
                <a:spLocks noRot="1" noChangeAspect="1" noMove="1" noResize="1" noEditPoints="1" noAdjustHandles="1" noChangeArrowheads="1" noChangeShapeType="1" noTextEdit="1"/>
              </p:cNvSpPr>
              <p:nvPr/>
            </p:nvSpPr>
            <p:spPr>
              <a:xfrm>
                <a:off x="5571080" y="2657907"/>
                <a:ext cx="4456797" cy="848758"/>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C1BBC2D-547C-16E7-E25B-9ED61A34E676}"/>
                  </a:ext>
                </a:extLst>
              </p:cNvPr>
              <p:cNvSpPr txBox="1"/>
              <p:nvPr/>
            </p:nvSpPr>
            <p:spPr>
              <a:xfrm>
                <a:off x="8338228" y="3611089"/>
                <a:ext cx="3172920" cy="603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𝒏</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𝟐</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𝒏</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e>
                          </m:d>
                        </m:sup>
                      </m:sSubSup>
                      <m:sSup>
                        <m:sSupPr>
                          <m:ctrlPr>
                            <a:rPr lang="en-IN" sz="2400" b="1" i="1" dirty="0" smtClean="0">
                              <a:solidFill>
                                <a:schemeClr val="tx1"/>
                              </a:solidFill>
                              <a:latin typeface="Cambria Math" panose="02040503050406030204" pitchFamily="18" charset="0"/>
                            </a:rPr>
                          </m:ctrlPr>
                        </m:sSupPr>
                        <m:e>
                          <m:r>
                            <a:rPr lang="en-IN" sz="2400" b="1" i="1" dirty="0" smtClean="0">
                              <a:solidFill>
                                <a:schemeClr val="tx1"/>
                              </a:solidFill>
                              <a:latin typeface="Cambria Math" panose="02040503050406030204" pitchFamily="18" charset="0"/>
                            </a:rPr>
                            <m:t>𝑲</m:t>
                          </m:r>
                        </m:e>
                        <m:sup>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𝒏</m:t>
                          </m:r>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𝟏</m:t>
                          </m:r>
                          <m:r>
                            <a:rPr lang="en-IN" sz="2400" b="1" i="1" dirty="0" smtClean="0">
                              <a:solidFill>
                                <a:schemeClr val="tx1"/>
                              </a:solidFill>
                              <a:latin typeface="Cambria Math" panose="02040503050406030204" pitchFamily="18" charset="0"/>
                            </a:rPr>
                            <m:t>)</m:t>
                          </m:r>
                        </m:sup>
                      </m:sSup>
                    </m:oMath>
                  </m:oMathPara>
                </a14:m>
                <a:endParaRPr lang="en-IN" sz="2400" b="1" dirty="0">
                  <a:solidFill>
                    <a:schemeClr val="tx1"/>
                  </a:solidFill>
                </a:endParaRPr>
              </a:p>
            </p:txBody>
          </p:sp>
        </mc:Choice>
        <mc:Fallback xmlns="">
          <p:sp>
            <p:nvSpPr>
              <p:cNvPr id="14" name="TextBox 13">
                <a:extLst>
                  <a:ext uri="{FF2B5EF4-FFF2-40B4-BE49-F238E27FC236}">
                    <a16:creationId xmlns:a16="http://schemas.microsoft.com/office/drawing/2014/main" id="{EC1BBC2D-547C-16E7-E25B-9ED61A34E676}"/>
                  </a:ext>
                </a:extLst>
              </p:cNvPr>
              <p:cNvSpPr txBox="1">
                <a:spLocks noRot="1" noChangeAspect="1" noMove="1" noResize="1" noEditPoints="1" noAdjustHandles="1" noChangeArrowheads="1" noChangeShapeType="1" noTextEdit="1"/>
              </p:cNvSpPr>
              <p:nvPr/>
            </p:nvSpPr>
            <p:spPr>
              <a:xfrm>
                <a:off x="8338228" y="3611089"/>
                <a:ext cx="3172920" cy="603435"/>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181542-9895-3B69-748C-BA93D71A5D4A}"/>
                  </a:ext>
                </a:extLst>
              </p:cNvPr>
              <p:cNvSpPr txBox="1"/>
              <p:nvPr/>
            </p:nvSpPr>
            <p:spPr>
              <a:xfrm>
                <a:off x="680852" y="4264171"/>
                <a:ext cx="3811983" cy="2031710"/>
              </a:xfrm>
              <a:prstGeom prst="rect">
                <a:avLst/>
              </a:prstGeom>
              <a:noFill/>
            </p:spPr>
            <p:txBody>
              <a:bodyPr wrap="square" rtlCol="0">
                <a:spAutoFit/>
              </a:bodyPr>
              <a:lstStyle/>
              <a:p>
                <a:r>
                  <a:rPr lang="en-IN" sz="2400" dirty="0"/>
                  <a:t>Where </a:t>
                </a:r>
                <a14:m>
                  <m:oMath xmlns:m="http://schemas.openxmlformats.org/officeDocument/2006/math">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𝑮</m:t>
                        </m:r>
                      </m:e>
                      <m:sub>
                        <m:r>
                          <a:rPr lang="en-IN" sz="2400" b="1">
                            <a:latin typeface="Cambria Math" panose="02040503050406030204" pitchFamily="18" charset="0"/>
                          </a:rPr>
                          <m:t>ⅈ</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e>
                        </m:d>
                      </m:sup>
                    </m:sSubSup>
                  </m:oMath>
                </a14:m>
                <a:r>
                  <a:rPr lang="en-IN" sz="2400" dirty="0"/>
                  <a:t> and </a:t>
                </a:r>
                <a14:m>
                  <m:oMath xmlns:m="http://schemas.openxmlformats.org/officeDocument/2006/math">
                    <m:sSup>
                      <m:sSupPr>
                        <m:ctrlPr>
                          <a:rPr lang="en-IN" sz="2400" b="1" i="1">
                            <a:latin typeface="Cambria Math" panose="02040503050406030204" pitchFamily="18" charset="0"/>
                          </a:rPr>
                        </m:ctrlPr>
                      </m:sSupPr>
                      <m:e>
                        <m:r>
                          <a:rPr lang="en-IN" sz="2400" b="1" i="1">
                            <a:latin typeface="Cambria Math" panose="02040503050406030204" pitchFamily="18" charset="0"/>
                          </a:rPr>
                          <m:t>𝑲</m:t>
                        </m:r>
                      </m:e>
                      <m:sup>
                        <m:r>
                          <a:rPr lang="en-IN" sz="2400" b="1" i="1">
                            <a:latin typeface="Cambria Math" panose="02040503050406030204" pitchFamily="18" charset="0"/>
                          </a:rPr>
                          <m:t>(</m:t>
                        </m:r>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𝟏</m:t>
                        </m:r>
                        <m:r>
                          <a:rPr lang="en-IN" sz="2400" b="1" i="1">
                            <a:latin typeface="Cambria Math" panose="02040503050406030204" pitchFamily="18" charset="0"/>
                          </a:rPr>
                          <m:t>)</m:t>
                        </m:r>
                      </m:sup>
                    </m:sSup>
                  </m:oMath>
                </a14:m>
                <a:r>
                  <a:rPr lang="en-IN" sz="2400" dirty="0"/>
                  <a:t> are computed from the graph’s adjacency matrix and previous dyad probabilities as follows</a:t>
                </a:r>
              </a:p>
            </p:txBody>
          </p:sp>
        </mc:Choice>
        <mc:Fallback xmlns="">
          <p:sp>
            <p:nvSpPr>
              <p:cNvPr id="15" name="TextBox 14">
                <a:extLst>
                  <a:ext uri="{FF2B5EF4-FFF2-40B4-BE49-F238E27FC236}">
                    <a16:creationId xmlns:a16="http://schemas.microsoft.com/office/drawing/2014/main" id="{BB181542-9895-3B69-748C-BA93D71A5D4A}"/>
                  </a:ext>
                </a:extLst>
              </p:cNvPr>
              <p:cNvSpPr txBox="1">
                <a:spLocks noRot="1" noChangeAspect="1" noMove="1" noResize="1" noEditPoints="1" noAdjustHandles="1" noChangeArrowheads="1" noChangeShapeType="1" noTextEdit="1"/>
              </p:cNvSpPr>
              <p:nvPr/>
            </p:nvSpPr>
            <p:spPr>
              <a:xfrm>
                <a:off x="680852" y="4264171"/>
                <a:ext cx="3811983" cy="2031710"/>
              </a:xfrm>
              <a:prstGeom prst="rect">
                <a:avLst/>
              </a:prstGeom>
              <a:blipFill>
                <a:blip r:embed="rId8"/>
                <a:stretch>
                  <a:fillRect l="-2560" b="-630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DAD150-E6F2-0E4B-862A-CF77995497DA}"/>
                  </a:ext>
                </a:extLst>
              </p:cNvPr>
              <p:cNvSpPr txBox="1"/>
              <p:nvPr/>
            </p:nvSpPr>
            <p:spPr>
              <a:xfrm>
                <a:off x="4194824" y="4726970"/>
                <a:ext cx="483921"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7200" b="0" i="1" smtClean="0">
                          <a:solidFill>
                            <a:schemeClr val="tx1"/>
                          </a:solidFill>
                          <a:latin typeface="Cambria Math" panose="02040503050406030204" pitchFamily="18" charset="0"/>
                        </a:rPr>
                        <m:t>:</m:t>
                      </m:r>
                    </m:oMath>
                  </m:oMathPara>
                </a14:m>
                <a:endParaRPr lang="en-IN" sz="7200" dirty="0"/>
              </a:p>
            </p:txBody>
          </p:sp>
        </mc:Choice>
        <mc:Fallback xmlns="">
          <p:sp>
            <p:nvSpPr>
              <p:cNvPr id="17" name="TextBox 16">
                <a:extLst>
                  <a:ext uri="{FF2B5EF4-FFF2-40B4-BE49-F238E27FC236}">
                    <a16:creationId xmlns:a16="http://schemas.microsoft.com/office/drawing/2014/main" id="{81DAD150-E6F2-0E4B-862A-CF77995497DA}"/>
                  </a:ext>
                </a:extLst>
              </p:cNvPr>
              <p:cNvSpPr txBox="1">
                <a:spLocks noRot="1" noChangeAspect="1" noMove="1" noResize="1" noEditPoints="1" noAdjustHandles="1" noChangeArrowheads="1" noChangeShapeType="1" noTextEdit="1"/>
              </p:cNvSpPr>
              <p:nvPr/>
            </p:nvSpPr>
            <p:spPr>
              <a:xfrm>
                <a:off x="4194824" y="4726970"/>
                <a:ext cx="483921" cy="1200329"/>
              </a:xfrm>
              <a:prstGeom prst="rect">
                <a:avLst/>
              </a:prstGeom>
              <a:blipFill>
                <a:blip r:embed="rId9"/>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482283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9475-FA6F-4C0D-5015-B40D75FD46CA}"/>
              </a:ext>
            </a:extLst>
          </p:cNvPr>
          <p:cNvSpPr>
            <a:spLocks noGrp="1"/>
          </p:cNvSpPr>
          <p:nvPr>
            <p:ph type="title"/>
          </p:nvPr>
        </p:nvSpPr>
        <p:spPr>
          <a:xfrm>
            <a:off x="811480" y="610236"/>
            <a:ext cx="10058400" cy="891463"/>
          </a:xfrm>
        </p:spPr>
        <p:txBody>
          <a:bodyPr>
            <a:noAutofit/>
          </a:bodyPr>
          <a:lstStyle/>
          <a:p>
            <a:pPr algn="ctr"/>
            <a:r>
              <a:rPr lang="en-IN" u="sng" dirty="0"/>
              <a:t>Iterative Scaling Algorithm Continued</a:t>
            </a:r>
            <a:br>
              <a:rPr lang="en-IN" u="sng" dirty="0"/>
            </a:br>
            <a:r>
              <a:rPr lang="en-IN" u="sng" dirty="0"/>
              <a:t>(Mutual Step):-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4BA94A-E673-6D00-7AD6-BCAF1EA00A40}"/>
                  </a:ext>
                </a:extLst>
              </p:cNvPr>
              <p:cNvSpPr txBox="1"/>
              <p:nvPr/>
            </p:nvSpPr>
            <p:spPr>
              <a:xfrm>
                <a:off x="944007" y="1706072"/>
                <a:ext cx="10303986" cy="862608"/>
              </a:xfrm>
              <a:prstGeom prst="rect">
                <a:avLst/>
              </a:prstGeom>
              <a:noFill/>
            </p:spPr>
            <p:txBody>
              <a:bodyPr wrap="square" rtlCol="0">
                <a:spAutoFit/>
              </a:bodyPr>
              <a:lstStyle/>
              <a:p>
                <a:r>
                  <a:rPr lang="en-IN" sz="2400" dirty="0">
                    <a:solidFill>
                      <a:schemeClr val="tx1"/>
                    </a:solidFill>
                  </a:rPr>
                  <a:t>Similarly for all </a:t>
                </a:r>
                <a14:m>
                  <m:oMath xmlns:m="http://schemas.openxmlformats.org/officeDocument/2006/math">
                    <m:r>
                      <a:rPr lang="en-IN" sz="2400" smtClean="0">
                        <a:solidFill>
                          <a:schemeClr val="tx1"/>
                        </a:solidFill>
                        <a:latin typeface="Cambria Math" panose="02040503050406030204" pitchFamily="18" charset="0"/>
                      </a:rPr>
                      <m:t>ⅈ</m:t>
                    </m:r>
                    <m:r>
                      <a:rPr lang="en-IN" sz="2400" i="0" smtClean="0">
                        <a:solidFill>
                          <a:schemeClr val="tx1"/>
                        </a:solidFill>
                        <a:latin typeface="Cambria Math" panose="02040503050406030204" pitchFamily="18" charset="0"/>
                      </a:rPr>
                      <m:t>≠</m:t>
                    </m:r>
                    <m:r>
                      <a:rPr lang="en-IN" sz="2400" i="1" smtClean="0">
                        <a:solidFill>
                          <a:schemeClr val="tx1"/>
                        </a:solidFill>
                        <a:latin typeface="Cambria Math" panose="02040503050406030204" pitchFamily="18" charset="0"/>
                      </a:rPr>
                      <m:t>𝑗</m:t>
                    </m:r>
                  </m:oMath>
                </a14:m>
                <a:r>
                  <a:rPr lang="en-IN" sz="2400" dirty="0">
                    <a:solidFill>
                      <a:schemeClr val="tx1"/>
                    </a:solidFill>
                  </a:rPr>
                  <a:t> perform the </a:t>
                </a:r>
                <a14:m>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𝑟</m:t>
                        </m:r>
                        <m:r>
                          <a:rPr lang="en-IN" sz="2400" b="0" i="1" smtClean="0">
                            <a:solidFill>
                              <a:schemeClr val="tx1"/>
                            </a:solidFill>
                            <a:latin typeface="Cambria Math" panose="02040503050406030204" pitchFamily="18" charset="0"/>
                          </a:rPr>
                          <m:t>+3)</m:t>
                        </m:r>
                      </m:e>
                      <m:sup>
                        <m:r>
                          <m:rPr>
                            <m:sty m:val="p"/>
                          </m:rPr>
                          <a:rPr lang="en-IN" sz="2400" b="0" i="0" smtClean="0">
                            <a:solidFill>
                              <a:schemeClr val="tx1"/>
                            </a:solidFill>
                            <a:latin typeface="Cambria Math" panose="02040503050406030204" pitchFamily="18" charset="0"/>
                          </a:rPr>
                          <m:t>th</m:t>
                        </m:r>
                      </m:sup>
                    </m:sSup>
                  </m:oMath>
                </a14:m>
                <a:r>
                  <a:rPr lang="en-IN" sz="2400" dirty="0">
                    <a:solidFill>
                      <a:schemeClr val="tx1"/>
                    </a:solidFill>
                  </a:rPr>
                  <a:t> mutual step on th</a:t>
                </a:r>
                <a:r>
                  <a:rPr lang="en-IN" sz="2400" dirty="0"/>
                  <a:t>e </a:t>
                </a:r>
                <a14:m>
                  <m:oMath xmlns:m="http://schemas.openxmlformats.org/officeDocument/2006/math">
                    <m:sSup>
                      <m:sSupPr>
                        <m:ctrlPr>
                          <a:rPr lang="en-IN" sz="2400" i="1">
                            <a:latin typeface="Cambria Math" panose="02040503050406030204" pitchFamily="18" charset="0"/>
                          </a:rPr>
                        </m:ctrlPr>
                      </m:sSupPr>
                      <m:e>
                        <m:r>
                          <a:rPr lang="en-IN" sz="2400" i="1">
                            <a:latin typeface="Cambria Math" panose="02040503050406030204" pitchFamily="18" charset="0"/>
                          </a:rPr>
                          <m:t>(</m:t>
                        </m:r>
                        <m:r>
                          <a:rPr lang="en-IN" sz="2400" i="1">
                            <a:latin typeface="Cambria Math" panose="02040503050406030204" pitchFamily="18" charset="0"/>
                          </a:rPr>
                          <m:t>𝑟</m:t>
                        </m:r>
                        <m:r>
                          <a:rPr lang="en-IN" sz="2400" i="1">
                            <a:latin typeface="Cambria Math" panose="02040503050406030204" pitchFamily="18" charset="0"/>
                          </a:rPr>
                          <m:t>+2)</m:t>
                        </m:r>
                      </m:e>
                      <m:sup>
                        <m:r>
                          <m:rPr>
                            <m:sty m:val="p"/>
                          </m:rPr>
                          <a:rPr lang="en-IN" sz="2400">
                            <a:latin typeface="Cambria Math" panose="02040503050406030204" pitchFamily="18" charset="0"/>
                          </a:rPr>
                          <m:t>th</m:t>
                        </m:r>
                      </m:sup>
                    </m:sSup>
                  </m:oMath>
                </a14:m>
                <a:r>
                  <a:rPr lang="en-IN" sz="2400" dirty="0">
                    <a:solidFill>
                      <a:schemeClr val="tx1"/>
                    </a:solidFill>
                  </a:rPr>
                  <a:t> column step computed previously as follows:-</a:t>
                </a:r>
              </a:p>
            </p:txBody>
          </p:sp>
        </mc:Choice>
        <mc:Fallback xmlns="">
          <p:sp>
            <p:nvSpPr>
              <p:cNvPr id="4" name="TextBox 3">
                <a:extLst>
                  <a:ext uri="{FF2B5EF4-FFF2-40B4-BE49-F238E27FC236}">
                    <a16:creationId xmlns:a16="http://schemas.microsoft.com/office/drawing/2014/main" id="{824BA94A-E673-6D00-7AD6-BCAF1EA00A40}"/>
                  </a:ext>
                </a:extLst>
              </p:cNvPr>
              <p:cNvSpPr txBox="1">
                <a:spLocks noRot="1" noChangeAspect="1" noMove="1" noResize="1" noEditPoints="1" noAdjustHandles="1" noChangeArrowheads="1" noChangeShapeType="1" noTextEdit="1"/>
              </p:cNvSpPr>
              <p:nvPr/>
            </p:nvSpPr>
            <p:spPr>
              <a:xfrm>
                <a:off x="944007" y="1706072"/>
                <a:ext cx="10303986" cy="862608"/>
              </a:xfrm>
              <a:prstGeom prst="rect">
                <a:avLst/>
              </a:prstGeom>
              <a:blipFill>
                <a:blip r:embed="rId2"/>
                <a:stretch>
                  <a:fillRect l="-947" t="-2837" b="-14184"/>
                </a:stretch>
              </a:blipFill>
            </p:spPr>
            <p:txBody>
              <a:bodyPr/>
              <a:lstStyle/>
              <a:p>
                <a:r>
                  <a:rPr lang="en-IN">
                    <a:noFill/>
                  </a:rPr>
                  <a:t> </a:t>
                </a:r>
              </a:p>
            </p:txBody>
          </p:sp>
        </mc:Fallback>
      </mc:AlternateContent>
      <p:sp>
        <p:nvSpPr>
          <p:cNvPr id="6" name="Arrow: Down 5">
            <a:extLst>
              <a:ext uri="{FF2B5EF4-FFF2-40B4-BE49-F238E27FC236}">
                <a16:creationId xmlns:a16="http://schemas.microsoft.com/office/drawing/2014/main" id="{6E18F13C-DE73-E3C0-A8EF-C4F2C4C1CB85}"/>
              </a:ext>
            </a:extLst>
          </p:cNvPr>
          <p:cNvSpPr/>
          <p:nvPr/>
        </p:nvSpPr>
        <p:spPr>
          <a:xfrm flipV="1">
            <a:off x="5900056" y="3477693"/>
            <a:ext cx="1514104" cy="143167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117394-DBD1-A575-BC31-F07B4ABB7630}"/>
                  </a:ext>
                </a:extLst>
              </p:cNvPr>
              <p:cNvSpPr txBox="1"/>
              <p:nvPr/>
            </p:nvSpPr>
            <p:spPr>
              <a:xfrm>
                <a:off x="4853746" y="5048336"/>
                <a:ext cx="2659511" cy="10793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IN" sz="2400" b="1" i="1" dirty="0" smtClean="0">
                              <a:latin typeface="Cambria Math" panose="02040503050406030204" pitchFamily="18" charset="0"/>
                            </a:rPr>
                          </m:ctrlPr>
                        </m:sSupPr>
                        <m:e>
                          <m:r>
                            <a:rPr lang="en-IN" sz="2400" b="1" i="1" dirty="0">
                              <a:latin typeface="Cambria Math" panose="02040503050406030204" pitchFamily="18" charset="0"/>
                            </a:rPr>
                            <m:t>𝑯</m:t>
                          </m:r>
                        </m:e>
                        <m:sup>
                          <m:r>
                            <a:rPr lang="en-IN" sz="2400" b="1" i="1" dirty="0">
                              <a:latin typeface="Cambria Math" panose="02040503050406030204" pitchFamily="18" charset="0"/>
                            </a:rPr>
                            <m:t>(</m:t>
                          </m:r>
                          <m:r>
                            <a:rPr lang="en-IN" sz="2400" b="1" i="1" dirty="0">
                              <a:latin typeface="Cambria Math" panose="02040503050406030204" pitchFamily="18" charset="0"/>
                            </a:rPr>
                            <m:t>𝒓</m:t>
                          </m:r>
                          <m:r>
                            <a:rPr lang="en-IN" sz="2400" b="1" i="1" dirty="0">
                              <a:latin typeface="Cambria Math" panose="02040503050406030204" pitchFamily="18" charset="0"/>
                            </a:rPr>
                            <m:t>+</m:t>
                          </m:r>
                          <m:r>
                            <a:rPr lang="en-IN" sz="2400" b="1" i="1" dirty="0">
                              <a:latin typeface="Cambria Math" panose="02040503050406030204" pitchFamily="18" charset="0"/>
                            </a:rPr>
                            <m:t>𝟐</m:t>
                          </m:r>
                          <m:r>
                            <a:rPr lang="en-IN" sz="2400" b="1" i="1" dirty="0">
                              <a:latin typeface="Cambria Math" panose="02040503050406030204" pitchFamily="18" charset="0"/>
                            </a:rPr>
                            <m:t>)</m:t>
                          </m:r>
                        </m:sup>
                      </m:sSup>
                      <m:r>
                        <a:rPr lang="en-IN" sz="2400" b="1" i="0">
                          <a:solidFill>
                            <a:schemeClr val="tx1"/>
                          </a:solidFill>
                          <a:latin typeface="Cambria Math" panose="02040503050406030204" pitchFamily="18" charset="0"/>
                        </a:rPr>
                        <m:t>=</m:t>
                      </m:r>
                      <m:f>
                        <m:fPr>
                          <m:ctrlPr>
                            <a:rPr lang="en-IN" sz="2400" b="1" i="1">
                              <a:solidFill>
                                <a:schemeClr val="tx1"/>
                              </a:solidFill>
                              <a:latin typeface="Cambria Math" panose="02040503050406030204" pitchFamily="18" charset="0"/>
                            </a:rPr>
                          </m:ctrlPr>
                        </m:fPr>
                        <m:num>
                          <m:r>
                            <a:rPr lang="en-IN" sz="2400" b="1" i="1" smtClean="0">
                              <a:solidFill>
                                <a:schemeClr val="tx1"/>
                              </a:solidFill>
                              <a:latin typeface="Cambria Math" panose="02040503050406030204" pitchFamily="18" charset="0"/>
                            </a:rPr>
                            <m:t>𝑴</m:t>
                          </m:r>
                        </m:num>
                        <m:den>
                          <m:sSubSup>
                            <m:sSubSupPr>
                              <m:ctrlPr>
                                <a:rPr lang="en-IN" sz="2400" b="1" i="1" smtClean="0">
                                  <a:latin typeface="Cambria Math" panose="02040503050406030204" pitchFamily="18" charset="0"/>
                                </a:rPr>
                              </m:ctrlPr>
                            </m:sSubSupPr>
                            <m:e>
                              <m:f>
                                <m:fPr>
                                  <m:ctrlPr>
                                    <a:rPr lang="en-IN" sz="2400" b="1" i="1">
                                      <a:latin typeface="Cambria Math" panose="02040503050406030204" pitchFamily="18" charset="0"/>
                                    </a:rPr>
                                  </m:ctrlPr>
                                </m:fPr>
                                <m:num>
                                  <m:r>
                                    <a:rPr lang="en-IN" sz="2400" b="1" i="1" smtClean="0">
                                      <a:latin typeface="Cambria Math" panose="02040503050406030204" pitchFamily="18" charset="0"/>
                                    </a:rPr>
                                    <m:t>𝟏</m:t>
                                  </m:r>
                                </m:num>
                                <m:den>
                                  <m:r>
                                    <a:rPr lang="en-IN" sz="2400" b="1" i="1" smtClean="0">
                                      <a:latin typeface="Cambria Math" panose="02040503050406030204" pitchFamily="18" charset="0"/>
                                    </a:rPr>
                                    <m:t>𝟐</m:t>
                                  </m:r>
                                </m:den>
                              </m:f>
                              <m:r>
                                <a:rPr lang="en-IN" sz="2400" b="1" i="1">
                                  <a:latin typeface="Cambria Math" panose="02040503050406030204" pitchFamily="18" charset="0"/>
                                </a:rPr>
                                <m:t>𝒎</m:t>
                              </m:r>
                            </m:e>
                            <m:sub>
                              <m:r>
                                <a:rPr lang="en-IN" sz="2400" b="1" i="1" smtClean="0">
                                  <a:latin typeface="Cambria Math" panose="02040503050406030204" pitchFamily="18" charset="0"/>
                                </a:rPr>
                                <m:t>++</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𝟐</m:t>
                                  </m:r>
                                </m:e>
                              </m:d>
                            </m:sup>
                          </m:sSubSup>
                        </m:den>
                      </m:f>
                    </m:oMath>
                  </m:oMathPara>
                </a14:m>
                <a:endParaRPr lang="en-IN" sz="2400" b="1" dirty="0">
                  <a:solidFill>
                    <a:schemeClr val="tx1"/>
                  </a:solidFill>
                </a:endParaRPr>
              </a:p>
            </p:txBody>
          </p:sp>
        </mc:Choice>
        <mc:Fallback xmlns="">
          <p:sp>
            <p:nvSpPr>
              <p:cNvPr id="10" name="TextBox 9">
                <a:extLst>
                  <a:ext uri="{FF2B5EF4-FFF2-40B4-BE49-F238E27FC236}">
                    <a16:creationId xmlns:a16="http://schemas.microsoft.com/office/drawing/2014/main" id="{53117394-DBD1-A575-BC31-F07B4ABB7630}"/>
                  </a:ext>
                </a:extLst>
              </p:cNvPr>
              <p:cNvSpPr txBox="1">
                <a:spLocks noRot="1" noChangeAspect="1" noMove="1" noResize="1" noEditPoints="1" noAdjustHandles="1" noChangeArrowheads="1" noChangeShapeType="1" noTextEdit="1"/>
              </p:cNvSpPr>
              <p:nvPr/>
            </p:nvSpPr>
            <p:spPr>
              <a:xfrm>
                <a:off x="4853746" y="5048336"/>
                <a:ext cx="2659511" cy="1079334"/>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7B8B66-0DCD-F54F-3166-48E8E8CB0472}"/>
                  </a:ext>
                </a:extLst>
              </p:cNvPr>
              <p:cNvSpPr txBox="1"/>
              <p:nvPr/>
            </p:nvSpPr>
            <p:spPr>
              <a:xfrm>
                <a:off x="868016" y="2789474"/>
                <a:ext cx="3326808" cy="6034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a:solidFill>
                                <a:schemeClr val="tx1"/>
                              </a:solidFill>
                              <a:latin typeface="Cambria Math" panose="02040503050406030204" pitchFamily="18" charset="0"/>
                            </a:rPr>
                            <m:t>𝒎</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𝟑</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a:latin typeface="Cambria Math" panose="02040503050406030204" pitchFamily="18" charset="0"/>
                            </a:rPr>
                            <m:t>𝒎</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𝟐</m:t>
                              </m:r>
                            </m:e>
                          </m:d>
                        </m:sup>
                      </m:sSubSup>
                      <m:sSup>
                        <m:sSupPr>
                          <m:ctrlPr>
                            <a:rPr lang="en-IN" sz="2400" b="1" i="1" dirty="0" smtClean="0">
                              <a:solidFill>
                                <a:schemeClr val="tx1"/>
                              </a:solidFill>
                              <a:latin typeface="Cambria Math" panose="02040503050406030204" pitchFamily="18" charset="0"/>
                            </a:rPr>
                          </m:ctrlPr>
                        </m:sSupPr>
                        <m:e>
                          <m:r>
                            <a:rPr lang="en-IN" sz="2400" b="1" i="1" dirty="0" smtClean="0">
                              <a:solidFill>
                                <a:schemeClr val="tx1"/>
                              </a:solidFill>
                              <a:latin typeface="Cambria Math" panose="02040503050406030204" pitchFamily="18" charset="0"/>
                            </a:rPr>
                            <m:t>𝑯</m:t>
                          </m:r>
                        </m:e>
                        <m:sup>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𝒓</m:t>
                          </m:r>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𝟐</m:t>
                          </m:r>
                          <m:r>
                            <a:rPr lang="en-IN" sz="2400" b="1" i="1" dirty="0" smtClean="0">
                              <a:solidFill>
                                <a:schemeClr val="tx1"/>
                              </a:solidFill>
                              <a:latin typeface="Cambria Math" panose="02040503050406030204" pitchFamily="18" charset="0"/>
                            </a:rPr>
                            <m:t>)</m:t>
                          </m:r>
                        </m:sup>
                      </m:sSup>
                    </m:oMath>
                  </m:oMathPara>
                </a14:m>
                <a:endParaRPr lang="en-IN" sz="2400" b="1" dirty="0">
                  <a:solidFill>
                    <a:schemeClr val="tx1"/>
                  </a:solidFill>
                </a:endParaRPr>
              </a:p>
            </p:txBody>
          </p:sp>
        </mc:Choice>
        <mc:Fallback xmlns="">
          <p:sp>
            <p:nvSpPr>
              <p:cNvPr id="11" name="TextBox 10">
                <a:extLst>
                  <a:ext uri="{FF2B5EF4-FFF2-40B4-BE49-F238E27FC236}">
                    <a16:creationId xmlns:a16="http://schemas.microsoft.com/office/drawing/2014/main" id="{007B8B66-0DCD-F54F-3166-48E8E8CB0472}"/>
                  </a:ext>
                </a:extLst>
              </p:cNvPr>
              <p:cNvSpPr txBox="1">
                <a:spLocks noRot="1" noChangeAspect="1" noMove="1" noResize="1" noEditPoints="1" noAdjustHandles="1" noChangeArrowheads="1" noChangeShapeType="1" noTextEdit="1"/>
              </p:cNvSpPr>
              <p:nvPr/>
            </p:nvSpPr>
            <p:spPr>
              <a:xfrm>
                <a:off x="868016" y="2789474"/>
                <a:ext cx="3326808" cy="60343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B6C327-AC07-D3D4-8870-38B4372A8EB1}"/>
                  </a:ext>
                </a:extLst>
              </p:cNvPr>
              <p:cNvSpPr txBox="1"/>
              <p:nvPr/>
            </p:nvSpPr>
            <p:spPr>
              <a:xfrm>
                <a:off x="7806410" y="4830648"/>
                <a:ext cx="3441583" cy="12970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IN" sz="2400" b="1" i="1" smtClean="0">
                              <a:latin typeface="Cambria Math" panose="02040503050406030204" pitchFamily="18" charset="0"/>
                            </a:rPr>
                          </m:ctrlPr>
                        </m:sSupPr>
                        <m:e>
                          <m:r>
                            <a:rPr lang="en-IN" sz="2400" b="1" i="1" smtClean="0">
                              <a:latin typeface="Cambria Math" panose="02040503050406030204" pitchFamily="18" charset="0"/>
                            </a:rPr>
                            <m:t>𝑳</m:t>
                          </m:r>
                        </m:e>
                        <m:sup>
                          <m:r>
                            <a:rPr lang="en-IN" sz="2400" b="1" i="1">
                              <a:latin typeface="Cambria Math" panose="02040503050406030204" pitchFamily="18" charset="0"/>
                            </a:rPr>
                            <m:t>(</m:t>
                          </m:r>
                          <m:r>
                            <a:rPr lang="en-IN" sz="2400" b="1" i="1" smtClean="0">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𝟐</m:t>
                          </m:r>
                          <m:r>
                            <a:rPr lang="en-IN" sz="2400" b="1" i="1">
                              <a:latin typeface="Cambria Math" panose="02040503050406030204" pitchFamily="18" charset="0"/>
                            </a:rPr>
                            <m:t>)</m:t>
                          </m:r>
                        </m:sup>
                      </m:sSup>
                      <m:r>
                        <a:rPr lang="en-IN" sz="2400" b="1" i="0">
                          <a:solidFill>
                            <a:schemeClr val="tx1"/>
                          </a:solidFill>
                          <a:latin typeface="Cambria Math" panose="02040503050406030204" pitchFamily="18" charset="0"/>
                        </a:rPr>
                        <m:t>=</m:t>
                      </m:r>
                      <m:f>
                        <m:fPr>
                          <m:ctrlPr>
                            <a:rPr lang="en-IN" sz="2400" b="1" i="1">
                              <a:solidFill>
                                <a:schemeClr val="tx1"/>
                              </a:solidFill>
                              <a:latin typeface="Cambria Math" panose="02040503050406030204" pitchFamily="18" charset="0"/>
                            </a:rPr>
                          </m:ctrlPr>
                        </m:fPr>
                        <m:num>
                          <m:d>
                            <m:dPr>
                              <m:ctrlPr>
                                <a:rPr lang="en-IN" sz="2400" b="1" i="1" smtClean="0">
                                  <a:solidFill>
                                    <a:schemeClr val="tx1"/>
                                  </a:solidFill>
                                  <a:latin typeface="Cambria Math" panose="02040503050406030204" pitchFamily="18" charset="0"/>
                                </a:rPr>
                              </m:ctrlPr>
                            </m:dPr>
                            <m:e>
                              <m:m>
                                <m:mPr>
                                  <m:plcHide m:val="on"/>
                                  <m:mcs>
                                    <m:mc>
                                      <m:mcPr>
                                        <m:count m:val="1"/>
                                        <m:mcJc m:val="center"/>
                                      </m:mcPr>
                                    </m:mc>
                                  </m:mcs>
                                  <m:ctrlPr>
                                    <a:rPr lang="en-IN" sz="2400" b="1" i="1" smtClean="0">
                                      <a:solidFill>
                                        <a:schemeClr val="tx1"/>
                                      </a:solidFill>
                                      <a:latin typeface="Cambria Math" panose="02040503050406030204" pitchFamily="18" charset="0"/>
                                    </a:rPr>
                                  </m:ctrlPr>
                                </m:mPr>
                                <m:mr>
                                  <m:e>
                                    <m:r>
                                      <a:rPr lang="en-IN" sz="2400" b="1" i="1" smtClean="0">
                                        <a:solidFill>
                                          <a:schemeClr val="tx1"/>
                                        </a:solidFill>
                                        <a:latin typeface="Cambria Math" panose="02040503050406030204" pitchFamily="18" charset="0"/>
                                      </a:rPr>
                                      <m:t>𝑛</m:t>
                                    </m:r>
                                  </m:e>
                                </m:mr>
                                <m:mr>
                                  <m:e>
                                    <m:r>
                                      <a:rPr lang="en-IN" sz="2400" b="1" i="1" smtClean="0">
                                        <a:solidFill>
                                          <a:schemeClr val="tx1"/>
                                        </a:solidFill>
                                        <a:latin typeface="Cambria Math" panose="02040503050406030204" pitchFamily="18" charset="0"/>
                                      </a:rPr>
                                      <m:t>2</m:t>
                                    </m:r>
                                  </m:e>
                                </m:mr>
                              </m:m>
                            </m:e>
                          </m:d>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𝑴</m:t>
                          </m:r>
                        </m:num>
                        <m:den>
                          <m:d>
                            <m:dPr>
                              <m:ctrlPr>
                                <a:rPr lang="en-IN" sz="2400" b="1" i="1">
                                  <a:latin typeface="Cambria Math" panose="02040503050406030204" pitchFamily="18" charset="0"/>
                                </a:rPr>
                              </m:ctrlPr>
                            </m:dPr>
                            <m:e>
                              <m:m>
                                <m:mPr>
                                  <m:plcHide m:val="on"/>
                                  <m:mcs>
                                    <m:mc>
                                      <m:mcPr>
                                        <m:count m:val="1"/>
                                        <m:mcJc m:val="center"/>
                                      </m:mcPr>
                                    </m:mc>
                                  </m:mcs>
                                  <m:ctrlPr>
                                    <a:rPr lang="en-IN" sz="2400" b="1" i="1">
                                      <a:latin typeface="Cambria Math" panose="02040503050406030204" pitchFamily="18" charset="0"/>
                                    </a:rPr>
                                  </m:ctrlPr>
                                </m:mPr>
                                <m:mr>
                                  <m:e>
                                    <m:r>
                                      <a:rPr lang="en-IN" sz="2400" b="1" i="1">
                                        <a:latin typeface="Cambria Math" panose="02040503050406030204" pitchFamily="18" charset="0"/>
                                      </a:rPr>
                                      <m:t>𝑛</m:t>
                                    </m:r>
                                  </m:e>
                                </m:mr>
                                <m:mr>
                                  <m:e>
                                    <m:r>
                                      <a:rPr lang="en-IN" sz="2400" b="1" i="1">
                                        <a:latin typeface="Cambria Math" panose="02040503050406030204" pitchFamily="18" charset="0"/>
                                      </a:rPr>
                                      <m:t>2</m:t>
                                    </m:r>
                                  </m:e>
                                </m:mr>
                              </m:m>
                            </m:e>
                          </m:d>
                          <m:r>
                            <a:rPr lang="en-IN" sz="2400" b="1" i="1">
                              <a:latin typeface="Cambria Math" panose="02040503050406030204" pitchFamily="18" charset="0"/>
                            </a:rPr>
                            <m:t>−</m:t>
                          </m:r>
                          <m:sSubSup>
                            <m:sSubSupPr>
                              <m:ctrlPr>
                                <a:rPr lang="en-IN" sz="2400" b="1" i="1">
                                  <a:latin typeface="Cambria Math" panose="02040503050406030204" pitchFamily="18" charset="0"/>
                                </a:rPr>
                              </m:ctrlPr>
                            </m:sSubSupPr>
                            <m:e>
                              <m:f>
                                <m:fPr>
                                  <m:ctrlPr>
                                    <a:rPr lang="en-IN" sz="2400" b="1" i="1">
                                      <a:latin typeface="Cambria Math" panose="02040503050406030204" pitchFamily="18" charset="0"/>
                                    </a:rPr>
                                  </m:ctrlPr>
                                </m:fPr>
                                <m:num>
                                  <m:r>
                                    <a:rPr lang="en-IN" sz="2400" b="1" i="1">
                                      <a:latin typeface="Cambria Math" panose="02040503050406030204" pitchFamily="18" charset="0"/>
                                    </a:rPr>
                                    <m:t>𝟏</m:t>
                                  </m:r>
                                </m:num>
                                <m:den>
                                  <m:r>
                                    <a:rPr lang="en-IN" sz="2400" b="1" i="1">
                                      <a:latin typeface="Cambria Math" panose="02040503050406030204" pitchFamily="18" charset="0"/>
                                    </a:rPr>
                                    <m:t>𝟐</m:t>
                                  </m:r>
                                </m:den>
                              </m:f>
                              <m:r>
                                <a:rPr lang="en-IN" sz="2400" b="1" i="1">
                                  <a:latin typeface="Cambria Math" panose="02040503050406030204" pitchFamily="18" charset="0"/>
                                </a:rPr>
                                <m:t>𝒎</m:t>
                              </m:r>
                            </m:e>
                            <m:sub>
                              <m:r>
                                <a:rPr lang="en-IN" sz="2400" b="1" i="1">
                                  <a:latin typeface="Cambria Math" panose="02040503050406030204" pitchFamily="18" charset="0"/>
                                </a:rPr>
                                <m:t>++</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𝟐</m:t>
                                  </m:r>
                                </m:e>
                              </m:d>
                            </m:sup>
                          </m:sSubSup>
                        </m:den>
                      </m:f>
                    </m:oMath>
                  </m:oMathPara>
                </a14:m>
                <a:endParaRPr lang="en-IN" sz="2400" b="1" dirty="0">
                  <a:solidFill>
                    <a:schemeClr val="tx1"/>
                  </a:solidFill>
                </a:endParaRPr>
              </a:p>
            </p:txBody>
          </p:sp>
        </mc:Choice>
        <mc:Fallback xmlns="">
          <p:sp>
            <p:nvSpPr>
              <p:cNvPr id="3" name="TextBox 2">
                <a:extLst>
                  <a:ext uri="{FF2B5EF4-FFF2-40B4-BE49-F238E27FC236}">
                    <a16:creationId xmlns:a16="http://schemas.microsoft.com/office/drawing/2014/main" id="{F0B6C327-AC07-D3D4-8870-38B4372A8EB1}"/>
                  </a:ext>
                </a:extLst>
              </p:cNvPr>
              <p:cNvSpPr txBox="1">
                <a:spLocks noRot="1" noChangeAspect="1" noMove="1" noResize="1" noEditPoints="1" noAdjustHandles="1" noChangeArrowheads="1" noChangeShapeType="1" noTextEdit="1"/>
              </p:cNvSpPr>
              <p:nvPr/>
            </p:nvSpPr>
            <p:spPr>
              <a:xfrm>
                <a:off x="7806410" y="4830648"/>
                <a:ext cx="3441583" cy="1297022"/>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181542-9895-3B69-748C-BA93D71A5D4A}"/>
                  </a:ext>
                </a:extLst>
              </p:cNvPr>
              <p:cNvSpPr txBox="1"/>
              <p:nvPr/>
            </p:nvSpPr>
            <p:spPr>
              <a:xfrm>
                <a:off x="680852" y="4264171"/>
                <a:ext cx="3811983" cy="2031710"/>
              </a:xfrm>
              <a:prstGeom prst="rect">
                <a:avLst/>
              </a:prstGeom>
              <a:noFill/>
            </p:spPr>
            <p:txBody>
              <a:bodyPr wrap="square" rtlCol="0">
                <a:spAutoFit/>
              </a:bodyPr>
              <a:lstStyle/>
              <a:p>
                <a:r>
                  <a:rPr lang="en-IN" sz="2400" dirty="0"/>
                  <a:t>Where</a:t>
                </a:r>
                <a14:m>
                  <m:oMath xmlns:m="http://schemas.openxmlformats.org/officeDocument/2006/math">
                    <m:sSup>
                      <m:sSupPr>
                        <m:ctrlPr>
                          <a:rPr lang="en-IN" sz="2400" b="1" i="1" dirty="0">
                            <a:latin typeface="Cambria Math" panose="02040503050406030204" pitchFamily="18" charset="0"/>
                          </a:rPr>
                        </m:ctrlPr>
                      </m:sSupPr>
                      <m:e>
                        <m:r>
                          <a:rPr lang="en-IN" sz="2400" b="1" i="1" dirty="0" smtClean="0">
                            <a:latin typeface="Cambria Math" panose="02040503050406030204" pitchFamily="18" charset="0"/>
                          </a:rPr>
                          <m:t> </m:t>
                        </m:r>
                        <m:r>
                          <a:rPr lang="en-IN" sz="2400" b="1" i="1" dirty="0">
                            <a:latin typeface="Cambria Math" panose="02040503050406030204" pitchFamily="18" charset="0"/>
                          </a:rPr>
                          <m:t>𝑯</m:t>
                        </m:r>
                      </m:e>
                      <m:sup>
                        <m:r>
                          <a:rPr lang="en-IN" sz="2400" b="1" i="1" dirty="0">
                            <a:latin typeface="Cambria Math" panose="02040503050406030204" pitchFamily="18" charset="0"/>
                          </a:rPr>
                          <m:t>(</m:t>
                        </m:r>
                        <m:r>
                          <a:rPr lang="en-IN" sz="2400" b="1" i="1" dirty="0">
                            <a:latin typeface="Cambria Math" panose="02040503050406030204" pitchFamily="18" charset="0"/>
                          </a:rPr>
                          <m:t>𝒓</m:t>
                        </m:r>
                        <m:r>
                          <a:rPr lang="en-IN" sz="2400" b="1" i="1" dirty="0">
                            <a:latin typeface="Cambria Math" panose="02040503050406030204" pitchFamily="18" charset="0"/>
                          </a:rPr>
                          <m:t>+</m:t>
                        </m:r>
                        <m:r>
                          <a:rPr lang="en-IN" sz="2400" b="1" i="1" dirty="0">
                            <a:latin typeface="Cambria Math" panose="02040503050406030204" pitchFamily="18" charset="0"/>
                          </a:rPr>
                          <m:t>𝟐</m:t>
                        </m:r>
                        <m:r>
                          <a:rPr lang="en-IN" sz="2400" b="1" i="1" dirty="0">
                            <a:latin typeface="Cambria Math" panose="02040503050406030204" pitchFamily="18" charset="0"/>
                          </a:rPr>
                          <m:t>)</m:t>
                        </m:r>
                      </m:sup>
                    </m:sSup>
                  </m:oMath>
                </a14:m>
                <a:r>
                  <a:rPr lang="en-IN" sz="2400" dirty="0"/>
                  <a:t>and </a:t>
                </a:r>
                <a14:m>
                  <m:oMath xmlns:m="http://schemas.openxmlformats.org/officeDocument/2006/math">
                    <m:sSup>
                      <m:sSupPr>
                        <m:ctrlPr>
                          <a:rPr lang="en-IN" sz="2400" b="1" i="1">
                            <a:latin typeface="Cambria Math" panose="02040503050406030204" pitchFamily="18" charset="0"/>
                          </a:rPr>
                        </m:ctrlPr>
                      </m:sSupPr>
                      <m:e>
                        <m:r>
                          <a:rPr lang="en-IN" sz="2400" b="1" i="1" smtClean="0">
                            <a:latin typeface="Cambria Math" panose="02040503050406030204" pitchFamily="18" charset="0"/>
                          </a:rPr>
                          <m:t>𝑳</m:t>
                        </m:r>
                      </m:e>
                      <m:sup>
                        <m:r>
                          <a:rPr lang="en-IN" sz="2400" b="1" i="1">
                            <a:latin typeface="Cambria Math" panose="02040503050406030204" pitchFamily="18" charset="0"/>
                          </a:rPr>
                          <m:t>(</m:t>
                        </m:r>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𝟐</m:t>
                        </m:r>
                        <m:r>
                          <a:rPr lang="en-IN" sz="2400" b="1" i="1">
                            <a:latin typeface="Cambria Math" panose="02040503050406030204" pitchFamily="18" charset="0"/>
                          </a:rPr>
                          <m:t>)</m:t>
                        </m:r>
                      </m:sup>
                    </m:sSup>
                  </m:oMath>
                </a14:m>
                <a:r>
                  <a:rPr lang="en-IN" sz="2400" dirty="0"/>
                  <a:t> are computed from the graph’s adjacency matrix and previous dyad probabilities as follows</a:t>
                </a:r>
              </a:p>
            </p:txBody>
          </p:sp>
        </mc:Choice>
        <mc:Fallback xmlns="">
          <p:sp>
            <p:nvSpPr>
              <p:cNvPr id="15" name="TextBox 14">
                <a:extLst>
                  <a:ext uri="{FF2B5EF4-FFF2-40B4-BE49-F238E27FC236}">
                    <a16:creationId xmlns:a16="http://schemas.microsoft.com/office/drawing/2014/main" id="{BB181542-9895-3B69-748C-BA93D71A5D4A}"/>
                  </a:ext>
                </a:extLst>
              </p:cNvPr>
              <p:cNvSpPr txBox="1">
                <a:spLocks noRot="1" noChangeAspect="1" noMove="1" noResize="1" noEditPoints="1" noAdjustHandles="1" noChangeArrowheads="1" noChangeShapeType="1" noTextEdit="1"/>
              </p:cNvSpPr>
              <p:nvPr/>
            </p:nvSpPr>
            <p:spPr>
              <a:xfrm>
                <a:off x="680852" y="4264171"/>
                <a:ext cx="3811983" cy="2031710"/>
              </a:xfrm>
              <a:prstGeom prst="rect">
                <a:avLst/>
              </a:prstGeom>
              <a:blipFill>
                <a:blip r:embed="rId6"/>
                <a:stretch>
                  <a:fillRect l="-2560" t="-1502" b="-24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DAD150-E6F2-0E4B-862A-CF77995497DA}"/>
                  </a:ext>
                </a:extLst>
              </p:cNvPr>
              <p:cNvSpPr txBox="1"/>
              <p:nvPr/>
            </p:nvSpPr>
            <p:spPr>
              <a:xfrm>
                <a:off x="4194824" y="4726970"/>
                <a:ext cx="483921"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7200" b="0" i="1" smtClean="0">
                          <a:solidFill>
                            <a:schemeClr val="tx1"/>
                          </a:solidFill>
                          <a:latin typeface="Cambria Math" panose="02040503050406030204" pitchFamily="18" charset="0"/>
                        </a:rPr>
                        <m:t>:</m:t>
                      </m:r>
                    </m:oMath>
                  </m:oMathPara>
                </a14:m>
                <a:endParaRPr lang="en-IN" sz="7200" dirty="0"/>
              </a:p>
            </p:txBody>
          </p:sp>
        </mc:Choice>
        <mc:Fallback xmlns="">
          <p:sp>
            <p:nvSpPr>
              <p:cNvPr id="17" name="TextBox 16">
                <a:extLst>
                  <a:ext uri="{FF2B5EF4-FFF2-40B4-BE49-F238E27FC236}">
                    <a16:creationId xmlns:a16="http://schemas.microsoft.com/office/drawing/2014/main" id="{81DAD150-E6F2-0E4B-862A-CF77995497DA}"/>
                  </a:ext>
                </a:extLst>
              </p:cNvPr>
              <p:cNvSpPr txBox="1">
                <a:spLocks noRot="1" noChangeAspect="1" noMove="1" noResize="1" noEditPoints="1" noAdjustHandles="1" noChangeArrowheads="1" noChangeShapeType="1" noTextEdit="1"/>
              </p:cNvSpPr>
              <p:nvPr/>
            </p:nvSpPr>
            <p:spPr>
              <a:xfrm>
                <a:off x="4194824" y="4726970"/>
                <a:ext cx="483921" cy="1200329"/>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A9F967-70F8-3A11-A71D-E57BE2B735BB}"/>
                  </a:ext>
                </a:extLst>
              </p:cNvPr>
              <p:cNvSpPr txBox="1"/>
              <p:nvPr/>
            </p:nvSpPr>
            <p:spPr>
              <a:xfrm>
                <a:off x="4575376" y="2755107"/>
                <a:ext cx="3177728" cy="609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𝒂</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𝟑</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𝟐</m:t>
                              </m:r>
                            </m:e>
                          </m:d>
                        </m:sup>
                      </m:sSubSup>
                      <m:sSup>
                        <m:sSupPr>
                          <m:ctrlPr>
                            <a:rPr lang="en-IN" sz="2400" b="1" i="1" dirty="0" smtClean="0">
                              <a:solidFill>
                                <a:schemeClr val="tx1"/>
                              </a:solidFill>
                              <a:latin typeface="Cambria Math" panose="02040503050406030204" pitchFamily="18" charset="0"/>
                            </a:rPr>
                          </m:ctrlPr>
                        </m:sSupPr>
                        <m:e>
                          <m:r>
                            <a:rPr lang="en-IN" sz="2400" b="1" i="1" dirty="0" smtClean="0">
                              <a:solidFill>
                                <a:schemeClr val="tx1"/>
                              </a:solidFill>
                              <a:latin typeface="Cambria Math" panose="02040503050406030204" pitchFamily="18" charset="0"/>
                            </a:rPr>
                            <m:t>𝑳</m:t>
                          </m:r>
                        </m:e>
                        <m:sup>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𝒓</m:t>
                          </m:r>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𝟐</m:t>
                          </m:r>
                          <m:r>
                            <a:rPr lang="en-IN" sz="2400" b="1" i="1" dirty="0" smtClean="0">
                              <a:solidFill>
                                <a:schemeClr val="tx1"/>
                              </a:solidFill>
                              <a:latin typeface="Cambria Math" panose="02040503050406030204" pitchFamily="18" charset="0"/>
                            </a:rPr>
                            <m:t>)</m:t>
                          </m:r>
                        </m:sup>
                      </m:sSup>
                    </m:oMath>
                  </m:oMathPara>
                </a14:m>
                <a:endParaRPr lang="en-IN" sz="2400" b="1" dirty="0">
                  <a:solidFill>
                    <a:schemeClr val="tx1"/>
                  </a:solidFill>
                </a:endParaRPr>
              </a:p>
            </p:txBody>
          </p:sp>
        </mc:Choice>
        <mc:Fallback xmlns="">
          <p:sp>
            <p:nvSpPr>
              <p:cNvPr id="5" name="TextBox 4">
                <a:extLst>
                  <a:ext uri="{FF2B5EF4-FFF2-40B4-BE49-F238E27FC236}">
                    <a16:creationId xmlns:a16="http://schemas.microsoft.com/office/drawing/2014/main" id="{ACA9F967-70F8-3A11-A71D-E57BE2B735BB}"/>
                  </a:ext>
                </a:extLst>
              </p:cNvPr>
              <p:cNvSpPr txBox="1">
                <a:spLocks noRot="1" noChangeAspect="1" noMove="1" noResize="1" noEditPoints="1" noAdjustHandles="1" noChangeArrowheads="1" noChangeShapeType="1" noTextEdit="1"/>
              </p:cNvSpPr>
              <p:nvPr/>
            </p:nvSpPr>
            <p:spPr>
              <a:xfrm>
                <a:off x="4575376" y="2755107"/>
                <a:ext cx="3177728" cy="609141"/>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A10925-7BEF-25B4-3C01-20540C2DC062}"/>
                  </a:ext>
                </a:extLst>
              </p:cNvPr>
              <p:cNvSpPr txBox="1"/>
              <p:nvPr/>
            </p:nvSpPr>
            <p:spPr>
              <a:xfrm>
                <a:off x="8130226" y="2773053"/>
                <a:ext cx="3193758" cy="6091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𝒏</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𝟑</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𝒏</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smtClean="0">
                                  <a:latin typeface="Cambria Math" panose="02040503050406030204" pitchFamily="18" charset="0"/>
                                </a:rPr>
                                <m:t>+</m:t>
                              </m:r>
                              <m:r>
                                <a:rPr lang="en-IN" sz="2400" b="1" i="1" smtClean="0">
                                  <a:latin typeface="Cambria Math" panose="02040503050406030204" pitchFamily="18" charset="0"/>
                                </a:rPr>
                                <m:t>𝟐</m:t>
                              </m:r>
                            </m:e>
                          </m:d>
                        </m:sup>
                      </m:sSubSup>
                      <m:sSup>
                        <m:sSupPr>
                          <m:ctrlPr>
                            <a:rPr lang="en-IN" sz="2400" b="1" i="1" dirty="0" smtClean="0">
                              <a:solidFill>
                                <a:schemeClr val="tx1"/>
                              </a:solidFill>
                              <a:latin typeface="Cambria Math" panose="02040503050406030204" pitchFamily="18" charset="0"/>
                            </a:rPr>
                          </m:ctrlPr>
                        </m:sSupPr>
                        <m:e>
                          <m:r>
                            <a:rPr lang="en-IN" sz="2400" b="1" i="1" dirty="0" smtClean="0">
                              <a:solidFill>
                                <a:schemeClr val="tx1"/>
                              </a:solidFill>
                              <a:latin typeface="Cambria Math" panose="02040503050406030204" pitchFamily="18" charset="0"/>
                            </a:rPr>
                            <m:t>𝑳</m:t>
                          </m:r>
                        </m:e>
                        <m:sup>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𝒓</m:t>
                          </m:r>
                          <m:r>
                            <a:rPr lang="en-IN" sz="2400" b="1" i="1" dirty="0" smtClean="0">
                              <a:solidFill>
                                <a:schemeClr val="tx1"/>
                              </a:solidFill>
                              <a:latin typeface="Cambria Math" panose="02040503050406030204" pitchFamily="18" charset="0"/>
                            </a:rPr>
                            <m:t>+</m:t>
                          </m:r>
                          <m:r>
                            <a:rPr lang="en-IN" sz="2400" b="1" i="1" dirty="0" smtClean="0">
                              <a:solidFill>
                                <a:schemeClr val="tx1"/>
                              </a:solidFill>
                              <a:latin typeface="Cambria Math" panose="02040503050406030204" pitchFamily="18" charset="0"/>
                            </a:rPr>
                            <m:t>𝟐</m:t>
                          </m:r>
                          <m:r>
                            <a:rPr lang="en-IN" sz="2400" b="1" i="1" dirty="0" smtClean="0">
                              <a:solidFill>
                                <a:schemeClr val="tx1"/>
                              </a:solidFill>
                              <a:latin typeface="Cambria Math" panose="02040503050406030204" pitchFamily="18" charset="0"/>
                            </a:rPr>
                            <m:t>)</m:t>
                          </m:r>
                        </m:sup>
                      </m:sSup>
                    </m:oMath>
                  </m:oMathPara>
                </a14:m>
                <a:endParaRPr lang="en-IN" sz="2400" b="1" dirty="0">
                  <a:solidFill>
                    <a:schemeClr val="tx1"/>
                  </a:solidFill>
                </a:endParaRPr>
              </a:p>
            </p:txBody>
          </p:sp>
        </mc:Choice>
        <mc:Fallback xmlns="">
          <p:sp>
            <p:nvSpPr>
              <p:cNvPr id="7" name="TextBox 6">
                <a:extLst>
                  <a:ext uri="{FF2B5EF4-FFF2-40B4-BE49-F238E27FC236}">
                    <a16:creationId xmlns:a16="http://schemas.microsoft.com/office/drawing/2014/main" id="{C7A10925-7BEF-25B4-3C01-20540C2DC062}"/>
                  </a:ext>
                </a:extLst>
              </p:cNvPr>
              <p:cNvSpPr txBox="1">
                <a:spLocks noRot="1" noChangeAspect="1" noMove="1" noResize="1" noEditPoints="1" noAdjustHandles="1" noChangeArrowheads="1" noChangeShapeType="1" noTextEdit="1"/>
              </p:cNvSpPr>
              <p:nvPr/>
            </p:nvSpPr>
            <p:spPr>
              <a:xfrm>
                <a:off x="8130226" y="2773053"/>
                <a:ext cx="3193758" cy="609141"/>
              </a:xfrm>
              <a:prstGeom prst="rect">
                <a:avLst/>
              </a:prstGeom>
              <a:blipFill>
                <a:blip r:embed="rId9"/>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0107697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9475-FA6F-4C0D-5015-B40D75FD46CA}"/>
              </a:ext>
            </a:extLst>
          </p:cNvPr>
          <p:cNvSpPr>
            <a:spLocks noGrp="1"/>
          </p:cNvSpPr>
          <p:nvPr>
            <p:ph type="title"/>
          </p:nvPr>
        </p:nvSpPr>
        <p:spPr>
          <a:xfrm>
            <a:off x="811480" y="610236"/>
            <a:ext cx="10058400" cy="891463"/>
          </a:xfrm>
        </p:spPr>
        <p:txBody>
          <a:bodyPr>
            <a:noAutofit/>
          </a:bodyPr>
          <a:lstStyle/>
          <a:p>
            <a:pPr algn="ctr"/>
            <a:r>
              <a:rPr lang="en-IN" u="sng" dirty="0"/>
              <a:t>Iterative Scaling Algorithm Continued</a:t>
            </a:r>
            <a:br>
              <a:rPr lang="en-IN" u="sng" dirty="0"/>
            </a:br>
            <a:r>
              <a:rPr lang="en-IN" u="sng" dirty="0"/>
              <a:t>(Normalizing Step):-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4BA94A-E673-6D00-7AD6-BCAF1EA00A40}"/>
                  </a:ext>
                </a:extLst>
              </p:cNvPr>
              <p:cNvSpPr txBox="1"/>
              <p:nvPr/>
            </p:nvSpPr>
            <p:spPr>
              <a:xfrm>
                <a:off x="944007" y="1706072"/>
                <a:ext cx="10303986" cy="862608"/>
              </a:xfrm>
              <a:prstGeom prst="rect">
                <a:avLst/>
              </a:prstGeom>
              <a:noFill/>
            </p:spPr>
            <p:txBody>
              <a:bodyPr wrap="square" rtlCol="0">
                <a:spAutoFit/>
              </a:bodyPr>
              <a:lstStyle/>
              <a:p>
                <a:r>
                  <a:rPr lang="en-IN" sz="2400" dirty="0"/>
                  <a:t>Lastly</a:t>
                </a:r>
                <a:r>
                  <a:rPr lang="en-IN" sz="2400" dirty="0">
                    <a:solidFill>
                      <a:schemeClr val="tx1"/>
                    </a:solidFill>
                  </a:rPr>
                  <a:t> for all </a:t>
                </a:r>
                <a14:m>
                  <m:oMath xmlns:m="http://schemas.openxmlformats.org/officeDocument/2006/math">
                    <m:r>
                      <a:rPr lang="en-IN" sz="2400" smtClean="0">
                        <a:solidFill>
                          <a:schemeClr val="tx1"/>
                        </a:solidFill>
                        <a:latin typeface="Cambria Math" panose="02040503050406030204" pitchFamily="18" charset="0"/>
                      </a:rPr>
                      <m:t>ⅈ</m:t>
                    </m:r>
                    <m:r>
                      <a:rPr lang="en-IN" sz="2400" i="0" smtClean="0">
                        <a:solidFill>
                          <a:schemeClr val="tx1"/>
                        </a:solidFill>
                        <a:latin typeface="Cambria Math" panose="02040503050406030204" pitchFamily="18" charset="0"/>
                      </a:rPr>
                      <m:t>≠</m:t>
                    </m:r>
                    <m:r>
                      <a:rPr lang="en-IN" sz="2400" i="1" smtClean="0">
                        <a:solidFill>
                          <a:schemeClr val="tx1"/>
                        </a:solidFill>
                        <a:latin typeface="Cambria Math" panose="02040503050406030204" pitchFamily="18" charset="0"/>
                      </a:rPr>
                      <m:t>𝑗</m:t>
                    </m:r>
                  </m:oMath>
                </a14:m>
                <a:r>
                  <a:rPr lang="en-IN" sz="2400" dirty="0">
                    <a:solidFill>
                      <a:schemeClr val="tx1"/>
                    </a:solidFill>
                  </a:rPr>
                  <a:t> perform the </a:t>
                </a:r>
                <a14:m>
                  <m:oMath xmlns:m="http://schemas.openxmlformats.org/officeDocument/2006/math">
                    <m:sSup>
                      <m:sSupPr>
                        <m:ctrlPr>
                          <a:rPr lang="en-IN" sz="2400" i="1" smtClean="0">
                            <a:solidFill>
                              <a:schemeClr val="tx1"/>
                            </a:solidFill>
                            <a:latin typeface="Cambria Math" panose="02040503050406030204" pitchFamily="18" charset="0"/>
                          </a:rPr>
                        </m:ctrlPr>
                      </m:sSupPr>
                      <m:e>
                        <m:r>
                          <a:rPr lang="en-IN" sz="2400" b="0" i="1" smtClean="0">
                            <a:solidFill>
                              <a:schemeClr val="tx1"/>
                            </a:solidFill>
                            <a:latin typeface="Cambria Math" panose="02040503050406030204" pitchFamily="18" charset="0"/>
                          </a:rPr>
                          <m:t>(</m:t>
                        </m:r>
                        <m:r>
                          <a:rPr lang="en-IN" sz="2400" b="0" i="1" smtClean="0">
                            <a:solidFill>
                              <a:schemeClr val="tx1"/>
                            </a:solidFill>
                            <a:latin typeface="Cambria Math" panose="02040503050406030204" pitchFamily="18" charset="0"/>
                          </a:rPr>
                          <m:t>𝑟</m:t>
                        </m:r>
                        <m:r>
                          <a:rPr lang="en-IN" sz="2400" b="0" i="1" smtClean="0">
                            <a:solidFill>
                              <a:schemeClr val="tx1"/>
                            </a:solidFill>
                            <a:latin typeface="Cambria Math" panose="02040503050406030204" pitchFamily="18" charset="0"/>
                          </a:rPr>
                          <m:t>+4)</m:t>
                        </m:r>
                      </m:e>
                      <m:sup>
                        <m:r>
                          <m:rPr>
                            <m:sty m:val="p"/>
                          </m:rPr>
                          <a:rPr lang="en-IN" sz="2400" b="0" i="0" smtClean="0">
                            <a:solidFill>
                              <a:schemeClr val="tx1"/>
                            </a:solidFill>
                            <a:latin typeface="Cambria Math" panose="02040503050406030204" pitchFamily="18" charset="0"/>
                          </a:rPr>
                          <m:t>th</m:t>
                        </m:r>
                      </m:sup>
                    </m:sSup>
                  </m:oMath>
                </a14:m>
                <a:r>
                  <a:rPr lang="en-IN" sz="2400" dirty="0">
                    <a:solidFill>
                      <a:schemeClr val="tx1"/>
                    </a:solidFill>
                  </a:rPr>
                  <a:t> normalizing step on th</a:t>
                </a:r>
                <a:r>
                  <a:rPr lang="en-IN" sz="2400" dirty="0"/>
                  <a:t>e </a:t>
                </a:r>
                <a14:m>
                  <m:oMath xmlns:m="http://schemas.openxmlformats.org/officeDocument/2006/math">
                    <m:sSup>
                      <m:sSupPr>
                        <m:ctrlPr>
                          <a:rPr lang="en-IN" sz="2400" i="1">
                            <a:latin typeface="Cambria Math" panose="02040503050406030204" pitchFamily="18" charset="0"/>
                          </a:rPr>
                        </m:ctrlPr>
                      </m:sSupPr>
                      <m:e>
                        <m:r>
                          <a:rPr lang="en-IN" sz="2400" i="1">
                            <a:latin typeface="Cambria Math" panose="02040503050406030204" pitchFamily="18" charset="0"/>
                          </a:rPr>
                          <m:t>(</m:t>
                        </m:r>
                        <m:r>
                          <a:rPr lang="en-IN" sz="2400" i="1">
                            <a:latin typeface="Cambria Math" panose="02040503050406030204" pitchFamily="18" charset="0"/>
                          </a:rPr>
                          <m:t>𝑟</m:t>
                        </m:r>
                        <m:r>
                          <a:rPr lang="en-IN" sz="2400" i="1">
                            <a:latin typeface="Cambria Math" panose="02040503050406030204" pitchFamily="18" charset="0"/>
                          </a:rPr>
                          <m:t>+3)</m:t>
                        </m:r>
                      </m:e>
                      <m:sup>
                        <m:r>
                          <m:rPr>
                            <m:sty m:val="p"/>
                          </m:rPr>
                          <a:rPr lang="en-IN" sz="2400">
                            <a:latin typeface="Cambria Math" panose="02040503050406030204" pitchFamily="18" charset="0"/>
                          </a:rPr>
                          <m:t>th</m:t>
                        </m:r>
                      </m:sup>
                    </m:sSup>
                  </m:oMath>
                </a14:m>
                <a:r>
                  <a:rPr lang="en-IN" sz="2400" dirty="0">
                    <a:solidFill>
                      <a:schemeClr val="tx1"/>
                    </a:solidFill>
                  </a:rPr>
                  <a:t> mutual step computed previously as follows:-</a:t>
                </a:r>
              </a:p>
            </p:txBody>
          </p:sp>
        </mc:Choice>
        <mc:Fallback xmlns="">
          <p:sp>
            <p:nvSpPr>
              <p:cNvPr id="4" name="TextBox 3">
                <a:extLst>
                  <a:ext uri="{FF2B5EF4-FFF2-40B4-BE49-F238E27FC236}">
                    <a16:creationId xmlns:a16="http://schemas.microsoft.com/office/drawing/2014/main" id="{824BA94A-E673-6D00-7AD6-BCAF1EA00A40}"/>
                  </a:ext>
                </a:extLst>
              </p:cNvPr>
              <p:cNvSpPr txBox="1">
                <a:spLocks noRot="1" noChangeAspect="1" noMove="1" noResize="1" noEditPoints="1" noAdjustHandles="1" noChangeArrowheads="1" noChangeShapeType="1" noTextEdit="1"/>
              </p:cNvSpPr>
              <p:nvPr/>
            </p:nvSpPr>
            <p:spPr>
              <a:xfrm>
                <a:off x="944007" y="1706072"/>
                <a:ext cx="10303986" cy="862608"/>
              </a:xfrm>
              <a:prstGeom prst="rect">
                <a:avLst/>
              </a:prstGeom>
              <a:blipFill>
                <a:blip r:embed="rId2"/>
                <a:stretch>
                  <a:fillRect l="-947" t="-2837" b="-14184"/>
                </a:stretch>
              </a:blipFill>
            </p:spPr>
            <p:txBody>
              <a:bodyPr/>
              <a:lstStyle/>
              <a:p>
                <a:r>
                  <a:rPr lang="en-IN">
                    <a:noFill/>
                  </a:rPr>
                  <a:t> </a:t>
                </a:r>
              </a:p>
            </p:txBody>
          </p:sp>
        </mc:Fallback>
      </mc:AlternateContent>
      <p:sp>
        <p:nvSpPr>
          <p:cNvPr id="6" name="Arrow: Down 5">
            <a:extLst>
              <a:ext uri="{FF2B5EF4-FFF2-40B4-BE49-F238E27FC236}">
                <a16:creationId xmlns:a16="http://schemas.microsoft.com/office/drawing/2014/main" id="{6E18F13C-DE73-E3C0-A8EF-C4F2C4C1CB85}"/>
              </a:ext>
            </a:extLst>
          </p:cNvPr>
          <p:cNvSpPr/>
          <p:nvPr/>
        </p:nvSpPr>
        <p:spPr>
          <a:xfrm flipV="1">
            <a:off x="5908388" y="3798517"/>
            <a:ext cx="1514104" cy="1430673"/>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117394-DBD1-A575-BC31-F07B4ABB7630}"/>
                  </a:ext>
                </a:extLst>
              </p:cNvPr>
              <p:cNvSpPr txBox="1"/>
              <p:nvPr/>
            </p:nvSpPr>
            <p:spPr>
              <a:xfrm>
                <a:off x="4844026" y="5416199"/>
                <a:ext cx="5710281" cy="603435"/>
              </a:xfrm>
              <a:prstGeom prst="rect">
                <a:avLst/>
              </a:prstGeom>
              <a:noFill/>
            </p:spPr>
            <p:txBody>
              <a:bodyPr wrap="none" rtlCol="0">
                <a:spAutoFit/>
              </a:bodyPr>
              <a:lstStyle/>
              <a:p>
                <a14:m>
                  <m:oMath xmlns:m="http://schemas.openxmlformats.org/officeDocument/2006/math">
                    <m:sSubSup>
                      <m:sSubSupPr>
                        <m:ctrlPr>
                          <a:rPr lang="en-IN" sz="2400" b="1" i="1" smtClean="0">
                            <a:latin typeface="Cambria Math" panose="02040503050406030204" pitchFamily="18" charset="0"/>
                          </a:rPr>
                        </m:ctrlPr>
                      </m:sSubSupPr>
                      <m:e>
                        <m:r>
                          <a:rPr lang="en-IN" sz="2400" b="1" i="1">
                            <a:latin typeface="Cambria Math" panose="02040503050406030204" pitchFamily="18" charset="0"/>
                          </a:rPr>
                          <m:t>𝑹</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𝟑</m:t>
                            </m:r>
                          </m:e>
                        </m:d>
                      </m:sup>
                    </m:sSubSup>
                    <m:r>
                      <a:rPr lang="en-IN" sz="2400" b="1" i="0">
                        <a:solidFill>
                          <a:schemeClr val="tx1"/>
                        </a:solidFill>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a:latin typeface="Cambria Math" panose="02040503050406030204" pitchFamily="18" charset="0"/>
                          </a:rPr>
                          <m:t>𝒎</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𝟒</m:t>
                            </m:r>
                          </m:e>
                        </m:d>
                      </m:sup>
                    </m:sSubSup>
                  </m:oMath>
                </a14:m>
                <a:r>
                  <a:rPr lang="en-IN" sz="2400" b="1" dirty="0">
                    <a:solidFill>
                      <a:schemeClr val="tx1"/>
                    </a:solidFill>
                  </a:rPr>
                  <a:t>+</a:t>
                </a:r>
                <a:r>
                  <a:rPr lang="en-IN" sz="2400" b="1" dirty="0"/>
                  <a:t> </a:t>
                </a:r>
                <a14:m>
                  <m:oMath xmlns:m="http://schemas.openxmlformats.org/officeDocument/2006/math">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𝟒</m:t>
                            </m:r>
                          </m:e>
                        </m:d>
                      </m:sup>
                    </m:sSubSup>
                  </m:oMath>
                </a14:m>
                <a:r>
                  <a:rPr lang="en-IN" sz="2400" b="1" dirty="0"/>
                  <a:t> </a:t>
                </a:r>
                <a14:m>
                  <m:oMath xmlns:m="http://schemas.openxmlformats.org/officeDocument/2006/math">
                    <m:r>
                      <a:rPr lang="en-IN" sz="2400" b="1" i="0" smtClean="0">
                        <a:latin typeface="Cambria Math" panose="02040503050406030204" pitchFamily="18" charset="0"/>
                      </a:rPr>
                      <m:t>+</m:t>
                    </m:r>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i="0" smtClean="0">
                            <a:latin typeface="Cambria Math" panose="02040503050406030204" pitchFamily="18" charset="0"/>
                          </a:rPr>
                          <m:t>𝐣</m:t>
                        </m:r>
                        <m:r>
                          <a:rPr lang="en-IN" sz="2400" b="1" i="1" smtClean="0">
                            <a:latin typeface="Cambria Math" panose="02040503050406030204" pitchFamily="18" charset="0"/>
                          </a:rPr>
                          <m:t>𝒊</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𝟒</m:t>
                            </m:r>
                          </m:e>
                        </m:d>
                      </m:sup>
                    </m:sSubSup>
                  </m:oMath>
                </a14:m>
                <a:r>
                  <a:rPr lang="en-IN" sz="2400" b="1" dirty="0"/>
                  <a:t>+ </a:t>
                </a:r>
                <a14:m>
                  <m:oMath xmlns:m="http://schemas.openxmlformats.org/officeDocument/2006/math">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𝒏</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𝟒</m:t>
                            </m:r>
                          </m:e>
                        </m:d>
                      </m:sup>
                    </m:sSubSup>
                  </m:oMath>
                </a14:m>
                <a:endParaRPr lang="en-IN" sz="2400" b="1" dirty="0">
                  <a:solidFill>
                    <a:schemeClr val="tx1"/>
                  </a:solidFill>
                </a:endParaRPr>
              </a:p>
            </p:txBody>
          </p:sp>
        </mc:Choice>
        <mc:Fallback xmlns="">
          <p:sp>
            <p:nvSpPr>
              <p:cNvPr id="10" name="TextBox 9">
                <a:extLst>
                  <a:ext uri="{FF2B5EF4-FFF2-40B4-BE49-F238E27FC236}">
                    <a16:creationId xmlns:a16="http://schemas.microsoft.com/office/drawing/2014/main" id="{53117394-DBD1-A575-BC31-F07B4ABB7630}"/>
                  </a:ext>
                </a:extLst>
              </p:cNvPr>
              <p:cNvSpPr txBox="1">
                <a:spLocks noRot="1" noChangeAspect="1" noMove="1" noResize="1" noEditPoints="1" noAdjustHandles="1" noChangeArrowheads="1" noChangeShapeType="1" noTextEdit="1"/>
              </p:cNvSpPr>
              <p:nvPr/>
            </p:nvSpPr>
            <p:spPr>
              <a:xfrm>
                <a:off x="4844026" y="5416199"/>
                <a:ext cx="5710281" cy="603435"/>
              </a:xfrm>
              <a:prstGeom prst="rect">
                <a:avLst/>
              </a:prstGeom>
              <a:blipFill>
                <a:blip r:embed="rId3"/>
                <a:stretch>
                  <a:fillRect b="-1212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7B8B66-0DCD-F54F-3166-48E8E8CB0472}"/>
                  </a:ext>
                </a:extLst>
              </p:cNvPr>
              <p:cNvSpPr txBox="1"/>
              <p:nvPr/>
            </p:nvSpPr>
            <p:spPr>
              <a:xfrm>
                <a:off x="1886054" y="2548943"/>
                <a:ext cx="2534988" cy="1177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a:solidFill>
                                <a:schemeClr val="tx1"/>
                              </a:solidFill>
                              <a:latin typeface="Cambria Math" panose="02040503050406030204" pitchFamily="18" charset="0"/>
                            </a:rPr>
                            <m:t>𝒎</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𝟒</m:t>
                              </m:r>
                            </m:e>
                          </m:d>
                        </m:sup>
                      </m:sSubSup>
                      <m:r>
                        <a:rPr lang="en-IN" sz="2400" b="1" i="0">
                          <a:solidFill>
                            <a:schemeClr val="tx1"/>
                          </a:solidFill>
                          <a:latin typeface="Cambria Math" panose="02040503050406030204" pitchFamily="18" charset="0"/>
                        </a:rPr>
                        <m:t>=</m:t>
                      </m:r>
                      <m:f>
                        <m:fPr>
                          <m:ctrlPr>
                            <a:rPr lang="en-IN" sz="2400" b="1" i="1" dirty="0">
                              <a:latin typeface="Cambria Math" panose="02040503050406030204" pitchFamily="18" charset="0"/>
                            </a:rPr>
                          </m:ctrlPr>
                        </m:fPr>
                        <m:num>
                          <m:sSubSup>
                            <m:sSubSupPr>
                              <m:ctrlPr>
                                <a:rPr lang="en-IN" sz="2400" b="1" i="1">
                                  <a:latin typeface="Cambria Math" panose="02040503050406030204" pitchFamily="18" charset="0"/>
                                </a:rPr>
                              </m:ctrlPr>
                            </m:sSubSupPr>
                            <m:e>
                              <m:r>
                                <a:rPr lang="en-IN" sz="2400" b="1" i="1">
                                  <a:latin typeface="Cambria Math" panose="02040503050406030204" pitchFamily="18" charset="0"/>
                                </a:rPr>
                                <m:t>𝒎</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𝟑</m:t>
                                  </m:r>
                                </m:e>
                              </m:d>
                            </m:sup>
                          </m:sSubSup>
                        </m:num>
                        <m:den>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𝑹</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𝟑</m:t>
                                  </m:r>
                                </m:e>
                              </m:d>
                            </m:sup>
                          </m:sSubSup>
                        </m:den>
                      </m:f>
                      <m:r>
                        <a:rPr lang="en-IN" sz="2400" b="1" i="1" dirty="0">
                          <a:latin typeface="Cambria Math" panose="02040503050406030204" pitchFamily="18" charset="0"/>
                        </a:rPr>
                        <m:t> </m:t>
                      </m:r>
                    </m:oMath>
                  </m:oMathPara>
                </a14:m>
                <a:endParaRPr lang="en-IN" sz="2400" b="1" dirty="0">
                  <a:solidFill>
                    <a:schemeClr val="tx1"/>
                  </a:solidFill>
                </a:endParaRPr>
              </a:p>
            </p:txBody>
          </p:sp>
        </mc:Choice>
        <mc:Fallback xmlns="">
          <p:sp>
            <p:nvSpPr>
              <p:cNvPr id="11" name="TextBox 10">
                <a:extLst>
                  <a:ext uri="{FF2B5EF4-FFF2-40B4-BE49-F238E27FC236}">
                    <a16:creationId xmlns:a16="http://schemas.microsoft.com/office/drawing/2014/main" id="{007B8B66-0DCD-F54F-3166-48E8E8CB0472}"/>
                  </a:ext>
                </a:extLst>
              </p:cNvPr>
              <p:cNvSpPr txBox="1">
                <a:spLocks noRot="1" noChangeAspect="1" noMove="1" noResize="1" noEditPoints="1" noAdjustHandles="1" noChangeArrowheads="1" noChangeShapeType="1" noTextEdit="1"/>
              </p:cNvSpPr>
              <p:nvPr/>
            </p:nvSpPr>
            <p:spPr>
              <a:xfrm>
                <a:off x="1886054" y="2548943"/>
                <a:ext cx="2534988" cy="1177758"/>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181542-9895-3B69-748C-BA93D71A5D4A}"/>
                  </a:ext>
                </a:extLst>
              </p:cNvPr>
              <p:cNvSpPr txBox="1"/>
              <p:nvPr/>
            </p:nvSpPr>
            <p:spPr>
              <a:xfrm>
                <a:off x="680852" y="4264171"/>
                <a:ext cx="3811983" cy="2080762"/>
              </a:xfrm>
              <a:prstGeom prst="rect">
                <a:avLst/>
              </a:prstGeom>
              <a:noFill/>
            </p:spPr>
            <p:txBody>
              <a:bodyPr wrap="square" rtlCol="0">
                <a:spAutoFit/>
              </a:bodyPr>
              <a:lstStyle/>
              <a:p>
                <a:r>
                  <a:rPr lang="en-IN" sz="2400" dirty="0"/>
                  <a:t>Where</a:t>
                </a:r>
                <a:r>
                  <a:rPr lang="en-IN" sz="2400" b="1" dirty="0"/>
                  <a:t> </a:t>
                </a:r>
                <a14:m>
                  <m:oMath xmlns:m="http://schemas.openxmlformats.org/officeDocument/2006/math">
                    <m:sSubSup>
                      <m:sSubSupPr>
                        <m:ctrlPr>
                          <a:rPr lang="en-IN" sz="2400" b="1" i="1">
                            <a:latin typeface="Cambria Math" panose="02040503050406030204" pitchFamily="18" charset="0"/>
                          </a:rPr>
                        </m:ctrlPr>
                      </m:sSubSupPr>
                      <m:e>
                        <m:r>
                          <a:rPr lang="en-IN" sz="2400" b="1" i="1">
                            <a:latin typeface="Cambria Math" panose="02040503050406030204" pitchFamily="18" charset="0"/>
                          </a:rPr>
                          <m:t>𝑹</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𝟑</m:t>
                            </m:r>
                          </m:e>
                        </m:d>
                      </m:sup>
                    </m:sSubSup>
                    <m:r>
                      <a:rPr lang="en-IN" sz="2400" b="1" i="1">
                        <a:latin typeface="Cambria Math" panose="02040503050406030204" pitchFamily="18" charset="0"/>
                      </a:rPr>
                      <m:t> </m:t>
                    </m:r>
                    <m:r>
                      <m:rPr>
                        <m:sty m:val="p"/>
                      </m:rPr>
                      <a:rPr lang="en-IN" sz="2400" b="0" i="0" smtClean="0">
                        <a:latin typeface="Cambria Math" panose="02040503050406030204" pitchFamily="18" charset="0"/>
                      </a:rPr>
                      <m:t>is</m:t>
                    </m:r>
                  </m:oMath>
                </a14:m>
                <a:r>
                  <a:rPr lang="en-IN" sz="2400" dirty="0"/>
                  <a:t> a normalizing constant obtained from previous step’s dyad probabilities as follows</a:t>
                </a:r>
              </a:p>
            </p:txBody>
          </p:sp>
        </mc:Choice>
        <mc:Fallback xmlns="">
          <p:sp>
            <p:nvSpPr>
              <p:cNvPr id="15" name="TextBox 14">
                <a:extLst>
                  <a:ext uri="{FF2B5EF4-FFF2-40B4-BE49-F238E27FC236}">
                    <a16:creationId xmlns:a16="http://schemas.microsoft.com/office/drawing/2014/main" id="{BB181542-9895-3B69-748C-BA93D71A5D4A}"/>
                  </a:ext>
                </a:extLst>
              </p:cNvPr>
              <p:cNvSpPr txBox="1">
                <a:spLocks noRot="1" noChangeAspect="1" noMove="1" noResize="1" noEditPoints="1" noAdjustHandles="1" noChangeArrowheads="1" noChangeShapeType="1" noTextEdit="1"/>
              </p:cNvSpPr>
              <p:nvPr/>
            </p:nvSpPr>
            <p:spPr>
              <a:xfrm>
                <a:off x="680852" y="4264171"/>
                <a:ext cx="3811983" cy="2080762"/>
              </a:xfrm>
              <a:prstGeom prst="rect">
                <a:avLst/>
              </a:prstGeom>
              <a:blipFill>
                <a:blip r:embed="rId5"/>
                <a:stretch>
                  <a:fillRect l="-2560" b="-61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DAD150-E6F2-0E4B-862A-CF77995497DA}"/>
                  </a:ext>
                </a:extLst>
              </p:cNvPr>
              <p:cNvSpPr txBox="1"/>
              <p:nvPr/>
            </p:nvSpPr>
            <p:spPr>
              <a:xfrm>
                <a:off x="4194824" y="4726970"/>
                <a:ext cx="483921"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7200" b="0" i="1" smtClean="0">
                          <a:solidFill>
                            <a:schemeClr val="tx1"/>
                          </a:solidFill>
                          <a:latin typeface="Cambria Math" panose="02040503050406030204" pitchFamily="18" charset="0"/>
                        </a:rPr>
                        <m:t>:</m:t>
                      </m:r>
                    </m:oMath>
                  </m:oMathPara>
                </a14:m>
                <a:endParaRPr lang="en-IN" sz="7200" dirty="0"/>
              </a:p>
            </p:txBody>
          </p:sp>
        </mc:Choice>
        <mc:Fallback xmlns="">
          <p:sp>
            <p:nvSpPr>
              <p:cNvPr id="17" name="TextBox 16">
                <a:extLst>
                  <a:ext uri="{FF2B5EF4-FFF2-40B4-BE49-F238E27FC236}">
                    <a16:creationId xmlns:a16="http://schemas.microsoft.com/office/drawing/2014/main" id="{81DAD150-E6F2-0E4B-862A-CF77995497DA}"/>
                  </a:ext>
                </a:extLst>
              </p:cNvPr>
              <p:cNvSpPr txBox="1">
                <a:spLocks noRot="1" noChangeAspect="1" noMove="1" noResize="1" noEditPoints="1" noAdjustHandles="1" noChangeArrowheads="1" noChangeShapeType="1" noTextEdit="1"/>
              </p:cNvSpPr>
              <p:nvPr/>
            </p:nvSpPr>
            <p:spPr>
              <a:xfrm>
                <a:off x="4194824" y="4726970"/>
                <a:ext cx="483921" cy="1200329"/>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845392-91AA-1824-0EB6-28A6A764F725}"/>
                  </a:ext>
                </a:extLst>
              </p:cNvPr>
              <p:cNvSpPr txBox="1"/>
              <p:nvPr/>
            </p:nvSpPr>
            <p:spPr>
              <a:xfrm>
                <a:off x="4766976" y="2539457"/>
                <a:ext cx="2437206" cy="11666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𝒂</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𝟒</m:t>
                              </m:r>
                            </m:e>
                          </m:d>
                        </m:sup>
                      </m:sSubSup>
                      <m:r>
                        <a:rPr lang="en-IN" sz="2400" b="1" i="0">
                          <a:solidFill>
                            <a:schemeClr val="tx1"/>
                          </a:solidFill>
                          <a:latin typeface="Cambria Math" panose="02040503050406030204" pitchFamily="18" charset="0"/>
                        </a:rPr>
                        <m:t>=</m:t>
                      </m:r>
                      <m:f>
                        <m:fPr>
                          <m:ctrlPr>
                            <a:rPr lang="en-IN" sz="2400" b="1" i="1" dirty="0">
                              <a:latin typeface="Cambria Math" panose="02040503050406030204" pitchFamily="18" charset="0"/>
                            </a:rPr>
                          </m:ctrlPr>
                        </m:fPr>
                        <m:num>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𝒂</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𝟑</m:t>
                                  </m:r>
                                </m:e>
                              </m:d>
                            </m:sup>
                          </m:sSubSup>
                        </m:num>
                        <m:den>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𝑹</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𝟑</m:t>
                                  </m:r>
                                </m:e>
                              </m:d>
                            </m:sup>
                          </m:sSubSup>
                        </m:den>
                      </m:f>
                      <m:r>
                        <a:rPr lang="en-IN" sz="2400" b="1" i="1" dirty="0">
                          <a:latin typeface="Cambria Math" panose="02040503050406030204" pitchFamily="18" charset="0"/>
                        </a:rPr>
                        <m:t> </m:t>
                      </m:r>
                    </m:oMath>
                  </m:oMathPara>
                </a14:m>
                <a:endParaRPr lang="en-IN" sz="2400" b="1" dirty="0">
                  <a:solidFill>
                    <a:schemeClr val="tx1"/>
                  </a:solidFill>
                </a:endParaRPr>
              </a:p>
            </p:txBody>
          </p:sp>
        </mc:Choice>
        <mc:Fallback xmlns="">
          <p:sp>
            <p:nvSpPr>
              <p:cNvPr id="9" name="TextBox 8">
                <a:extLst>
                  <a:ext uri="{FF2B5EF4-FFF2-40B4-BE49-F238E27FC236}">
                    <a16:creationId xmlns:a16="http://schemas.microsoft.com/office/drawing/2014/main" id="{70845392-91AA-1824-0EB6-28A6A764F725}"/>
                  </a:ext>
                </a:extLst>
              </p:cNvPr>
              <p:cNvSpPr txBox="1">
                <a:spLocks noRot="1" noChangeAspect="1" noMove="1" noResize="1" noEditPoints="1" noAdjustHandles="1" noChangeArrowheads="1" noChangeShapeType="1" noTextEdit="1"/>
              </p:cNvSpPr>
              <p:nvPr/>
            </p:nvSpPr>
            <p:spPr>
              <a:xfrm>
                <a:off x="4766976" y="2539457"/>
                <a:ext cx="2437206" cy="1166601"/>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6747B90-D4DC-F656-70BA-C928D18C6797}"/>
                  </a:ext>
                </a:extLst>
              </p:cNvPr>
              <p:cNvSpPr txBox="1"/>
              <p:nvPr/>
            </p:nvSpPr>
            <p:spPr>
              <a:xfrm>
                <a:off x="7513257" y="2522815"/>
                <a:ext cx="2377895" cy="11777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400" b="1" i="1" smtClean="0">
                              <a:solidFill>
                                <a:schemeClr val="tx1"/>
                              </a:solidFill>
                              <a:latin typeface="Cambria Math" panose="02040503050406030204" pitchFamily="18" charset="0"/>
                            </a:rPr>
                          </m:ctrlPr>
                        </m:sSubSupPr>
                        <m:e>
                          <m:r>
                            <a:rPr lang="en-IN" sz="2400" b="1" i="1" smtClean="0">
                              <a:solidFill>
                                <a:schemeClr val="tx1"/>
                              </a:solidFill>
                              <a:latin typeface="Cambria Math" panose="02040503050406030204" pitchFamily="18" charset="0"/>
                            </a:rPr>
                            <m:t>𝒏</m:t>
                          </m:r>
                        </m:e>
                        <m:sub>
                          <m:r>
                            <a:rPr lang="en-IN" sz="2400" b="1" i="0">
                              <a:solidFill>
                                <a:schemeClr val="tx1"/>
                              </a:solidFill>
                              <a:latin typeface="Cambria Math" panose="02040503050406030204" pitchFamily="18" charset="0"/>
                            </a:rPr>
                            <m:t>ⅈ</m:t>
                          </m:r>
                          <m:r>
                            <a:rPr lang="en-IN" sz="2400" b="1" i="1">
                              <a:solidFill>
                                <a:schemeClr val="tx1"/>
                              </a:solidFill>
                              <a:latin typeface="Cambria Math" panose="02040503050406030204" pitchFamily="18" charset="0"/>
                            </a:rPr>
                            <m:t>𝒋</m:t>
                          </m:r>
                        </m:sub>
                        <m:sup>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𝒓</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𝟒</m:t>
                              </m:r>
                            </m:e>
                          </m:d>
                        </m:sup>
                      </m:sSubSup>
                      <m:r>
                        <a:rPr lang="en-IN" sz="2400" b="1" i="0">
                          <a:solidFill>
                            <a:schemeClr val="tx1"/>
                          </a:solidFill>
                          <a:latin typeface="Cambria Math" panose="02040503050406030204" pitchFamily="18" charset="0"/>
                        </a:rPr>
                        <m:t>=</m:t>
                      </m:r>
                      <m:f>
                        <m:fPr>
                          <m:ctrlPr>
                            <a:rPr lang="en-IN" sz="2400" b="1" i="1" dirty="0">
                              <a:latin typeface="Cambria Math" panose="02040503050406030204" pitchFamily="18" charset="0"/>
                            </a:rPr>
                          </m:ctrlPr>
                        </m:fPr>
                        <m:num>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𝒏</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𝟑</m:t>
                                  </m:r>
                                </m:e>
                              </m:d>
                            </m:sup>
                          </m:sSubSup>
                        </m:num>
                        <m:den>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𝑹</m:t>
                              </m:r>
                            </m:e>
                            <m:sub>
                              <m:r>
                                <a:rPr lang="en-IN" sz="2400" b="1">
                                  <a:latin typeface="Cambria Math" panose="02040503050406030204" pitchFamily="18" charset="0"/>
                                </a:rPr>
                                <m:t>ⅈ</m:t>
                              </m:r>
                              <m:r>
                                <a:rPr lang="en-IN" sz="2400" b="1" i="1">
                                  <a:latin typeface="Cambria Math" panose="02040503050406030204" pitchFamily="18" charset="0"/>
                                </a:rPr>
                                <m:t>𝒋</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𝟑</m:t>
                                  </m:r>
                                </m:e>
                              </m:d>
                            </m:sup>
                          </m:sSubSup>
                        </m:den>
                      </m:f>
                      <m:r>
                        <a:rPr lang="en-IN" sz="2400" b="1" i="1" dirty="0">
                          <a:latin typeface="Cambria Math" panose="02040503050406030204" pitchFamily="18" charset="0"/>
                        </a:rPr>
                        <m:t> </m:t>
                      </m:r>
                    </m:oMath>
                  </m:oMathPara>
                </a14:m>
                <a:endParaRPr lang="en-IN" sz="2400" b="1" dirty="0">
                  <a:solidFill>
                    <a:schemeClr val="tx1"/>
                  </a:solidFill>
                </a:endParaRPr>
              </a:p>
            </p:txBody>
          </p:sp>
        </mc:Choice>
        <mc:Fallback xmlns="">
          <p:sp>
            <p:nvSpPr>
              <p:cNvPr id="12" name="TextBox 11">
                <a:extLst>
                  <a:ext uri="{FF2B5EF4-FFF2-40B4-BE49-F238E27FC236}">
                    <a16:creationId xmlns:a16="http://schemas.microsoft.com/office/drawing/2014/main" id="{06747B90-D4DC-F656-70BA-C928D18C6797}"/>
                  </a:ext>
                </a:extLst>
              </p:cNvPr>
              <p:cNvSpPr txBox="1">
                <a:spLocks noRot="1" noChangeAspect="1" noMove="1" noResize="1" noEditPoints="1" noAdjustHandles="1" noChangeArrowheads="1" noChangeShapeType="1" noTextEdit="1"/>
              </p:cNvSpPr>
              <p:nvPr/>
            </p:nvSpPr>
            <p:spPr>
              <a:xfrm>
                <a:off x="7513257" y="2522815"/>
                <a:ext cx="2377895" cy="1177758"/>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93732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a:xfrm>
            <a:off x="900545" y="351649"/>
            <a:ext cx="10058400" cy="1371600"/>
          </a:xfrm>
        </p:spPr>
        <p:txBody>
          <a:bodyPr>
            <a:normAutofit/>
          </a:bodyPr>
          <a:lstStyle/>
          <a:p>
            <a:pPr algn="ctr"/>
            <a:r>
              <a:rPr lang="en-US" b="1" dirty="0"/>
              <a:t>A Brief History of Static Network Models</a:t>
            </a:r>
          </a:p>
        </p:txBody>
      </p:sp>
      <p:graphicFrame>
        <p:nvGraphicFramePr>
          <p:cNvPr id="31" name="Content Placeholder 2" descr="SmartArt timeline">
            <a:extLst>
              <a:ext uri="{FF2B5EF4-FFF2-40B4-BE49-F238E27FC236}">
                <a16:creationId xmlns:a16="http://schemas.microsoft.com/office/drawing/2014/main" id="{613FC9B6-ED9E-4F51-A217-156DA01928CD}"/>
              </a:ext>
            </a:extLst>
          </p:cNvPr>
          <p:cNvGraphicFramePr/>
          <p:nvPr>
            <p:extLst>
              <p:ext uri="{D42A27DB-BD31-4B8C-83A1-F6EECF244321}">
                <p14:modId xmlns:p14="http://schemas.microsoft.com/office/powerpoint/2010/main" val="1760127919"/>
              </p:ext>
            </p:extLst>
          </p:nvPr>
        </p:nvGraphicFramePr>
        <p:xfrm>
          <a:off x="763978" y="1817236"/>
          <a:ext cx="10559143" cy="4061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4" name="Straight Connector 3">
            <a:extLst>
              <a:ext uri="{FF2B5EF4-FFF2-40B4-BE49-F238E27FC236}">
                <a16:creationId xmlns:a16="http://schemas.microsoft.com/office/drawing/2014/main" id="{BA7F9A1A-5786-0CC2-0345-CAEB56A9D47F}"/>
              </a:ext>
            </a:extLst>
          </p:cNvPr>
          <p:cNvCxnSpPr>
            <a:cxnSpLocks/>
          </p:cNvCxnSpPr>
          <p:nvPr/>
        </p:nvCxnSpPr>
        <p:spPr>
          <a:xfrm>
            <a:off x="6096000" y="1365662"/>
            <a:ext cx="0" cy="5035138"/>
          </a:xfrm>
          <a:prstGeom prst="line">
            <a:avLst/>
          </a:prstGeom>
          <a:ln w="762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Arrow: Striped Right 6">
            <a:extLst>
              <a:ext uri="{FF2B5EF4-FFF2-40B4-BE49-F238E27FC236}">
                <a16:creationId xmlns:a16="http://schemas.microsoft.com/office/drawing/2014/main" id="{DAA02958-189B-ECFF-6B04-1302464684B9}"/>
              </a:ext>
            </a:extLst>
          </p:cNvPr>
          <p:cNvSpPr/>
          <p:nvPr/>
        </p:nvSpPr>
        <p:spPr>
          <a:xfrm>
            <a:off x="6333507" y="5272643"/>
            <a:ext cx="4079172" cy="1211284"/>
          </a:xfrm>
          <a:prstGeom prst="stripedRightArrow">
            <a:avLst>
              <a:gd name="adj1" fmla="val 81597"/>
              <a:gd name="adj2" fmla="val 8155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t>Outside the Scope of this presentation!</a:t>
            </a:r>
          </a:p>
        </p:txBody>
      </p:sp>
    </p:spTree>
    <p:extLst>
      <p:ext uri="{BB962C8B-B14F-4D97-AF65-F5344CB8AC3E}">
        <p14:creationId xmlns:p14="http://schemas.microsoft.com/office/powerpoint/2010/main" val="2049548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B570F-66A4-1CBD-B050-8E8677E7BD91}"/>
              </a:ext>
            </a:extLst>
          </p:cNvPr>
          <p:cNvSpPr>
            <a:spLocks noGrp="1"/>
          </p:cNvSpPr>
          <p:nvPr>
            <p:ph type="title"/>
          </p:nvPr>
        </p:nvSpPr>
        <p:spPr>
          <a:xfrm>
            <a:off x="1066800" y="583395"/>
            <a:ext cx="10058400" cy="913074"/>
          </a:xfrm>
        </p:spPr>
        <p:txBody>
          <a:bodyPr/>
          <a:lstStyle/>
          <a:p>
            <a:r>
              <a:rPr lang="en-IN" u="sng" dirty="0"/>
              <a:t>Hypothesis Testing:-</a:t>
            </a:r>
          </a:p>
        </p:txBody>
      </p:sp>
      <p:sp>
        <p:nvSpPr>
          <p:cNvPr id="4" name="TextBox 3">
            <a:extLst>
              <a:ext uri="{FF2B5EF4-FFF2-40B4-BE49-F238E27FC236}">
                <a16:creationId xmlns:a16="http://schemas.microsoft.com/office/drawing/2014/main" id="{4D9B5C52-2062-FDA1-3039-D16BADD352D8}"/>
              </a:ext>
            </a:extLst>
          </p:cNvPr>
          <p:cNvSpPr txBox="1"/>
          <p:nvPr/>
        </p:nvSpPr>
        <p:spPr>
          <a:xfrm>
            <a:off x="878693" y="1539818"/>
            <a:ext cx="10303986" cy="461665"/>
          </a:xfrm>
          <a:prstGeom prst="rect">
            <a:avLst/>
          </a:prstGeom>
          <a:noFill/>
        </p:spPr>
        <p:txBody>
          <a:bodyPr wrap="square" rtlCol="0">
            <a:spAutoFit/>
          </a:bodyPr>
          <a:lstStyle/>
          <a:p>
            <a:r>
              <a:rPr lang="en-IN" sz="2400" dirty="0"/>
              <a:t>Consider the following set of Hypothesis:-</a:t>
            </a:r>
            <a:endParaRPr lang="en-IN" sz="2400" dirty="0">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0F59134-626A-B666-D330-CDD6DC3B96F3}"/>
                  </a:ext>
                </a:extLst>
              </p:cNvPr>
              <p:cNvSpPr txBox="1"/>
              <p:nvPr/>
            </p:nvSpPr>
            <p:spPr>
              <a:xfrm>
                <a:off x="2534982" y="2001483"/>
                <a:ext cx="6049477" cy="516936"/>
              </a:xfrm>
              <a:prstGeom prst="rect">
                <a:avLst/>
              </a:prstGeom>
              <a:noFill/>
            </p:spPr>
            <p:txBody>
              <a:bodyPr wrap="none" rtlCol="0">
                <a:spAutoFit/>
              </a:bodyPr>
              <a:lstStyle/>
              <a:p>
                <a14:m>
                  <m:oMath xmlns:m="http://schemas.openxmlformats.org/officeDocument/2006/math">
                    <m:sSub>
                      <m:sSubPr>
                        <m:ctrlPr>
                          <a:rPr lang="en-IN" sz="2400" b="1" i="1" smtClean="0">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i="0">
                            <a:latin typeface="Cambria Math" panose="02040503050406030204" pitchFamily="18" charset="0"/>
                          </a:rPr>
                          <m:t>𝟎</m:t>
                        </m:r>
                      </m:sub>
                    </m:sSub>
                    <m:r>
                      <a:rPr lang="en-IN" sz="2400" b="1" i="0">
                        <a:latin typeface="Cambria Math" panose="02040503050406030204" pitchFamily="18" charset="0"/>
                      </a:rPr>
                      <m:t>:</m:t>
                    </m:r>
                    <m:r>
                      <a:rPr lang="en-IN" sz="2400" b="1" i="1" smtClean="0">
                        <a:latin typeface="Cambria Math" panose="02040503050406030204" pitchFamily="18" charset="0"/>
                      </a:rPr>
                      <m:t> </m:t>
                    </m:r>
                    <m:r>
                      <a:rPr lang="en-IN" sz="2400" b="1" i="1" dirty="0" smtClean="0">
                        <a:latin typeface="Cambria Math" panose="02040503050406030204" pitchFamily="18" charset="0"/>
                      </a:rPr>
                      <m:t>𝜌</m:t>
                    </m:r>
                    <m:r>
                      <a:rPr lang="en-IN" sz="2400" b="1" i="1" dirty="0" smtClean="0">
                        <a:latin typeface="Cambria Math" panose="02040503050406030204" pitchFamily="18" charset="0"/>
                      </a:rPr>
                      <m:t>=</m:t>
                    </m:r>
                    <m:r>
                      <a:rPr lang="en-IN" sz="2400" b="1" i="1" dirty="0" smtClean="0">
                        <a:latin typeface="Cambria Math" panose="02040503050406030204" pitchFamily="18" charset="0"/>
                      </a:rPr>
                      <m:t>𝟎</m:t>
                    </m:r>
                    <m:r>
                      <a:rPr lang="en-IN" sz="2400" b="1" i="1" dirty="0" smtClean="0">
                        <a:latin typeface="Cambria Math" panose="02040503050406030204" pitchFamily="18" charset="0"/>
                      </a:rPr>
                      <m:t>,</m:t>
                    </m:r>
                    <m:d>
                      <m:dPr>
                        <m:begChr m:val="{"/>
                        <m:endChr m:val="}"/>
                        <m:ctrlPr>
                          <a:rPr lang="en-IN" sz="2400" b="1" i="1" dirty="0" smtClean="0">
                            <a:solidFill>
                              <a:srgbClr val="836967"/>
                            </a:solidFill>
                            <a:latin typeface="Cambria Math" panose="02040503050406030204" pitchFamily="18" charset="0"/>
                          </a:rPr>
                        </m:ctrlPr>
                      </m:dPr>
                      <m:e>
                        <m:sSub>
                          <m:sSubPr>
                            <m:ctrlPr>
                              <a:rPr lang="en-IN" sz="2400" b="1" i="1" dirty="0" smtClean="0">
                                <a:solidFill>
                                  <a:srgbClr val="836967"/>
                                </a:solidFill>
                                <a:latin typeface="Cambria Math" panose="02040503050406030204" pitchFamily="18" charset="0"/>
                              </a:rPr>
                            </m:ctrlPr>
                          </m:sSubPr>
                          <m:e>
                            <m:r>
                              <a:rPr lang="en-IN" sz="2400" b="1" i="1" dirty="0" smtClean="0">
                                <a:latin typeface="Cambria Math" panose="02040503050406030204" pitchFamily="18" charset="0"/>
                              </a:rPr>
                              <m:t>𝛽</m:t>
                            </m:r>
                          </m:e>
                          <m:sub>
                            <m:r>
                              <a:rPr lang="en-IN" sz="2400" b="1" i="1" dirty="0" smtClean="0">
                                <a:latin typeface="Cambria Math" panose="02040503050406030204" pitchFamily="18" charset="0"/>
                              </a:rPr>
                              <m:t>𝑗</m:t>
                            </m:r>
                          </m:sub>
                        </m:sSub>
                        <m:r>
                          <a:rPr lang="en-IN" sz="2400" b="1" i="1" dirty="0" smtClean="0">
                            <a:latin typeface="Cambria Math" panose="02040503050406030204" pitchFamily="18" charset="0"/>
                          </a:rPr>
                          <m:t>=</m:t>
                        </m:r>
                        <m:r>
                          <a:rPr lang="en-IN" sz="2400" b="1" i="1" dirty="0" smtClean="0">
                            <a:latin typeface="Cambria Math" panose="02040503050406030204" pitchFamily="18" charset="0"/>
                          </a:rPr>
                          <m:t>𝟎</m:t>
                        </m:r>
                      </m:e>
                    </m:d>
                    <m:r>
                      <a:rPr lang="en-IN" sz="2400" b="1" i="1" dirty="0" smtClean="0">
                        <a:latin typeface="Cambria Math" panose="02040503050406030204" pitchFamily="18" charset="0"/>
                      </a:rPr>
                      <m:t>; </m:t>
                    </m:r>
                    <m:r>
                      <a:rPr lang="en-IN" sz="2400" b="1" i="1" dirty="0" smtClean="0">
                        <a:latin typeface="Cambria Math" panose="02040503050406030204" pitchFamily="18" charset="0"/>
                      </a:rPr>
                      <m:t>𝜃</m:t>
                    </m:r>
                    <m:r>
                      <a:rPr lang="en-IN" sz="2400" b="1" i="1" dirty="0" smtClean="0">
                        <a:latin typeface="Cambria Math" panose="02040503050406030204" pitchFamily="18" charset="0"/>
                      </a:rPr>
                      <m:t>,{</m:t>
                    </m:r>
                    <m:sSub>
                      <m:sSubPr>
                        <m:ctrlPr>
                          <a:rPr lang="en-IN" sz="2400" b="1" i="1" dirty="0" smtClean="0">
                            <a:solidFill>
                              <a:srgbClr val="836967"/>
                            </a:solidFill>
                            <a:latin typeface="Cambria Math" panose="02040503050406030204" pitchFamily="18" charset="0"/>
                          </a:rPr>
                        </m:ctrlPr>
                      </m:sSubPr>
                      <m:e>
                        <m:r>
                          <a:rPr lang="en-IN" sz="2400" b="1" i="1" dirty="0" smtClean="0">
                            <a:latin typeface="Cambria Math" panose="02040503050406030204" pitchFamily="18" charset="0"/>
                          </a:rPr>
                          <m:t>𝛼</m:t>
                        </m:r>
                      </m:e>
                      <m:sub>
                        <m:r>
                          <a:rPr lang="en-IN" sz="2400" b="1" i="1" dirty="0" smtClean="0">
                            <a:latin typeface="Cambria Math" panose="02040503050406030204" pitchFamily="18" charset="0"/>
                          </a:rPr>
                          <m:t>𝑖</m:t>
                        </m:r>
                      </m:sub>
                    </m:sSub>
                    <m:r>
                      <a:rPr lang="en-IN" sz="2400" b="1" i="1" dirty="0" smtClean="0">
                        <a:latin typeface="Cambria Math" panose="02040503050406030204" pitchFamily="18" charset="0"/>
                      </a:rPr>
                      <m:t>} </m:t>
                    </m:r>
                  </m:oMath>
                </a14:m>
                <a:r>
                  <a:rPr lang="en-IN" sz="2400" b="1" dirty="0"/>
                  <a:t> unconstrained</a:t>
                </a:r>
              </a:p>
            </p:txBody>
          </p:sp>
        </mc:Choice>
        <mc:Fallback xmlns="">
          <p:sp>
            <p:nvSpPr>
              <p:cNvPr id="5" name="TextBox 4">
                <a:extLst>
                  <a:ext uri="{FF2B5EF4-FFF2-40B4-BE49-F238E27FC236}">
                    <a16:creationId xmlns:a16="http://schemas.microsoft.com/office/drawing/2014/main" id="{30F59134-626A-B666-D330-CDD6DC3B96F3}"/>
                  </a:ext>
                </a:extLst>
              </p:cNvPr>
              <p:cNvSpPr txBox="1">
                <a:spLocks noRot="1" noChangeAspect="1" noMove="1" noResize="1" noEditPoints="1" noAdjustHandles="1" noChangeArrowheads="1" noChangeShapeType="1" noTextEdit="1"/>
              </p:cNvSpPr>
              <p:nvPr/>
            </p:nvSpPr>
            <p:spPr>
              <a:xfrm>
                <a:off x="2534982" y="2001483"/>
                <a:ext cx="6049477" cy="516936"/>
              </a:xfrm>
              <a:prstGeom prst="rect">
                <a:avLst/>
              </a:prstGeom>
              <a:blipFill>
                <a:blip r:embed="rId2"/>
                <a:stretch>
                  <a:fillRect t="-3529" r="-806" b="-211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53AE4B-C6B2-007E-9255-C9CC40A46696}"/>
                  </a:ext>
                </a:extLst>
              </p:cNvPr>
              <p:cNvSpPr txBox="1"/>
              <p:nvPr/>
            </p:nvSpPr>
            <p:spPr>
              <a:xfrm>
                <a:off x="2529044" y="2518419"/>
                <a:ext cx="5578771" cy="516936"/>
              </a:xfrm>
              <a:prstGeom prst="rect">
                <a:avLst/>
              </a:prstGeom>
              <a:noFill/>
            </p:spPr>
            <p:txBody>
              <a:bodyPr wrap="none" rtlCol="0">
                <a:spAutoFit/>
              </a:bodyPr>
              <a:lstStyle/>
              <a:p>
                <a14:m>
                  <m:oMath xmlns:m="http://schemas.openxmlformats.org/officeDocument/2006/math">
                    <m:sSub>
                      <m:sSubPr>
                        <m:ctrlPr>
                          <a:rPr lang="en-IN" sz="2400" b="1" i="1" smtClean="0">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i="1" smtClean="0">
                            <a:latin typeface="Cambria Math" panose="02040503050406030204" pitchFamily="18" charset="0"/>
                          </a:rPr>
                          <m:t>𝟏</m:t>
                        </m:r>
                      </m:sub>
                    </m:sSub>
                    <m:r>
                      <a:rPr lang="en-IN" sz="2400" b="1" i="0">
                        <a:latin typeface="Cambria Math" panose="02040503050406030204" pitchFamily="18" charset="0"/>
                      </a:rPr>
                      <m:t>:</m:t>
                    </m:r>
                    <m:r>
                      <a:rPr lang="en-IN" sz="2400" b="1" i="1" smtClean="0">
                        <a:latin typeface="Cambria Math" panose="02040503050406030204" pitchFamily="18" charset="0"/>
                      </a:rPr>
                      <m:t> </m:t>
                    </m:r>
                    <m:r>
                      <a:rPr lang="en-IN" sz="2400" b="1" i="1" dirty="0" smtClean="0">
                        <a:latin typeface="Cambria Math" panose="02040503050406030204" pitchFamily="18" charset="0"/>
                      </a:rPr>
                      <m:t>𝜌</m:t>
                    </m:r>
                    <m:r>
                      <a:rPr lang="en-IN" sz="2400" b="1" i="1" dirty="0" smtClean="0">
                        <a:latin typeface="Cambria Math" panose="02040503050406030204" pitchFamily="18" charset="0"/>
                      </a:rPr>
                      <m:t>=</m:t>
                    </m:r>
                    <m:r>
                      <a:rPr lang="en-IN" sz="2400" b="1" i="1" dirty="0" smtClean="0">
                        <a:latin typeface="Cambria Math" panose="02040503050406030204" pitchFamily="18" charset="0"/>
                      </a:rPr>
                      <m:t>𝟎</m:t>
                    </m:r>
                    <m:r>
                      <a:rPr lang="en-IN" sz="2400" b="1" i="1" dirty="0" smtClean="0">
                        <a:latin typeface="Cambria Math" panose="02040503050406030204" pitchFamily="18" charset="0"/>
                      </a:rPr>
                      <m:t>,; </m:t>
                    </m:r>
                    <m:r>
                      <a:rPr lang="en-IN" sz="2400" b="1" i="1" dirty="0" smtClean="0">
                        <a:latin typeface="Cambria Math" panose="02040503050406030204" pitchFamily="18" charset="0"/>
                      </a:rPr>
                      <m:t>𝜃</m:t>
                    </m:r>
                    <m:r>
                      <a:rPr lang="en-IN" sz="2400" b="1" i="1" dirty="0" smtClean="0">
                        <a:latin typeface="Cambria Math" panose="02040503050406030204" pitchFamily="18" charset="0"/>
                      </a:rPr>
                      <m:t>,</m:t>
                    </m:r>
                    <m:d>
                      <m:dPr>
                        <m:begChr m:val="{"/>
                        <m:endChr m:val="}"/>
                        <m:ctrlPr>
                          <a:rPr lang="en-IN" sz="2400" b="1" i="1" dirty="0">
                            <a:solidFill>
                              <a:srgbClr val="836967"/>
                            </a:solidFill>
                            <a:latin typeface="Cambria Math" panose="02040503050406030204" pitchFamily="18" charset="0"/>
                          </a:rPr>
                        </m:ctrlPr>
                      </m:dPr>
                      <m:e>
                        <m:sSub>
                          <m:sSubPr>
                            <m:ctrlPr>
                              <a:rPr lang="en-IN" sz="2400" b="1" i="1" dirty="0">
                                <a:solidFill>
                                  <a:srgbClr val="836967"/>
                                </a:solidFill>
                                <a:latin typeface="Cambria Math" panose="02040503050406030204" pitchFamily="18" charset="0"/>
                              </a:rPr>
                            </m:ctrlPr>
                          </m:sSubPr>
                          <m:e>
                            <m:r>
                              <a:rPr lang="en-IN" sz="2400" b="1" i="1" dirty="0">
                                <a:latin typeface="Cambria Math" panose="02040503050406030204" pitchFamily="18" charset="0"/>
                              </a:rPr>
                              <m:t>𝛽</m:t>
                            </m:r>
                          </m:e>
                          <m:sub>
                            <m:r>
                              <a:rPr lang="en-IN" sz="2400" b="1" i="1" dirty="0">
                                <a:latin typeface="Cambria Math" panose="02040503050406030204" pitchFamily="18" charset="0"/>
                              </a:rPr>
                              <m:t>𝑗</m:t>
                            </m:r>
                          </m:sub>
                        </m:sSub>
                      </m:e>
                    </m:d>
                    <m:r>
                      <a:rPr lang="en-IN" sz="2400" b="1" i="1" dirty="0">
                        <a:latin typeface="Cambria Math" panose="02040503050406030204" pitchFamily="18" charset="0"/>
                      </a:rPr>
                      <m:t>,</m:t>
                    </m:r>
                    <m:r>
                      <a:rPr lang="en-IN" sz="2400" b="1" i="1" dirty="0" smtClean="0">
                        <a:latin typeface="Cambria Math" panose="02040503050406030204" pitchFamily="18" charset="0"/>
                      </a:rPr>
                      <m:t>{</m:t>
                    </m:r>
                    <m:sSub>
                      <m:sSubPr>
                        <m:ctrlPr>
                          <a:rPr lang="en-IN" sz="2400" b="1" i="1" dirty="0">
                            <a:solidFill>
                              <a:srgbClr val="836967"/>
                            </a:solidFill>
                            <a:latin typeface="Cambria Math" panose="02040503050406030204" pitchFamily="18" charset="0"/>
                          </a:rPr>
                        </m:ctrlPr>
                      </m:sSubPr>
                      <m:e>
                        <m:r>
                          <a:rPr lang="en-IN" sz="2400" b="1" i="1" dirty="0">
                            <a:latin typeface="Cambria Math" panose="02040503050406030204" pitchFamily="18" charset="0"/>
                          </a:rPr>
                          <m:t>𝛼</m:t>
                        </m:r>
                      </m:e>
                      <m:sub>
                        <m:r>
                          <a:rPr lang="en-IN" sz="2400" b="1" i="1" dirty="0">
                            <a:latin typeface="Cambria Math" panose="02040503050406030204" pitchFamily="18" charset="0"/>
                          </a:rPr>
                          <m:t>𝑖</m:t>
                        </m:r>
                      </m:sub>
                    </m:sSub>
                    <m:r>
                      <a:rPr lang="en-IN" sz="2400" b="1" i="1" dirty="0" smtClean="0">
                        <a:latin typeface="Cambria Math" panose="02040503050406030204" pitchFamily="18" charset="0"/>
                      </a:rPr>
                      <m:t>} </m:t>
                    </m:r>
                  </m:oMath>
                </a14:m>
                <a:r>
                  <a:rPr lang="en-IN" sz="2400" b="1" dirty="0"/>
                  <a:t> unconstrained</a:t>
                </a:r>
              </a:p>
            </p:txBody>
          </p:sp>
        </mc:Choice>
        <mc:Fallback xmlns="">
          <p:sp>
            <p:nvSpPr>
              <p:cNvPr id="6" name="TextBox 5">
                <a:extLst>
                  <a:ext uri="{FF2B5EF4-FFF2-40B4-BE49-F238E27FC236}">
                    <a16:creationId xmlns:a16="http://schemas.microsoft.com/office/drawing/2014/main" id="{1353AE4B-C6B2-007E-9255-C9CC40A46696}"/>
                  </a:ext>
                </a:extLst>
              </p:cNvPr>
              <p:cNvSpPr txBox="1">
                <a:spLocks noRot="1" noChangeAspect="1" noMove="1" noResize="1" noEditPoints="1" noAdjustHandles="1" noChangeArrowheads="1" noChangeShapeType="1" noTextEdit="1"/>
              </p:cNvSpPr>
              <p:nvPr/>
            </p:nvSpPr>
            <p:spPr>
              <a:xfrm>
                <a:off x="2529044" y="2518419"/>
                <a:ext cx="5578771" cy="516936"/>
              </a:xfrm>
              <a:prstGeom prst="rect">
                <a:avLst/>
              </a:prstGeom>
              <a:blipFill>
                <a:blip r:embed="rId3"/>
                <a:stretch>
                  <a:fillRect t="-3529" r="-874" b="-211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CFE5A7-5230-E61B-F703-5619F1F83C86}"/>
                  </a:ext>
                </a:extLst>
              </p:cNvPr>
              <p:cNvSpPr txBox="1"/>
              <p:nvPr/>
            </p:nvSpPr>
            <p:spPr>
              <a:xfrm>
                <a:off x="2552796" y="3656111"/>
                <a:ext cx="4795031" cy="516936"/>
              </a:xfrm>
              <a:prstGeom prst="rect">
                <a:avLst/>
              </a:prstGeom>
              <a:noFill/>
            </p:spPr>
            <p:txBody>
              <a:bodyPr wrap="none" rtlCol="0">
                <a:spAutoFit/>
              </a:bodyPr>
              <a:lstStyle/>
              <a:p>
                <a14:m>
                  <m:oMath xmlns:m="http://schemas.openxmlformats.org/officeDocument/2006/math">
                    <m:sSub>
                      <m:sSubPr>
                        <m:ctrlPr>
                          <a:rPr lang="en-IN" sz="2400" b="1" i="1" smtClean="0">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i="1" smtClean="0">
                            <a:latin typeface="Cambria Math" panose="02040503050406030204" pitchFamily="18" charset="0"/>
                          </a:rPr>
                          <m:t>𝟑</m:t>
                        </m:r>
                      </m:sub>
                    </m:sSub>
                    <m:r>
                      <a:rPr lang="en-IN" sz="2400" b="1" i="0">
                        <a:latin typeface="Cambria Math" panose="02040503050406030204" pitchFamily="18" charset="0"/>
                      </a:rPr>
                      <m:t>:</m:t>
                    </m:r>
                    <m:r>
                      <a:rPr lang="en-IN" sz="2400" b="1" i="1" smtClean="0">
                        <a:latin typeface="Cambria Math" panose="02040503050406030204" pitchFamily="18" charset="0"/>
                      </a:rPr>
                      <m:t> </m:t>
                    </m:r>
                    <m:r>
                      <a:rPr lang="en-IN" sz="2400" b="1" i="1" dirty="0" smtClean="0">
                        <a:latin typeface="Cambria Math" panose="02040503050406030204" pitchFamily="18" charset="0"/>
                      </a:rPr>
                      <m:t>𝜌</m:t>
                    </m:r>
                    <m:r>
                      <a:rPr lang="en-IN" sz="2400" b="1" i="1" dirty="0" smtClean="0">
                        <a:latin typeface="Cambria Math" panose="02040503050406030204" pitchFamily="18" charset="0"/>
                      </a:rPr>
                      <m:t>,</m:t>
                    </m:r>
                    <m:d>
                      <m:dPr>
                        <m:begChr m:val="{"/>
                        <m:endChr m:val="}"/>
                        <m:ctrlPr>
                          <a:rPr lang="en-IN" sz="2400" b="1" i="1" dirty="0" smtClean="0">
                            <a:solidFill>
                              <a:srgbClr val="836967"/>
                            </a:solidFill>
                            <a:latin typeface="Cambria Math" panose="02040503050406030204" pitchFamily="18" charset="0"/>
                          </a:rPr>
                        </m:ctrlPr>
                      </m:dPr>
                      <m:e>
                        <m:sSub>
                          <m:sSubPr>
                            <m:ctrlPr>
                              <a:rPr lang="en-IN" sz="2400" b="1" i="1" dirty="0" smtClean="0">
                                <a:solidFill>
                                  <a:srgbClr val="836967"/>
                                </a:solidFill>
                                <a:latin typeface="Cambria Math" panose="02040503050406030204" pitchFamily="18" charset="0"/>
                              </a:rPr>
                            </m:ctrlPr>
                          </m:sSubPr>
                          <m:e>
                            <m:r>
                              <a:rPr lang="en-IN" sz="2400" b="1" i="1" dirty="0" smtClean="0">
                                <a:latin typeface="Cambria Math" panose="02040503050406030204" pitchFamily="18" charset="0"/>
                              </a:rPr>
                              <m:t>𝛽</m:t>
                            </m:r>
                          </m:e>
                          <m:sub>
                            <m:r>
                              <a:rPr lang="en-IN" sz="2400" b="1" i="1" dirty="0" smtClean="0">
                                <a:latin typeface="Cambria Math" panose="02040503050406030204" pitchFamily="18" charset="0"/>
                              </a:rPr>
                              <m:t>𝑗</m:t>
                            </m:r>
                          </m:sub>
                        </m:sSub>
                      </m:e>
                    </m:d>
                    <m:r>
                      <a:rPr lang="en-IN" sz="2400" b="1" i="1" dirty="0" smtClean="0">
                        <a:latin typeface="Cambria Math" panose="02040503050406030204" pitchFamily="18" charset="0"/>
                      </a:rPr>
                      <m:t>,</m:t>
                    </m:r>
                    <m:r>
                      <a:rPr lang="en-IN" sz="2400" b="1" i="1" dirty="0" smtClean="0">
                        <a:latin typeface="Cambria Math" panose="02040503050406030204" pitchFamily="18" charset="0"/>
                      </a:rPr>
                      <m:t>𝜃</m:t>
                    </m:r>
                    <m:r>
                      <a:rPr lang="en-IN" sz="2400" b="1" i="1" dirty="0" smtClean="0">
                        <a:latin typeface="Cambria Math" panose="02040503050406030204" pitchFamily="18" charset="0"/>
                      </a:rPr>
                      <m:t>,</m:t>
                    </m:r>
                    <m:d>
                      <m:dPr>
                        <m:begChr m:val="{"/>
                        <m:endChr m:val="}"/>
                        <m:ctrlPr>
                          <a:rPr lang="en-IN" sz="2400" b="1" i="1" dirty="0" smtClean="0">
                            <a:solidFill>
                              <a:srgbClr val="836967"/>
                            </a:solidFill>
                            <a:latin typeface="Cambria Math" panose="02040503050406030204" pitchFamily="18" charset="0"/>
                          </a:rPr>
                        </m:ctrlPr>
                      </m:dPr>
                      <m:e>
                        <m:sSub>
                          <m:sSubPr>
                            <m:ctrlPr>
                              <a:rPr lang="en-IN" sz="2400" b="1" i="1" dirty="0">
                                <a:solidFill>
                                  <a:srgbClr val="836967"/>
                                </a:solidFill>
                                <a:latin typeface="Cambria Math" panose="02040503050406030204" pitchFamily="18" charset="0"/>
                              </a:rPr>
                            </m:ctrlPr>
                          </m:sSubPr>
                          <m:e>
                            <m:r>
                              <a:rPr lang="en-IN" sz="2400" b="1" i="1" dirty="0">
                                <a:latin typeface="Cambria Math" panose="02040503050406030204" pitchFamily="18" charset="0"/>
                              </a:rPr>
                              <m:t>𝛼</m:t>
                            </m:r>
                          </m:e>
                          <m:sub>
                            <m:r>
                              <a:rPr lang="en-IN" sz="2400" b="1" i="1" dirty="0">
                                <a:latin typeface="Cambria Math" panose="02040503050406030204" pitchFamily="18" charset="0"/>
                              </a:rPr>
                              <m:t>𝑖</m:t>
                            </m:r>
                          </m:sub>
                        </m:sSub>
                      </m:e>
                    </m:d>
                    <m:r>
                      <a:rPr lang="en-IN" sz="2400" b="1" i="1" dirty="0" smtClean="0">
                        <a:latin typeface="Cambria Math" panose="02040503050406030204" pitchFamily="18" charset="0"/>
                      </a:rPr>
                      <m:t> </m:t>
                    </m:r>
                  </m:oMath>
                </a14:m>
                <a:r>
                  <a:rPr lang="en-IN" sz="2400" b="1" dirty="0"/>
                  <a:t> unconstrained</a:t>
                </a:r>
              </a:p>
            </p:txBody>
          </p:sp>
        </mc:Choice>
        <mc:Fallback xmlns="">
          <p:sp>
            <p:nvSpPr>
              <p:cNvPr id="7" name="TextBox 6">
                <a:extLst>
                  <a:ext uri="{FF2B5EF4-FFF2-40B4-BE49-F238E27FC236}">
                    <a16:creationId xmlns:a16="http://schemas.microsoft.com/office/drawing/2014/main" id="{27CFE5A7-5230-E61B-F703-5619F1F83C86}"/>
                  </a:ext>
                </a:extLst>
              </p:cNvPr>
              <p:cNvSpPr txBox="1">
                <a:spLocks noRot="1" noChangeAspect="1" noMove="1" noResize="1" noEditPoints="1" noAdjustHandles="1" noChangeArrowheads="1" noChangeShapeType="1" noTextEdit="1"/>
              </p:cNvSpPr>
              <p:nvPr/>
            </p:nvSpPr>
            <p:spPr>
              <a:xfrm>
                <a:off x="2552796" y="3656111"/>
                <a:ext cx="4795031" cy="516936"/>
              </a:xfrm>
              <a:prstGeom prst="rect">
                <a:avLst/>
              </a:prstGeom>
              <a:blipFill>
                <a:blip r:embed="rId4"/>
                <a:stretch>
                  <a:fillRect t="-3529" r="-1272" b="-211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216813-4037-719E-308C-BB244A82ABD7}"/>
                  </a:ext>
                </a:extLst>
              </p:cNvPr>
              <p:cNvSpPr txBox="1"/>
              <p:nvPr/>
            </p:nvSpPr>
            <p:spPr>
              <a:xfrm>
                <a:off x="2525089" y="3041162"/>
                <a:ext cx="5330305" cy="516936"/>
              </a:xfrm>
              <a:prstGeom prst="rect">
                <a:avLst/>
              </a:prstGeom>
              <a:noFill/>
            </p:spPr>
            <p:txBody>
              <a:bodyPr wrap="none" rtlCol="0">
                <a:spAutoFit/>
              </a:bodyPr>
              <a:lstStyle/>
              <a:p>
                <a14:m>
                  <m:oMath xmlns:m="http://schemas.openxmlformats.org/officeDocument/2006/math">
                    <m:sSub>
                      <m:sSubPr>
                        <m:ctrlPr>
                          <a:rPr lang="en-IN" sz="2400" b="1" i="1" smtClean="0">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i="1" smtClean="0">
                            <a:latin typeface="Cambria Math" panose="02040503050406030204" pitchFamily="18" charset="0"/>
                          </a:rPr>
                          <m:t>𝟐</m:t>
                        </m:r>
                      </m:sub>
                    </m:sSub>
                    <m:r>
                      <a:rPr lang="en-IN" sz="2400" b="1" i="0">
                        <a:latin typeface="Cambria Math" panose="02040503050406030204" pitchFamily="18" charset="0"/>
                      </a:rPr>
                      <m:t>:</m:t>
                    </m:r>
                    <m:d>
                      <m:dPr>
                        <m:begChr m:val="{"/>
                        <m:endChr m:val="}"/>
                        <m:ctrlPr>
                          <a:rPr lang="en-IN" sz="2400" b="1" i="1" dirty="0">
                            <a:solidFill>
                              <a:srgbClr val="836967"/>
                            </a:solidFill>
                            <a:latin typeface="Cambria Math" panose="02040503050406030204" pitchFamily="18" charset="0"/>
                          </a:rPr>
                        </m:ctrlPr>
                      </m:dPr>
                      <m:e>
                        <m:sSub>
                          <m:sSubPr>
                            <m:ctrlPr>
                              <a:rPr lang="en-IN" sz="2400" b="1" i="1" dirty="0">
                                <a:solidFill>
                                  <a:srgbClr val="836967"/>
                                </a:solidFill>
                                <a:latin typeface="Cambria Math" panose="02040503050406030204" pitchFamily="18" charset="0"/>
                              </a:rPr>
                            </m:ctrlPr>
                          </m:sSubPr>
                          <m:e>
                            <m:r>
                              <a:rPr lang="en-IN" sz="2400" b="1" i="1" dirty="0">
                                <a:latin typeface="Cambria Math" panose="02040503050406030204" pitchFamily="18" charset="0"/>
                              </a:rPr>
                              <m:t>𝛽</m:t>
                            </m:r>
                          </m:e>
                          <m:sub>
                            <m:r>
                              <a:rPr lang="en-IN" sz="2400" b="1" i="1" dirty="0">
                                <a:latin typeface="Cambria Math" panose="02040503050406030204" pitchFamily="18" charset="0"/>
                              </a:rPr>
                              <m:t>𝑗</m:t>
                            </m:r>
                          </m:sub>
                        </m:sSub>
                        <m:r>
                          <a:rPr lang="en-IN" sz="2400" b="1" i="1" dirty="0">
                            <a:latin typeface="Cambria Math" panose="02040503050406030204" pitchFamily="18" charset="0"/>
                          </a:rPr>
                          <m:t>=</m:t>
                        </m:r>
                        <m:r>
                          <a:rPr lang="en-IN" sz="2400" b="1" i="1" dirty="0">
                            <a:latin typeface="Cambria Math" panose="02040503050406030204" pitchFamily="18" charset="0"/>
                          </a:rPr>
                          <m:t>𝟎</m:t>
                        </m:r>
                      </m:e>
                    </m:d>
                    <m:r>
                      <a:rPr lang="en-IN" sz="2400" b="1" i="1" dirty="0" smtClean="0">
                        <a:latin typeface="Cambria Math" panose="02040503050406030204" pitchFamily="18" charset="0"/>
                      </a:rPr>
                      <m:t>; </m:t>
                    </m:r>
                    <m:r>
                      <a:rPr lang="en-IN" sz="2400" b="1" i="1" dirty="0" smtClean="0">
                        <a:latin typeface="Cambria Math" panose="02040503050406030204" pitchFamily="18" charset="0"/>
                      </a:rPr>
                      <m:t>𝜌</m:t>
                    </m:r>
                    <m:r>
                      <a:rPr lang="en-IN" sz="2400" b="1" i="1" dirty="0" smtClean="0">
                        <a:latin typeface="Cambria Math" panose="02040503050406030204" pitchFamily="18" charset="0"/>
                      </a:rPr>
                      <m:t>,</m:t>
                    </m:r>
                    <m:r>
                      <a:rPr lang="en-IN" sz="2400" b="1" i="1" dirty="0" smtClean="0">
                        <a:latin typeface="Cambria Math" panose="02040503050406030204" pitchFamily="18" charset="0"/>
                      </a:rPr>
                      <m:t>𝜃</m:t>
                    </m:r>
                    <m:r>
                      <a:rPr lang="en-IN" sz="2400" b="1" i="1" dirty="0" smtClean="0">
                        <a:latin typeface="Cambria Math" panose="02040503050406030204" pitchFamily="18" charset="0"/>
                      </a:rPr>
                      <m:t>,{</m:t>
                    </m:r>
                    <m:sSub>
                      <m:sSubPr>
                        <m:ctrlPr>
                          <a:rPr lang="en-IN" sz="2400" b="1" i="1" dirty="0">
                            <a:solidFill>
                              <a:srgbClr val="836967"/>
                            </a:solidFill>
                            <a:latin typeface="Cambria Math" panose="02040503050406030204" pitchFamily="18" charset="0"/>
                          </a:rPr>
                        </m:ctrlPr>
                      </m:sSubPr>
                      <m:e>
                        <m:r>
                          <a:rPr lang="en-IN" sz="2400" b="1" i="1" dirty="0">
                            <a:latin typeface="Cambria Math" panose="02040503050406030204" pitchFamily="18" charset="0"/>
                          </a:rPr>
                          <m:t>𝛼</m:t>
                        </m:r>
                      </m:e>
                      <m:sub>
                        <m:r>
                          <a:rPr lang="en-IN" sz="2400" b="1" i="1" dirty="0">
                            <a:latin typeface="Cambria Math" panose="02040503050406030204" pitchFamily="18" charset="0"/>
                          </a:rPr>
                          <m:t>𝑖</m:t>
                        </m:r>
                      </m:sub>
                    </m:sSub>
                    <m:r>
                      <a:rPr lang="en-IN" sz="2400" b="1" i="1" dirty="0" smtClean="0">
                        <a:latin typeface="Cambria Math" panose="02040503050406030204" pitchFamily="18" charset="0"/>
                      </a:rPr>
                      <m:t>}</m:t>
                    </m:r>
                  </m:oMath>
                </a14:m>
                <a:r>
                  <a:rPr lang="en-IN" sz="2400" b="1" dirty="0"/>
                  <a:t> unconstrained</a:t>
                </a:r>
              </a:p>
            </p:txBody>
          </p:sp>
        </mc:Choice>
        <mc:Fallback xmlns="">
          <p:sp>
            <p:nvSpPr>
              <p:cNvPr id="8" name="TextBox 7">
                <a:extLst>
                  <a:ext uri="{FF2B5EF4-FFF2-40B4-BE49-F238E27FC236}">
                    <a16:creationId xmlns:a16="http://schemas.microsoft.com/office/drawing/2014/main" id="{27216813-4037-719E-308C-BB244A82ABD7}"/>
                  </a:ext>
                </a:extLst>
              </p:cNvPr>
              <p:cNvSpPr txBox="1">
                <a:spLocks noRot="1" noChangeAspect="1" noMove="1" noResize="1" noEditPoints="1" noAdjustHandles="1" noChangeArrowheads="1" noChangeShapeType="1" noTextEdit="1"/>
              </p:cNvSpPr>
              <p:nvPr/>
            </p:nvSpPr>
            <p:spPr>
              <a:xfrm>
                <a:off x="2525089" y="3041162"/>
                <a:ext cx="5330305" cy="516936"/>
              </a:xfrm>
              <a:prstGeom prst="rect">
                <a:avLst/>
              </a:prstGeom>
              <a:blipFill>
                <a:blip r:embed="rId5"/>
                <a:stretch>
                  <a:fillRect t="-3529" r="-1029" b="-211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4A262D-F3DD-0260-A342-F9A384360C8D}"/>
                  </a:ext>
                </a:extLst>
              </p:cNvPr>
              <p:cNvSpPr txBox="1"/>
              <p:nvPr/>
            </p:nvSpPr>
            <p:spPr>
              <a:xfrm>
                <a:off x="745060" y="4389813"/>
                <a:ext cx="10857131" cy="2040367"/>
              </a:xfrm>
              <a:prstGeom prst="rect">
                <a:avLst/>
              </a:prstGeom>
              <a:noFill/>
            </p:spPr>
            <p:txBody>
              <a:bodyPr wrap="square" rtlCol="0">
                <a:spAutoFit/>
              </a:bodyPr>
              <a:lstStyle/>
              <a:p>
                <a:r>
                  <a:rPr lang="en-IN" sz="2400" dirty="0">
                    <a:solidFill>
                      <a:schemeClr val="tx1"/>
                    </a:solidFill>
                  </a:rPr>
                  <a:t>If </a:t>
                </a:r>
                <a14:m>
                  <m:oMath xmlns:m="http://schemas.openxmlformats.org/officeDocument/2006/math">
                    <m:d>
                      <m:dPr>
                        <m:begChr m:val="{"/>
                        <m:endChr m:val="}"/>
                        <m:ctrlPr>
                          <a:rPr lang="en-IN" sz="2400" b="1" i="1" dirty="0" smtClean="0">
                            <a:solidFill>
                              <a:srgbClr val="836967"/>
                            </a:solidFill>
                            <a:latin typeface="Cambria Math" panose="02040503050406030204" pitchFamily="18" charset="0"/>
                          </a:rPr>
                        </m:ctrlPr>
                      </m:dPr>
                      <m:e>
                        <m:sSub>
                          <m:sSubPr>
                            <m:ctrlPr>
                              <a:rPr lang="en-IN" sz="2400" b="1" i="1" dirty="0" smtClean="0">
                                <a:solidFill>
                                  <a:srgbClr val="836967"/>
                                </a:solidFill>
                                <a:latin typeface="Cambria Math" panose="02040503050406030204" pitchFamily="18" charset="0"/>
                              </a:rPr>
                            </m:ctrlPr>
                          </m:sSubPr>
                          <m:e>
                            <m:r>
                              <a:rPr lang="en-IN" sz="2400" b="1" i="1" dirty="0" smtClean="0">
                                <a:latin typeface="Cambria Math" panose="02040503050406030204" pitchFamily="18" charset="0"/>
                              </a:rPr>
                              <m:t>𝛽</m:t>
                            </m:r>
                          </m:e>
                          <m:sub>
                            <m:r>
                              <a:rPr lang="en-IN" sz="2400" b="1" i="1" dirty="0" smtClean="0">
                                <a:latin typeface="Cambria Math" panose="02040503050406030204" pitchFamily="18" charset="0"/>
                              </a:rPr>
                              <m:t>𝑗</m:t>
                            </m:r>
                          </m:sub>
                        </m:sSub>
                        <m:r>
                          <a:rPr lang="en-IN" sz="2400" b="1" i="1" dirty="0" smtClean="0">
                            <a:latin typeface="Cambria Math" panose="02040503050406030204" pitchFamily="18" charset="0"/>
                          </a:rPr>
                          <m:t>=</m:t>
                        </m:r>
                        <m:r>
                          <a:rPr lang="en-IN" sz="2400" b="1" i="1" dirty="0" smtClean="0">
                            <a:latin typeface="Cambria Math" panose="02040503050406030204" pitchFamily="18" charset="0"/>
                          </a:rPr>
                          <m:t>𝟎</m:t>
                        </m:r>
                      </m:e>
                    </m:d>
                    <m:r>
                      <a:rPr lang="en-IN" sz="2400" b="0" i="0" dirty="0" smtClean="0">
                        <a:latin typeface="Cambria Math" panose="02040503050406030204" pitchFamily="18" charset="0"/>
                      </a:rPr>
                      <m:t>,</m:t>
                    </m:r>
                  </m:oMath>
                </a14:m>
                <a:r>
                  <a:rPr lang="en-IN" sz="2400" dirty="0"/>
                  <a:t> </a:t>
                </a:r>
                <a14:m>
                  <m:oMath xmlns:m="http://schemas.openxmlformats.org/officeDocument/2006/math">
                    <m:r>
                      <m:rPr>
                        <m:sty m:val="p"/>
                      </m:rPr>
                      <a:rPr lang="en-IN" sz="2400" dirty="0">
                        <a:latin typeface="Cambria Math" panose="02040503050406030204" pitchFamily="18" charset="0"/>
                      </a:rPr>
                      <m:t>to</m:t>
                    </m:r>
                    <m:r>
                      <a:rPr lang="en-IN" sz="2400" dirty="0">
                        <a:latin typeface="Cambria Math" panose="02040503050406030204" pitchFamily="18" charset="0"/>
                      </a:rPr>
                      <m:t> </m:t>
                    </m:r>
                    <m:r>
                      <m:rPr>
                        <m:sty m:val="p"/>
                      </m:rPr>
                      <a:rPr lang="en-IN" sz="2400" dirty="0">
                        <a:latin typeface="Cambria Math" panose="02040503050406030204" pitchFamily="18" charset="0"/>
                      </a:rPr>
                      <m:t>test</m:t>
                    </m:r>
                    <m:r>
                      <a:rPr lang="en-IN" sz="2400" dirty="0">
                        <a:latin typeface="Cambria Math" panose="02040503050406030204" pitchFamily="18" charset="0"/>
                      </a:rPr>
                      <m:t> </m:t>
                    </m:r>
                    <m:r>
                      <m:rPr>
                        <m:sty m:val="p"/>
                      </m:rPr>
                      <a:rPr lang="en-IN" sz="2400" dirty="0">
                        <a:latin typeface="Cambria Math" panose="02040503050406030204" pitchFamily="18" charset="0"/>
                      </a:rPr>
                      <m:t>for</m:t>
                    </m:r>
                    <m:r>
                      <a:rPr lang="en-IN" sz="2400" dirty="0">
                        <a:latin typeface="Cambria Math" panose="02040503050406030204" pitchFamily="18" charset="0"/>
                      </a:rPr>
                      <m:t> </m:t>
                    </m:r>
                  </m:oMath>
                </a14:m>
                <a:r>
                  <a:rPr lang="en-IN" sz="2400" dirty="0">
                    <a:solidFill>
                      <a:schemeClr val="tx1"/>
                    </a:solidFill>
                  </a:rPr>
                  <a:t>reciprocation  can be performed as </a:t>
                </a:r>
                <a14:m>
                  <m:oMath xmlns:m="http://schemas.openxmlformats.org/officeDocument/2006/math">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a:latin typeface="Cambria Math" panose="02040503050406030204" pitchFamily="18" charset="0"/>
                          </a:rPr>
                          <m:t>𝟎</m:t>
                        </m:r>
                      </m:sub>
                    </m:sSub>
                  </m:oMath>
                </a14:m>
                <a:r>
                  <a:rPr lang="en-IN" sz="2400" dirty="0">
                    <a:solidFill>
                      <a:schemeClr val="tx1"/>
                    </a:solidFill>
                  </a:rPr>
                  <a:t> vs </a:t>
                </a:r>
                <a14:m>
                  <m:oMath xmlns:m="http://schemas.openxmlformats.org/officeDocument/2006/math">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i="1" smtClean="0">
                            <a:latin typeface="Cambria Math" panose="02040503050406030204" pitchFamily="18" charset="0"/>
                          </a:rPr>
                          <m:t>𝟐</m:t>
                        </m:r>
                      </m:sub>
                    </m:sSub>
                  </m:oMath>
                </a14:m>
                <a:r>
                  <a:rPr lang="en-IN" sz="2400" dirty="0">
                    <a:solidFill>
                      <a:schemeClr val="tx1"/>
                    </a:solidFill>
                  </a:rPr>
                  <a:t> using the conditional distribution of </a:t>
                </a:r>
                <a:r>
                  <a:rPr lang="en-IN" sz="2400" b="1" dirty="0">
                    <a:solidFill>
                      <a:schemeClr val="tx1"/>
                    </a:solidFill>
                  </a:rPr>
                  <a:t>M</a:t>
                </a:r>
                <a:r>
                  <a:rPr lang="en-IN" sz="2400" dirty="0">
                    <a:solidFill>
                      <a:schemeClr val="tx1"/>
                    </a:solidFill>
                  </a:rPr>
                  <a:t> given </a:t>
                </a:r>
                <a:r>
                  <a:rPr lang="en-IN" sz="2400" b="1" dirty="0">
                    <a:solidFill>
                      <a:schemeClr val="tx1"/>
                    </a:solidFill>
                  </a:rPr>
                  <a:t>{</a:t>
                </a:r>
                <a14:m>
                  <m:oMath xmlns:m="http://schemas.openxmlformats.org/officeDocument/2006/math">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𝑿</m:t>
                        </m:r>
                      </m:e>
                      <m:sub>
                        <m:r>
                          <a:rPr lang="en-IN" sz="2400" b="1" i="1" smtClean="0">
                            <a:solidFill>
                              <a:schemeClr val="tx1"/>
                            </a:solidFill>
                            <a:latin typeface="Cambria Math" panose="02040503050406030204" pitchFamily="18" charset="0"/>
                          </a:rPr>
                          <m:t>𝒊</m:t>
                        </m:r>
                        <m:r>
                          <a:rPr lang="en-IN" sz="2400" b="1" i="1" smtClean="0">
                            <a:solidFill>
                              <a:schemeClr val="tx1"/>
                            </a:solidFill>
                            <a:latin typeface="Cambria Math" panose="02040503050406030204" pitchFamily="18" charset="0"/>
                          </a:rPr>
                          <m:t>+</m:t>
                        </m:r>
                      </m:sub>
                    </m:sSub>
                  </m:oMath>
                </a14:m>
                <a:r>
                  <a:rPr lang="en-IN" sz="2400" b="1" dirty="0">
                    <a:solidFill>
                      <a:schemeClr val="tx1"/>
                    </a:solidFill>
                  </a:rPr>
                  <a:t>} </a:t>
                </a:r>
                <a:r>
                  <a:rPr lang="en-IN" sz="2400" dirty="0">
                    <a:solidFill>
                      <a:schemeClr val="tx1"/>
                    </a:solidFill>
                  </a:rPr>
                  <a:t>under </a:t>
                </a:r>
                <a14:m>
                  <m:oMath xmlns:m="http://schemas.openxmlformats.org/officeDocument/2006/math">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a:latin typeface="Cambria Math" panose="02040503050406030204" pitchFamily="18" charset="0"/>
                          </a:rPr>
                          <m:t>𝟎</m:t>
                        </m:r>
                      </m:sub>
                    </m:sSub>
                  </m:oMath>
                </a14:m>
                <a:r>
                  <a:rPr lang="en-IN" sz="2400" b="1" dirty="0">
                    <a:solidFill>
                      <a:schemeClr val="tx1"/>
                    </a:solidFill>
                  </a:rPr>
                  <a:t>. </a:t>
                </a:r>
                <a:r>
                  <a:rPr lang="en-IN" sz="2400" dirty="0"/>
                  <a:t>Assuming normal approximation it’s same as </a:t>
                </a:r>
                <a:r>
                  <a:rPr lang="en-IN" sz="2400" b="1" dirty="0"/>
                  <a:t>1 sample t-test </a:t>
                </a:r>
                <a:r>
                  <a:rPr lang="en-IN" sz="2400" dirty="0"/>
                  <a:t>on </a:t>
                </a:r>
                <a:r>
                  <a:rPr lang="en-IN" sz="2400" b="1" dirty="0"/>
                  <a:t>M</a:t>
                </a:r>
                <a:r>
                  <a:rPr lang="en-IN" sz="2400" dirty="0"/>
                  <a:t> with mean </a:t>
                </a:r>
                <a14:m>
                  <m:oMath xmlns:m="http://schemas.openxmlformats.org/officeDocument/2006/math">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𝑬</m:t>
                        </m:r>
                      </m:e>
                      <m:sub>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𝑯</m:t>
                            </m:r>
                          </m:e>
                          <m:sub>
                            <m:r>
                              <a:rPr lang="en-IN" sz="2400" b="1" i="1" smtClean="0">
                                <a:solidFill>
                                  <a:schemeClr val="tx1"/>
                                </a:solidFill>
                                <a:latin typeface="Cambria Math" panose="02040503050406030204" pitchFamily="18" charset="0"/>
                              </a:rPr>
                              <m:t>𝟎</m:t>
                            </m:r>
                          </m:sub>
                        </m:sSub>
                      </m:sub>
                    </m:sSub>
                    <m:d>
                      <m:dPr>
                        <m:ctrlPr>
                          <a:rPr lang="en-IN" sz="2400" b="1" i="1" smtClean="0">
                            <a:solidFill>
                              <a:schemeClr val="tx1"/>
                            </a:solidFill>
                            <a:latin typeface="Cambria Math" panose="02040503050406030204" pitchFamily="18" charset="0"/>
                          </a:rPr>
                        </m:ctrlPr>
                      </m:dPr>
                      <m:e>
                        <m:d>
                          <m:dPr>
                            <m:begChr m:val=""/>
                            <m:endChr m:val="|"/>
                            <m:ctrlPr>
                              <a:rPr lang="en-IN" sz="2400" b="1" i="1" smtClean="0">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𝑴</m:t>
                            </m:r>
                          </m:e>
                        </m:d>
                        <m:d>
                          <m:dPr>
                            <m:begChr m:val="{"/>
                            <m:endChr m:val="}"/>
                            <m:ctrlPr>
                              <a:rPr lang="en-IN" sz="2400" b="1" i="1" smtClean="0">
                                <a:solidFill>
                                  <a:schemeClr val="tx1"/>
                                </a:solidFill>
                                <a:latin typeface="Cambria Math" panose="02040503050406030204" pitchFamily="18" charset="0"/>
                              </a:rPr>
                            </m:ctrlPr>
                          </m:dPr>
                          <m:e>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𝑿</m:t>
                                </m:r>
                              </m:e>
                              <m:sub>
                                <m:r>
                                  <a:rPr lang="en-IN" sz="2400" b="1" i="1" smtClean="0">
                                    <a:solidFill>
                                      <a:schemeClr val="tx1"/>
                                    </a:solidFill>
                                    <a:latin typeface="Cambria Math" panose="02040503050406030204" pitchFamily="18" charset="0"/>
                                  </a:rPr>
                                  <m:t>𝒊</m:t>
                                </m:r>
                                <m:r>
                                  <a:rPr lang="en-IN" sz="2400" b="1" i="1" smtClean="0">
                                    <a:solidFill>
                                      <a:schemeClr val="tx1"/>
                                    </a:solidFill>
                                    <a:latin typeface="Cambria Math" panose="02040503050406030204" pitchFamily="18" charset="0"/>
                                  </a:rPr>
                                  <m:t>+</m:t>
                                </m:r>
                              </m:sub>
                            </m:sSub>
                          </m:e>
                        </m:d>
                      </m:e>
                    </m:d>
                  </m:oMath>
                </a14:m>
                <a:r>
                  <a:rPr lang="en-IN" sz="2400" dirty="0"/>
                  <a:t> and standard deviation </a:t>
                </a:r>
                <a14:m>
                  <m:oMath xmlns:m="http://schemas.openxmlformats.org/officeDocument/2006/math">
                    <m:rad>
                      <m:radPr>
                        <m:degHide m:val="on"/>
                        <m:ctrlPr>
                          <a:rPr lang="en-IN" sz="2400" b="1" i="1">
                            <a:latin typeface="Cambria Math" panose="02040503050406030204" pitchFamily="18" charset="0"/>
                          </a:rPr>
                        </m:ctrlPr>
                      </m:radPr>
                      <m:deg/>
                      <m:e>
                        <m:sSub>
                          <m:sSubPr>
                            <m:ctrlPr>
                              <a:rPr lang="en-IN" sz="2400" b="1" i="1">
                                <a:latin typeface="Cambria Math" panose="02040503050406030204" pitchFamily="18" charset="0"/>
                              </a:rPr>
                            </m:ctrlPr>
                          </m:sSubPr>
                          <m:e>
                            <m:r>
                              <a:rPr lang="en-IN" sz="2400" b="1" i="1">
                                <a:latin typeface="Cambria Math" panose="02040503050406030204" pitchFamily="18" charset="0"/>
                              </a:rPr>
                              <m:t>𝑽</m:t>
                            </m:r>
                          </m:e>
                          <m:sub>
                            <m:sSub>
                              <m:sSubPr>
                                <m:ctrlPr>
                                  <a:rPr lang="en-IN" sz="2400" b="1" i="1">
                                    <a:latin typeface="Cambria Math" panose="02040503050406030204" pitchFamily="18" charset="0"/>
                                  </a:rPr>
                                </m:ctrlPr>
                              </m:sSubPr>
                              <m:e>
                                <m:r>
                                  <a:rPr lang="en-IN" sz="2400" b="1" i="1">
                                    <a:latin typeface="Cambria Math" panose="02040503050406030204" pitchFamily="18" charset="0"/>
                                  </a:rPr>
                                  <m:t>𝑯</m:t>
                                </m:r>
                              </m:e>
                              <m:sub>
                                <m:r>
                                  <a:rPr lang="en-IN" sz="2400" b="1" i="1">
                                    <a:latin typeface="Cambria Math" panose="02040503050406030204" pitchFamily="18" charset="0"/>
                                  </a:rPr>
                                  <m:t>𝟎</m:t>
                                </m:r>
                              </m:sub>
                            </m:sSub>
                          </m:sub>
                        </m:sSub>
                        <m:d>
                          <m:dPr>
                            <m:ctrlPr>
                              <a:rPr lang="en-IN" sz="2400" b="1" i="1">
                                <a:latin typeface="Cambria Math" panose="02040503050406030204" pitchFamily="18" charset="0"/>
                              </a:rPr>
                            </m:ctrlPr>
                          </m:dPr>
                          <m:e>
                            <m:d>
                              <m:dPr>
                                <m:begChr m:val=""/>
                                <m:endChr m:val="|"/>
                                <m:ctrlPr>
                                  <a:rPr lang="en-IN" sz="2400" b="1" i="1">
                                    <a:latin typeface="Cambria Math" panose="02040503050406030204" pitchFamily="18" charset="0"/>
                                  </a:rPr>
                                </m:ctrlPr>
                              </m:dPr>
                              <m:e>
                                <m:r>
                                  <a:rPr lang="en-IN" sz="2400" b="1" i="1">
                                    <a:latin typeface="Cambria Math" panose="02040503050406030204" pitchFamily="18" charset="0"/>
                                  </a:rPr>
                                  <m:t>𝑴</m:t>
                                </m:r>
                              </m:e>
                            </m:d>
                            <m:d>
                              <m:dPr>
                                <m:begChr m:val="{"/>
                                <m:endChr m:val="}"/>
                                <m:ctrlPr>
                                  <a:rPr lang="en-IN" sz="2400" b="1" i="1">
                                    <a:latin typeface="Cambria Math" panose="02040503050406030204" pitchFamily="18" charset="0"/>
                                  </a:rPr>
                                </m:ctrlPr>
                              </m:dPr>
                              <m:e>
                                <m:sSub>
                                  <m:sSubPr>
                                    <m:ctrlPr>
                                      <a:rPr lang="en-IN" sz="2400" b="1" i="1">
                                        <a:latin typeface="Cambria Math" panose="02040503050406030204" pitchFamily="18" charset="0"/>
                                      </a:rPr>
                                    </m:ctrlPr>
                                  </m:sSubPr>
                                  <m:e>
                                    <m:r>
                                      <a:rPr lang="en-IN" sz="2400" b="1" i="1">
                                        <a:latin typeface="Cambria Math" panose="02040503050406030204" pitchFamily="18" charset="0"/>
                                      </a:rPr>
                                      <m:t>𝑿</m:t>
                                    </m:r>
                                  </m:e>
                                  <m:sub>
                                    <m:r>
                                      <a:rPr lang="en-IN" sz="2400" b="1" i="1">
                                        <a:latin typeface="Cambria Math" panose="02040503050406030204" pitchFamily="18" charset="0"/>
                                      </a:rPr>
                                      <m:t>𝒊</m:t>
                                    </m:r>
                                    <m:r>
                                      <a:rPr lang="en-IN" sz="2400" b="1" i="1">
                                        <a:latin typeface="Cambria Math" panose="02040503050406030204" pitchFamily="18" charset="0"/>
                                      </a:rPr>
                                      <m:t>+</m:t>
                                    </m:r>
                                  </m:sub>
                                </m:sSub>
                              </m:e>
                            </m:d>
                          </m:e>
                        </m:d>
                      </m:e>
                    </m:rad>
                  </m:oMath>
                </a14:m>
                <a:endParaRPr lang="en-IN" sz="2400" b="1" dirty="0">
                  <a:solidFill>
                    <a:schemeClr val="tx1"/>
                  </a:solidFill>
                </a:endParaRPr>
              </a:p>
            </p:txBody>
          </p:sp>
        </mc:Choice>
        <mc:Fallback xmlns="">
          <p:sp>
            <p:nvSpPr>
              <p:cNvPr id="9" name="TextBox 8">
                <a:extLst>
                  <a:ext uri="{FF2B5EF4-FFF2-40B4-BE49-F238E27FC236}">
                    <a16:creationId xmlns:a16="http://schemas.microsoft.com/office/drawing/2014/main" id="{854A262D-F3DD-0260-A342-F9A384360C8D}"/>
                  </a:ext>
                </a:extLst>
              </p:cNvPr>
              <p:cNvSpPr txBox="1">
                <a:spLocks noRot="1" noChangeAspect="1" noMove="1" noResize="1" noEditPoints="1" noAdjustHandles="1" noChangeArrowheads="1" noChangeShapeType="1" noTextEdit="1"/>
              </p:cNvSpPr>
              <p:nvPr/>
            </p:nvSpPr>
            <p:spPr>
              <a:xfrm>
                <a:off x="745060" y="4389813"/>
                <a:ext cx="10857131" cy="2040367"/>
              </a:xfrm>
              <a:prstGeom prst="rect">
                <a:avLst/>
              </a:prstGeom>
              <a:blipFill>
                <a:blip r:embed="rId6"/>
                <a:stretch>
                  <a:fillRect l="-842" t="-896" b="-5672"/>
                </a:stretch>
              </a:blipFill>
            </p:spPr>
            <p:txBody>
              <a:bodyPr/>
              <a:lstStyle/>
              <a:p>
                <a:r>
                  <a:rPr lang="en-IN">
                    <a:noFill/>
                  </a:rPr>
                  <a:t> </a:t>
                </a:r>
              </a:p>
            </p:txBody>
          </p:sp>
        </mc:Fallback>
      </mc:AlternateContent>
    </p:spTree>
    <p:extLst>
      <p:ext uri="{BB962C8B-B14F-4D97-AF65-F5344CB8AC3E}">
        <p14:creationId xmlns:p14="http://schemas.microsoft.com/office/powerpoint/2010/main" val="3834394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B570F-66A4-1CBD-B050-8E8677E7BD91}"/>
              </a:ext>
            </a:extLst>
          </p:cNvPr>
          <p:cNvSpPr>
            <a:spLocks noGrp="1"/>
          </p:cNvSpPr>
          <p:nvPr>
            <p:ph type="title"/>
          </p:nvPr>
        </p:nvSpPr>
        <p:spPr>
          <a:xfrm>
            <a:off x="1066800" y="583395"/>
            <a:ext cx="10058400" cy="913074"/>
          </a:xfrm>
        </p:spPr>
        <p:txBody>
          <a:bodyPr/>
          <a:lstStyle/>
          <a:p>
            <a:r>
              <a:rPr lang="en-IN" u="sng" dirty="0"/>
              <a:t>Likelihood Ratio Testing:-</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4A262D-F3DD-0260-A342-F9A384360C8D}"/>
                  </a:ext>
                </a:extLst>
              </p:cNvPr>
              <p:cNvSpPr txBox="1"/>
              <p:nvPr/>
            </p:nvSpPr>
            <p:spPr>
              <a:xfrm>
                <a:off x="994005" y="2286177"/>
                <a:ext cx="10857131" cy="886268"/>
              </a:xfrm>
              <a:prstGeom prst="rect">
                <a:avLst/>
              </a:prstGeom>
              <a:noFill/>
            </p:spPr>
            <p:txBody>
              <a:bodyPr wrap="square" rtlCol="0">
                <a:spAutoFit/>
              </a:bodyPr>
              <a:lstStyle/>
              <a:p>
                <a:r>
                  <a:rPr lang="en-IN" sz="2400" dirty="0">
                    <a:solidFill>
                      <a:schemeClr val="tx1"/>
                    </a:solidFill>
                  </a:rPr>
                  <a:t>If </a:t>
                </a:r>
                <a14:m>
                  <m:oMath xmlns:m="http://schemas.openxmlformats.org/officeDocument/2006/math">
                    <m:d>
                      <m:dPr>
                        <m:begChr m:val="{"/>
                        <m:endChr m:val="}"/>
                        <m:ctrlPr>
                          <a:rPr lang="en-IN" sz="2400" b="1" i="1" dirty="0" smtClean="0">
                            <a:solidFill>
                              <a:srgbClr val="836967"/>
                            </a:solidFill>
                            <a:latin typeface="Cambria Math" panose="02040503050406030204" pitchFamily="18" charset="0"/>
                          </a:rPr>
                        </m:ctrlPr>
                      </m:dPr>
                      <m:e>
                        <m:sSub>
                          <m:sSubPr>
                            <m:ctrlPr>
                              <a:rPr lang="en-IN" sz="2400" b="1" i="1" dirty="0" smtClean="0">
                                <a:solidFill>
                                  <a:srgbClr val="836967"/>
                                </a:solidFill>
                                <a:latin typeface="Cambria Math" panose="02040503050406030204" pitchFamily="18" charset="0"/>
                              </a:rPr>
                            </m:ctrlPr>
                          </m:sSubPr>
                          <m:e>
                            <m:r>
                              <a:rPr lang="en-IN" sz="2400" b="1" i="1" dirty="0" smtClean="0">
                                <a:latin typeface="Cambria Math" panose="02040503050406030204" pitchFamily="18" charset="0"/>
                              </a:rPr>
                              <m:t>𝛽</m:t>
                            </m:r>
                          </m:e>
                          <m:sub>
                            <m:r>
                              <a:rPr lang="en-IN" sz="2400" b="1" i="1" dirty="0" smtClean="0">
                                <a:latin typeface="Cambria Math" panose="02040503050406030204" pitchFamily="18" charset="0"/>
                              </a:rPr>
                              <m:t>𝑗</m:t>
                            </m:r>
                          </m:sub>
                        </m:sSub>
                        <m:r>
                          <a:rPr lang="en-IN" sz="2400" b="1" i="1" dirty="0" smtClean="0">
                            <a:latin typeface="Cambria Math" panose="02040503050406030204" pitchFamily="18" charset="0"/>
                          </a:rPr>
                          <m:t>≠</m:t>
                        </m:r>
                        <m:r>
                          <a:rPr lang="en-IN" sz="2400" b="1" i="1" dirty="0" smtClean="0">
                            <a:latin typeface="Cambria Math" panose="02040503050406030204" pitchFamily="18" charset="0"/>
                          </a:rPr>
                          <m:t>𝟎</m:t>
                        </m:r>
                      </m:e>
                    </m:d>
                    <m:r>
                      <a:rPr lang="en-IN" sz="2400" b="0" i="0" dirty="0" smtClean="0">
                        <a:latin typeface="Cambria Math" panose="02040503050406030204" pitchFamily="18" charset="0"/>
                      </a:rPr>
                      <m:t>,</m:t>
                    </m:r>
                  </m:oMath>
                </a14:m>
                <a:r>
                  <a:rPr lang="en-IN" sz="2400" dirty="0"/>
                  <a:t> </a:t>
                </a:r>
                <a14:m>
                  <m:oMath xmlns:m="http://schemas.openxmlformats.org/officeDocument/2006/math">
                    <m:r>
                      <m:rPr>
                        <m:sty m:val="p"/>
                      </m:rPr>
                      <a:rPr lang="en-IN" sz="2400" dirty="0" smtClean="0">
                        <a:latin typeface="Cambria Math" panose="02040503050406030204" pitchFamily="18" charset="0"/>
                      </a:rPr>
                      <m:t>t</m:t>
                    </m:r>
                    <m:r>
                      <m:rPr>
                        <m:sty m:val="p"/>
                      </m:rPr>
                      <a:rPr lang="en-IN" sz="2400" b="0" i="0" dirty="0" smtClean="0">
                        <a:latin typeface="Cambria Math" panose="02040503050406030204" pitchFamily="18" charset="0"/>
                      </a:rPr>
                      <m:t>hen</m:t>
                    </m:r>
                    <m:r>
                      <a:rPr lang="en-IN" sz="2400" dirty="0">
                        <a:latin typeface="Cambria Math" panose="02040503050406030204" pitchFamily="18" charset="0"/>
                      </a:rPr>
                      <m:t> </m:t>
                    </m:r>
                    <m:r>
                      <m:rPr>
                        <m:sty m:val="p"/>
                      </m:rPr>
                      <a:rPr lang="en-IN" sz="2400" dirty="0">
                        <a:latin typeface="Cambria Math" panose="02040503050406030204" pitchFamily="18" charset="0"/>
                      </a:rPr>
                      <m:t>test</m:t>
                    </m:r>
                    <m:r>
                      <a:rPr lang="en-IN" sz="2400" dirty="0">
                        <a:latin typeface="Cambria Math" panose="02040503050406030204" pitchFamily="18" charset="0"/>
                      </a:rPr>
                      <m:t> </m:t>
                    </m:r>
                    <m:r>
                      <m:rPr>
                        <m:sty m:val="p"/>
                      </m:rPr>
                      <a:rPr lang="en-IN" sz="2400" dirty="0">
                        <a:latin typeface="Cambria Math" panose="02040503050406030204" pitchFamily="18" charset="0"/>
                      </a:rPr>
                      <m:t>for</m:t>
                    </m:r>
                    <m:r>
                      <a:rPr lang="en-IN" sz="2400" dirty="0">
                        <a:latin typeface="Cambria Math" panose="02040503050406030204" pitchFamily="18" charset="0"/>
                      </a:rPr>
                      <m:t> </m:t>
                    </m:r>
                  </m:oMath>
                </a14:m>
                <a:r>
                  <a:rPr lang="en-IN" sz="2400" dirty="0">
                    <a:solidFill>
                      <a:schemeClr val="tx1"/>
                    </a:solidFill>
                  </a:rPr>
                  <a:t>reciprocation  can be performed as </a:t>
                </a:r>
                <a14:m>
                  <m:oMath xmlns:m="http://schemas.openxmlformats.org/officeDocument/2006/math">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i="1" smtClean="0">
                            <a:latin typeface="Cambria Math" panose="02040503050406030204" pitchFamily="18" charset="0"/>
                          </a:rPr>
                          <m:t>𝟏</m:t>
                        </m:r>
                      </m:sub>
                    </m:sSub>
                  </m:oMath>
                </a14:m>
                <a:r>
                  <a:rPr lang="en-IN" sz="2400" dirty="0">
                    <a:solidFill>
                      <a:schemeClr val="tx1"/>
                    </a:solidFill>
                  </a:rPr>
                  <a:t> vs </a:t>
                </a:r>
                <a14:m>
                  <m:oMath xmlns:m="http://schemas.openxmlformats.org/officeDocument/2006/math">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i="1" smtClean="0">
                            <a:latin typeface="Cambria Math" panose="02040503050406030204" pitchFamily="18" charset="0"/>
                          </a:rPr>
                          <m:t>𝟑</m:t>
                        </m:r>
                      </m:sub>
                    </m:sSub>
                    <m:r>
                      <a:rPr lang="en-IN" sz="2400" b="1" i="1" smtClean="0">
                        <a:latin typeface="Cambria Math" panose="02040503050406030204" pitchFamily="18" charset="0"/>
                      </a:rPr>
                      <m:t> </m:t>
                    </m:r>
                  </m:oMath>
                </a14:m>
                <a:r>
                  <a:rPr lang="en-IN" sz="2400" dirty="0">
                    <a:solidFill>
                      <a:schemeClr val="tx1"/>
                    </a:solidFill>
                  </a:rPr>
                  <a:t>with likelihood ratio defined as follows:-</a:t>
                </a:r>
              </a:p>
            </p:txBody>
          </p:sp>
        </mc:Choice>
        <mc:Fallback xmlns="">
          <p:sp>
            <p:nvSpPr>
              <p:cNvPr id="9" name="TextBox 8">
                <a:extLst>
                  <a:ext uri="{FF2B5EF4-FFF2-40B4-BE49-F238E27FC236}">
                    <a16:creationId xmlns:a16="http://schemas.microsoft.com/office/drawing/2014/main" id="{854A262D-F3DD-0260-A342-F9A384360C8D}"/>
                  </a:ext>
                </a:extLst>
              </p:cNvPr>
              <p:cNvSpPr txBox="1">
                <a:spLocks noRot="1" noChangeAspect="1" noMove="1" noResize="1" noEditPoints="1" noAdjustHandles="1" noChangeArrowheads="1" noChangeShapeType="1" noTextEdit="1"/>
              </p:cNvSpPr>
              <p:nvPr/>
            </p:nvSpPr>
            <p:spPr>
              <a:xfrm>
                <a:off x="994005" y="2286177"/>
                <a:ext cx="10857131" cy="886268"/>
              </a:xfrm>
              <a:prstGeom prst="rect">
                <a:avLst/>
              </a:prstGeom>
              <a:blipFill>
                <a:blip r:embed="rId2"/>
                <a:stretch>
                  <a:fillRect l="-842" t="-2069" b="-1586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301BE8C-E9D3-2C2C-55E4-2C58B1A8C55E}"/>
                  </a:ext>
                </a:extLst>
              </p:cNvPr>
              <p:cNvSpPr txBox="1"/>
              <p:nvPr/>
            </p:nvSpPr>
            <p:spPr>
              <a:xfrm>
                <a:off x="506680" y="1563017"/>
                <a:ext cx="11178637" cy="507768"/>
              </a:xfrm>
              <a:prstGeom prst="rect">
                <a:avLst/>
              </a:prstGeom>
              <a:noFill/>
            </p:spPr>
            <p:txBody>
              <a:bodyPr wrap="square" rtlCol="0">
                <a:spAutoFit/>
              </a:bodyPr>
              <a:lstStyle/>
              <a:p>
                <a:r>
                  <a:rPr lang="en-IN" sz="2400" dirty="0"/>
                  <a:t>Let</a:t>
                </a:r>
                <a14:m>
                  <m:oMath xmlns:m="http://schemas.openxmlformats.org/officeDocument/2006/math">
                    <m:r>
                      <a:rPr lang="en-IN" sz="1800" b="0" i="0" kern="1200" smtClean="0">
                        <a:solidFill>
                          <a:srgbClr val="000000"/>
                        </a:solidFill>
                        <a:effectLst/>
                        <a:latin typeface="Cambria Math" panose="02040503050406030204" pitchFamily="18" charset="0"/>
                        <a:ea typeface="+mn-ea"/>
                        <a:cs typeface="+mn-cs"/>
                      </a:rPr>
                      <m:t> </m:t>
                    </m:r>
                    <m:r>
                      <a:rPr lang="en-IN" sz="1800" b="1" i="1" kern="1200" smtClean="0">
                        <a:solidFill>
                          <a:srgbClr val="000000"/>
                        </a:solidFill>
                        <a:effectLst/>
                        <a:latin typeface="Cambria Math" panose="02040503050406030204" pitchFamily="18" charset="0"/>
                        <a:ea typeface="+mn-ea"/>
                        <a:cs typeface="+mn-cs"/>
                      </a:rPr>
                      <m:t> (</m:t>
                    </m:r>
                    <m:sSubSup>
                      <m:sSubSupPr>
                        <m:ctrlPr>
                          <a:rPr lang="en-IN" sz="2400" b="1" i="1">
                            <a:solidFill>
                              <a:srgbClr val="000000"/>
                            </a:solidFill>
                            <a:latin typeface="Cambria Math" panose="02040503050406030204" pitchFamily="18" charset="0"/>
                          </a:rPr>
                        </m:ctrlPr>
                      </m:sSubSupPr>
                      <m:e>
                        <m:r>
                          <a:rPr lang="en-IN" sz="2400" b="1" i="1">
                            <a:solidFill>
                              <a:srgbClr val="000000"/>
                            </a:solidFill>
                            <a:latin typeface="Cambria Math" panose="02040503050406030204" pitchFamily="18" charset="0"/>
                          </a:rPr>
                          <m:t>𝒎</m:t>
                        </m:r>
                      </m:e>
                      <m:sub>
                        <m:r>
                          <a:rPr lang="en-IN" sz="2400" b="1">
                            <a:solidFill>
                              <a:srgbClr val="000000"/>
                            </a:solidFill>
                            <a:latin typeface="Cambria Math" panose="02040503050406030204" pitchFamily="18" charset="0"/>
                          </a:rPr>
                          <m:t>ⅈ</m:t>
                        </m:r>
                        <m:r>
                          <a:rPr lang="en-IN" sz="2400" b="1" i="1">
                            <a:solidFill>
                              <a:srgbClr val="000000"/>
                            </a:solidFill>
                            <a:latin typeface="Cambria Math" panose="02040503050406030204" pitchFamily="18" charset="0"/>
                          </a:rPr>
                          <m:t>𝒋</m:t>
                        </m:r>
                      </m:sub>
                      <m:sup>
                        <m:r>
                          <a:rPr lang="en-IN" sz="2400" b="1" i="1">
                            <a:solidFill>
                              <a:srgbClr val="000000"/>
                            </a:solidFill>
                            <a:latin typeface="Cambria Math" panose="02040503050406030204" pitchFamily="18" charset="0"/>
                          </a:rPr>
                          <m:t>∗</m:t>
                        </m:r>
                      </m:sup>
                    </m:sSubSup>
                  </m:oMath>
                </a14:m>
                <a:r>
                  <a:rPr lang="en-IN" sz="2400" dirty="0">
                    <a:solidFill>
                      <a:schemeClr val="tx1"/>
                    </a:solidFill>
                  </a:rPr>
                  <a:t>,</a:t>
                </a:r>
                <a:r>
                  <a:rPr lang="en-IN" sz="2400" b="1" dirty="0">
                    <a:solidFill>
                      <a:srgbClr val="000000"/>
                    </a:solidFill>
                  </a:rPr>
                  <a:t> </a:t>
                </a:r>
                <a14:m>
                  <m:oMath xmlns:m="http://schemas.openxmlformats.org/officeDocument/2006/math">
                    <m:sSubSup>
                      <m:sSubSupPr>
                        <m:ctrlPr>
                          <a:rPr lang="en-IN" sz="2400" b="1" i="1">
                            <a:solidFill>
                              <a:srgbClr val="000000"/>
                            </a:solidFill>
                            <a:latin typeface="Cambria Math" panose="02040503050406030204" pitchFamily="18" charset="0"/>
                          </a:rPr>
                        </m:ctrlPr>
                      </m:sSubSupPr>
                      <m:e>
                        <m:r>
                          <a:rPr lang="en-IN" sz="2400" b="1" i="1" smtClean="0">
                            <a:solidFill>
                              <a:srgbClr val="000000"/>
                            </a:solidFill>
                            <a:latin typeface="Cambria Math" panose="02040503050406030204" pitchFamily="18" charset="0"/>
                          </a:rPr>
                          <m:t>𝒂</m:t>
                        </m:r>
                      </m:e>
                      <m:sub>
                        <m:r>
                          <a:rPr lang="en-IN" sz="2400" b="1">
                            <a:solidFill>
                              <a:srgbClr val="000000"/>
                            </a:solidFill>
                            <a:latin typeface="Cambria Math" panose="02040503050406030204" pitchFamily="18" charset="0"/>
                          </a:rPr>
                          <m:t>ⅈ</m:t>
                        </m:r>
                        <m:r>
                          <a:rPr lang="en-IN" sz="2400" b="1" i="1">
                            <a:solidFill>
                              <a:srgbClr val="000000"/>
                            </a:solidFill>
                            <a:latin typeface="Cambria Math" panose="02040503050406030204" pitchFamily="18" charset="0"/>
                          </a:rPr>
                          <m:t>𝒋</m:t>
                        </m:r>
                      </m:sub>
                      <m:sup>
                        <m:r>
                          <a:rPr lang="en-IN" sz="2400" b="1" i="1">
                            <a:solidFill>
                              <a:srgbClr val="000000"/>
                            </a:solidFill>
                            <a:latin typeface="Cambria Math" panose="02040503050406030204" pitchFamily="18" charset="0"/>
                          </a:rPr>
                          <m:t>∗</m:t>
                        </m:r>
                      </m:sup>
                    </m:sSubSup>
                  </m:oMath>
                </a14:m>
                <a:r>
                  <a:rPr lang="en-IN" sz="2400" dirty="0">
                    <a:solidFill>
                      <a:schemeClr val="tx1"/>
                    </a:solidFill>
                  </a:rPr>
                  <a:t>,</a:t>
                </a:r>
                <a:r>
                  <a:rPr lang="en-IN" sz="2400" b="1" dirty="0">
                    <a:solidFill>
                      <a:srgbClr val="000000"/>
                    </a:solidFill>
                  </a:rPr>
                  <a:t> </a:t>
                </a:r>
                <a14:m>
                  <m:oMath xmlns:m="http://schemas.openxmlformats.org/officeDocument/2006/math">
                    <m:sSubSup>
                      <m:sSubSupPr>
                        <m:ctrlPr>
                          <a:rPr lang="en-IN" sz="2400" b="1" i="1">
                            <a:solidFill>
                              <a:srgbClr val="000000"/>
                            </a:solidFill>
                            <a:latin typeface="Cambria Math" panose="02040503050406030204" pitchFamily="18" charset="0"/>
                          </a:rPr>
                        </m:ctrlPr>
                      </m:sSubSupPr>
                      <m:e>
                        <m:r>
                          <a:rPr lang="en-IN" sz="2400" b="1" i="1" smtClean="0">
                            <a:solidFill>
                              <a:srgbClr val="000000"/>
                            </a:solidFill>
                            <a:latin typeface="Cambria Math" panose="02040503050406030204" pitchFamily="18" charset="0"/>
                          </a:rPr>
                          <m:t>𝒏</m:t>
                        </m:r>
                      </m:e>
                      <m:sub>
                        <m:r>
                          <a:rPr lang="en-IN" sz="2400" b="1">
                            <a:solidFill>
                              <a:srgbClr val="000000"/>
                            </a:solidFill>
                            <a:latin typeface="Cambria Math" panose="02040503050406030204" pitchFamily="18" charset="0"/>
                          </a:rPr>
                          <m:t>ⅈ</m:t>
                        </m:r>
                        <m:r>
                          <a:rPr lang="en-IN" sz="2400" b="1" i="1">
                            <a:solidFill>
                              <a:srgbClr val="000000"/>
                            </a:solidFill>
                            <a:latin typeface="Cambria Math" panose="02040503050406030204" pitchFamily="18" charset="0"/>
                          </a:rPr>
                          <m:t>𝒋</m:t>
                        </m:r>
                      </m:sub>
                      <m:sup>
                        <m:r>
                          <a:rPr lang="en-IN" sz="2400" b="1" i="1">
                            <a:solidFill>
                              <a:srgbClr val="000000"/>
                            </a:solidFill>
                            <a:latin typeface="Cambria Math" panose="02040503050406030204" pitchFamily="18" charset="0"/>
                          </a:rPr>
                          <m:t>∗</m:t>
                        </m:r>
                      </m:sup>
                    </m:sSubSup>
                    <m:r>
                      <a:rPr lang="en-IN" sz="2400" b="0" i="0" smtClean="0">
                        <a:solidFill>
                          <a:srgbClr val="000000"/>
                        </a:solidFill>
                        <a:latin typeface="Cambria Math" panose="02040503050406030204" pitchFamily="18" charset="0"/>
                      </a:rPr>
                      <m:t>)</m:t>
                    </m:r>
                  </m:oMath>
                </a14:m>
                <a:r>
                  <a:rPr lang="en-IN" sz="2400" dirty="0">
                    <a:solidFill>
                      <a:schemeClr val="tx1"/>
                    </a:solidFill>
                  </a:rPr>
                  <a:t> be the MLE’s under </a:t>
                </a:r>
                <a14:m>
                  <m:oMath xmlns:m="http://schemas.openxmlformats.org/officeDocument/2006/math">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i="1">
                            <a:latin typeface="Cambria Math" panose="02040503050406030204" pitchFamily="18" charset="0"/>
                          </a:rPr>
                          <m:t>𝟏</m:t>
                        </m:r>
                      </m:sub>
                    </m:sSub>
                  </m:oMath>
                </a14:m>
                <a:r>
                  <a:rPr lang="en-IN" sz="2400" dirty="0">
                    <a:solidFill>
                      <a:schemeClr val="tx1"/>
                    </a:solidFill>
                  </a:rPr>
                  <a:t> and </a:t>
                </a:r>
                <a14:m>
                  <m:oMath xmlns:m="http://schemas.openxmlformats.org/officeDocument/2006/math">
                    <m:r>
                      <a:rPr lang="en-IN" sz="2400" b="1" i="0" smtClean="0">
                        <a:solidFill>
                          <a:srgbClr val="000000"/>
                        </a:solidFill>
                        <a:latin typeface="Cambria Math" panose="02040503050406030204" pitchFamily="18" charset="0"/>
                      </a:rPr>
                      <m:t>(</m:t>
                    </m:r>
                    <m:sSub>
                      <m:sSubPr>
                        <m:ctrlPr>
                          <a:rPr lang="en-IN" sz="2400" b="1" i="1" smtClean="0">
                            <a:solidFill>
                              <a:srgbClr val="000000"/>
                            </a:solidFill>
                            <a:latin typeface="Cambria Math" panose="02040503050406030204" pitchFamily="18" charset="0"/>
                          </a:rPr>
                        </m:ctrlPr>
                      </m:sSubPr>
                      <m:e>
                        <m:acc>
                          <m:accPr>
                            <m:chr m:val="̂"/>
                            <m:ctrlPr>
                              <a:rPr lang="en-IN" sz="2400" b="1" i="1">
                                <a:solidFill>
                                  <a:srgbClr val="000000"/>
                                </a:solidFill>
                                <a:latin typeface="Cambria Math" panose="02040503050406030204" pitchFamily="18" charset="0"/>
                              </a:rPr>
                            </m:ctrlPr>
                          </m:accPr>
                          <m:e>
                            <m:r>
                              <a:rPr lang="en-IN" sz="2400" b="1" i="1">
                                <a:solidFill>
                                  <a:srgbClr val="000000"/>
                                </a:solidFill>
                                <a:latin typeface="Cambria Math" panose="02040503050406030204" pitchFamily="18" charset="0"/>
                              </a:rPr>
                              <m:t>𝒎</m:t>
                            </m:r>
                          </m:e>
                        </m:acc>
                      </m:e>
                      <m:sub>
                        <m:r>
                          <a:rPr lang="en-IN" sz="2400" b="1" i="1" smtClean="0">
                            <a:solidFill>
                              <a:srgbClr val="000000"/>
                            </a:solidFill>
                            <a:latin typeface="Cambria Math" panose="02040503050406030204" pitchFamily="18" charset="0"/>
                          </a:rPr>
                          <m:t>𝒊</m:t>
                        </m:r>
                        <m:r>
                          <a:rPr lang="en-IN" sz="2400" b="1" i="1">
                            <a:solidFill>
                              <a:srgbClr val="000000"/>
                            </a:solidFill>
                            <a:latin typeface="Cambria Math" panose="02040503050406030204" pitchFamily="18" charset="0"/>
                          </a:rPr>
                          <m:t>𝒋</m:t>
                        </m:r>
                      </m:sub>
                    </m:sSub>
                    <m:r>
                      <a:rPr lang="en-IN" sz="2400" b="1" i="0" smtClean="0">
                        <a:solidFill>
                          <a:srgbClr val="000000"/>
                        </a:solidFill>
                        <a:latin typeface="Cambria Math" panose="02040503050406030204" pitchFamily="18" charset="0"/>
                      </a:rPr>
                      <m:t>,</m:t>
                    </m:r>
                    <m:sSub>
                      <m:sSubPr>
                        <m:ctrlPr>
                          <a:rPr lang="en-IN" sz="2400" b="1" i="1">
                            <a:solidFill>
                              <a:srgbClr val="000000"/>
                            </a:solidFill>
                            <a:latin typeface="Cambria Math" panose="02040503050406030204" pitchFamily="18" charset="0"/>
                          </a:rPr>
                        </m:ctrlPr>
                      </m:sSubPr>
                      <m:e>
                        <m:acc>
                          <m:accPr>
                            <m:chr m:val="̂"/>
                            <m:ctrlPr>
                              <a:rPr lang="en-IN" sz="2400" b="1" i="1" smtClean="0">
                                <a:solidFill>
                                  <a:srgbClr val="000000"/>
                                </a:solidFill>
                                <a:latin typeface="Cambria Math" panose="02040503050406030204" pitchFamily="18" charset="0"/>
                              </a:rPr>
                            </m:ctrlPr>
                          </m:accPr>
                          <m:e>
                            <m:r>
                              <a:rPr lang="en-IN" sz="2400" b="1" i="1">
                                <a:solidFill>
                                  <a:srgbClr val="000000"/>
                                </a:solidFill>
                                <a:latin typeface="Cambria Math" panose="02040503050406030204" pitchFamily="18" charset="0"/>
                              </a:rPr>
                              <m:t>𝒂</m:t>
                            </m:r>
                          </m:e>
                        </m:acc>
                      </m:e>
                      <m:sub>
                        <m:r>
                          <a:rPr lang="en-IN" sz="2400" b="1" i="1">
                            <a:solidFill>
                              <a:srgbClr val="000000"/>
                            </a:solidFill>
                            <a:latin typeface="Cambria Math" panose="02040503050406030204" pitchFamily="18" charset="0"/>
                          </a:rPr>
                          <m:t>𝒊𝒋</m:t>
                        </m:r>
                      </m:sub>
                    </m:sSub>
                    <m:sSub>
                      <m:sSubPr>
                        <m:ctrlPr>
                          <a:rPr lang="en-IN" sz="2400" b="1" i="1">
                            <a:solidFill>
                              <a:srgbClr val="000000"/>
                            </a:solidFill>
                            <a:latin typeface="Cambria Math" panose="02040503050406030204" pitchFamily="18" charset="0"/>
                          </a:rPr>
                        </m:ctrlPr>
                      </m:sSubPr>
                      <m:e>
                        <m:acc>
                          <m:accPr>
                            <m:chr m:val="̂"/>
                            <m:ctrlPr>
                              <a:rPr lang="en-IN" sz="2400" b="1" i="1" smtClean="0">
                                <a:solidFill>
                                  <a:srgbClr val="000000"/>
                                </a:solidFill>
                                <a:latin typeface="Cambria Math" panose="02040503050406030204" pitchFamily="18" charset="0"/>
                              </a:rPr>
                            </m:ctrlPr>
                          </m:accPr>
                          <m:e>
                            <m:r>
                              <a:rPr lang="en-IN" sz="2400" b="1" i="1">
                                <a:solidFill>
                                  <a:srgbClr val="000000"/>
                                </a:solidFill>
                                <a:latin typeface="Cambria Math" panose="02040503050406030204" pitchFamily="18" charset="0"/>
                              </a:rPr>
                              <m:t>𝒏</m:t>
                            </m:r>
                          </m:e>
                        </m:acc>
                      </m:e>
                      <m:sub>
                        <m:r>
                          <a:rPr lang="en-IN" sz="2400" b="1" i="1">
                            <a:solidFill>
                              <a:srgbClr val="000000"/>
                            </a:solidFill>
                            <a:latin typeface="Cambria Math" panose="02040503050406030204" pitchFamily="18" charset="0"/>
                          </a:rPr>
                          <m:t>𝒊𝒋</m:t>
                        </m:r>
                      </m:sub>
                    </m:sSub>
                    <m:r>
                      <a:rPr lang="en-IN" sz="2400" b="1">
                        <a:solidFill>
                          <a:srgbClr val="000000"/>
                        </a:solidFill>
                        <a:latin typeface="Cambria Math" panose="02040503050406030204" pitchFamily="18" charset="0"/>
                      </a:rPr>
                      <m:t>)</m:t>
                    </m:r>
                  </m:oMath>
                </a14:m>
                <a:r>
                  <a:rPr lang="en-IN" sz="2400" b="1" dirty="0"/>
                  <a:t> </a:t>
                </a:r>
                <a:r>
                  <a:rPr lang="en-IN" sz="2400" dirty="0"/>
                  <a:t>be the MLE’s under </a:t>
                </a:r>
                <a14:m>
                  <m:oMath xmlns:m="http://schemas.openxmlformats.org/officeDocument/2006/math">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𝑯</m:t>
                        </m:r>
                      </m:e>
                      <m:sub>
                        <m:r>
                          <a:rPr lang="en-IN" sz="2400" b="1" i="1" smtClean="0">
                            <a:latin typeface="Cambria Math" panose="02040503050406030204" pitchFamily="18" charset="0"/>
                          </a:rPr>
                          <m:t>𝟑</m:t>
                        </m:r>
                      </m:sub>
                    </m:sSub>
                  </m:oMath>
                </a14:m>
                <a:r>
                  <a:rPr lang="en-IN" sz="2400" dirty="0">
                    <a:solidFill>
                      <a:schemeClr val="tx1"/>
                    </a:solidFill>
                  </a:rPr>
                  <a:t>  </a:t>
                </a:r>
              </a:p>
            </p:txBody>
          </p:sp>
        </mc:Choice>
        <mc:Fallback xmlns="">
          <p:sp>
            <p:nvSpPr>
              <p:cNvPr id="10" name="TextBox 9">
                <a:extLst>
                  <a:ext uri="{FF2B5EF4-FFF2-40B4-BE49-F238E27FC236}">
                    <a16:creationId xmlns:a16="http://schemas.microsoft.com/office/drawing/2014/main" id="{3301BE8C-E9D3-2C2C-55E4-2C58B1A8C55E}"/>
                  </a:ext>
                </a:extLst>
              </p:cNvPr>
              <p:cNvSpPr txBox="1">
                <a:spLocks noRot="1" noChangeAspect="1" noMove="1" noResize="1" noEditPoints="1" noAdjustHandles="1" noChangeArrowheads="1" noChangeShapeType="1" noTextEdit="1"/>
              </p:cNvSpPr>
              <p:nvPr/>
            </p:nvSpPr>
            <p:spPr>
              <a:xfrm>
                <a:off x="506680" y="1563017"/>
                <a:ext cx="11178637" cy="507768"/>
              </a:xfrm>
              <a:prstGeom prst="rect">
                <a:avLst/>
              </a:prstGeom>
              <a:blipFill>
                <a:blip r:embed="rId3"/>
                <a:stretch>
                  <a:fillRect l="-818" t="-10714" b="-1547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7C46CF-3A75-5048-5E90-8D17AB101083}"/>
                  </a:ext>
                </a:extLst>
              </p:cNvPr>
              <p:cNvSpPr txBox="1"/>
              <p:nvPr/>
            </p:nvSpPr>
            <p:spPr>
              <a:xfrm>
                <a:off x="3298785" y="3274142"/>
                <a:ext cx="4666534" cy="461665"/>
              </a:xfrm>
              <a:prstGeom prst="rect">
                <a:avLst/>
              </a:prstGeom>
              <a:noFill/>
            </p:spPr>
            <p:txBody>
              <a:bodyPr wrap="none" rtlCol="0">
                <a:spAutoFit/>
              </a:bodyPr>
              <a:lstStyle/>
              <a:p>
                <a:r>
                  <a:rPr lang="en-IN" sz="2400" b="1" dirty="0">
                    <a:solidFill>
                      <a:schemeClr val="tx1"/>
                    </a:solidFill>
                  </a:rPr>
                  <a:t>LLR</a:t>
                </a:r>
                <a14:m>
                  <m:oMath xmlns:m="http://schemas.openxmlformats.org/officeDocument/2006/math">
                    <m:r>
                      <a:rPr lang="en-IN" sz="2400" b="1" i="0">
                        <a:solidFill>
                          <a:schemeClr val="tx1"/>
                        </a:solidFill>
                        <a:latin typeface="Cambria Math" panose="02040503050406030204" pitchFamily="18" charset="0"/>
                      </a:rPr>
                      <m:t>=−</m:t>
                    </m:r>
                    <m:r>
                      <a:rPr lang="en-IN" sz="2400" b="1" i="0">
                        <a:solidFill>
                          <a:schemeClr val="tx1"/>
                        </a:solidFill>
                        <a:latin typeface="Cambria Math" panose="02040503050406030204" pitchFamily="18" charset="0"/>
                      </a:rPr>
                      <m:t>𝟐</m:t>
                    </m:r>
                    <m:func>
                      <m:funcPr>
                        <m:ctrlPr>
                          <a:rPr lang="en-IN" sz="2400" b="1" i="1">
                            <a:solidFill>
                              <a:schemeClr val="tx1"/>
                            </a:solidFill>
                            <a:latin typeface="Cambria Math" panose="02040503050406030204" pitchFamily="18" charset="0"/>
                          </a:rPr>
                        </m:ctrlPr>
                      </m:funcPr>
                      <m:fName>
                        <m:r>
                          <a:rPr lang="en-IN" sz="2400" b="1" i="0">
                            <a:solidFill>
                              <a:schemeClr val="tx1"/>
                            </a:solidFill>
                            <a:latin typeface="Cambria Math" panose="02040503050406030204" pitchFamily="18" charset="0"/>
                          </a:rPr>
                          <m:t>𝐥𝐨𝐠</m:t>
                        </m:r>
                      </m:fName>
                      <m:e>
                        <m:d>
                          <m:dPr>
                            <m:ctrlPr>
                              <a:rPr lang="en-IN" sz="2400" b="1" i="1">
                                <a:solidFill>
                                  <a:schemeClr val="tx1"/>
                                </a:solidFill>
                                <a:latin typeface="Cambria Math" panose="02040503050406030204" pitchFamily="18" charset="0"/>
                              </a:rPr>
                            </m:ctrlPr>
                          </m:dPr>
                          <m:e>
                            <m:r>
                              <a:rPr lang="en-IN" sz="2400" b="1" i="1">
                                <a:solidFill>
                                  <a:schemeClr val="tx1"/>
                                </a:solidFill>
                                <a:latin typeface="Cambria Math" panose="02040503050406030204" pitchFamily="18" charset="0"/>
                              </a:rPr>
                              <m:t>𝝀</m:t>
                            </m:r>
                          </m:e>
                        </m:d>
                        <m:r>
                          <a:rPr lang="en-IN" sz="2400" b="1" i="1" smtClean="0">
                            <a:solidFill>
                              <a:schemeClr val="tx1"/>
                            </a:solidFill>
                            <a:latin typeface="Cambria Math" panose="02040503050406030204" pitchFamily="18" charset="0"/>
                          </a:rPr>
                          <m:t>=</m:t>
                        </m:r>
                        <m:sSub>
                          <m:sSubPr>
                            <m:ctrlPr>
                              <a:rPr lang="en-IN" sz="2400" b="1" i="1">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𝑳</m:t>
                            </m:r>
                          </m:e>
                          <m:sub>
                            <m:r>
                              <a:rPr lang="en-IN" sz="2400" b="1" i="1" smtClean="0">
                                <a:solidFill>
                                  <a:schemeClr val="tx1"/>
                                </a:solidFill>
                                <a:latin typeface="Cambria Math" panose="02040503050406030204" pitchFamily="18" charset="0"/>
                              </a:rPr>
                              <m:t>𝒎</m:t>
                            </m:r>
                          </m:sub>
                        </m:sSub>
                        <m:r>
                          <a:rPr lang="en-IN" sz="2400" b="1" i="1" smtClean="0">
                            <a:solidFill>
                              <a:schemeClr val="tx1"/>
                            </a:solidFill>
                            <a:latin typeface="Cambria Math" panose="02040503050406030204" pitchFamily="18" charset="0"/>
                          </a:rPr>
                          <m:t>+</m:t>
                        </m:r>
                        <m:sSub>
                          <m:sSubPr>
                            <m:ctrlPr>
                              <a:rPr lang="en-IN" sz="2400" b="1" i="1">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𝑳</m:t>
                            </m:r>
                          </m:e>
                          <m:sub>
                            <m:r>
                              <a:rPr lang="en-IN" sz="2400" b="1" i="1" smtClean="0">
                                <a:solidFill>
                                  <a:schemeClr val="tx1"/>
                                </a:solidFill>
                                <a:latin typeface="Cambria Math" panose="02040503050406030204" pitchFamily="18" charset="0"/>
                              </a:rPr>
                              <m:t>𝒂</m:t>
                            </m:r>
                          </m:sub>
                        </m:sSub>
                        <m:r>
                          <a:rPr lang="en-IN" sz="2400" b="1" i="1" smtClean="0">
                            <a:solidFill>
                              <a:schemeClr val="tx1"/>
                            </a:solidFill>
                            <a:latin typeface="Cambria Math" panose="02040503050406030204" pitchFamily="18" charset="0"/>
                          </a:rPr>
                          <m:t>+</m:t>
                        </m:r>
                        <m:sSub>
                          <m:sSubPr>
                            <m:ctrlPr>
                              <a:rPr lang="en-IN" sz="2400" b="1" i="1">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𝑳</m:t>
                            </m:r>
                          </m:e>
                          <m:sub>
                            <m:r>
                              <a:rPr lang="en-IN" sz="2400" b="1" i="1" smtClean="0">
                                <a:solidFill>
                                  <a:schemeClr val="tx1"/>
                                </a:solidFill>
                                <a:latin typeface="Cambria Math" panose="02040503050406030204" pitchFamily="18" charset="0"/>
                              </a:rPr>
                              <m:t>𝒏</m:t>
                            </m:r>
                          </m:sub>
                        </m:sSub>
                      </m:e>
                    </m:func>
                  </m:oMath>
                </a14:m>
                <a:endParaRPr lang="en-IN" sz="2400" b="1" dirty="0">
                  <a:solidFill>
                    <a:schemeClr val="tx1"/>
                  </a:solidFill>
                </a:endParaRPr>
              </a:p>
            </p:txBody>
          </p:sp>
        </mc:Choice>
        <mc:Fallback xmlns="">
          <p:sp>
            <p:nvSpPr>
              <p:cNvPr id="11" name="TextBox 10">
                <a:extLst>
                  <a:ext uri="{FF2B5EF4-FFF2-40B4-BE49-F238E27FC236}">
                    <a16:creationId xmlns:a16="http://schemas.microsoft.com/office/drawing/2014/main" id="{897C46CF-3A75-5048-5E90-8D17AB101083}"/>
                  </a:ext>
                </a:extLst>
              </p:cNvPr>
              <p:cNvSpPr txBox="1">
                <a:spLocks noRot="1" noChangeAspect="1" noMove="1" noResize="1" noEditPoints="1" noAdjustHandles="1" noChangeArrowheads="1" noChangeShapeType="1" noTextEdit="1"/>
              </p:cNvSpPr>
              <p:nvPr/>
            </p:nvSpPr>
            <p:spPr>
              <a:xfrm>
                <a:off x="3298785" y="3274142"/>
                <a:ext cx="4666534" cy="461665"/>
              </a:xfrm>
              <a:prstGeom prst="rect">
                <a:avLst/>
              </a:prstGeom>
              <a:blipFill>
                <a:blip r:embed="rId4"/>
                <a:stretch>
                  <a:fillRect l="-1958" t="-9211" b="-302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3603B56-43F8-EEDA-D23C-A40352CC32FC}"/>
                  </a:ext>
                </a:extLst>
              </p:cNvPr>
              <p:cNvSpPr txBox="1"/>
              <p:nvPr/>
            </p:nvSpPr>
            <p:spPr>
              <a:xfrm>
                <a:off x="1719593" y="3916388"/>
                <a:ext cx="3567579" cy="1124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000" b="1" i="1" smtClean="0">
                              <a:solidFill>
                                <a:schemeClr val="tx1"/>
                              </a:solidFill>
                              <a:latin typeface="Cambria Math" panose="02040503050406030204" pitchFamily="18" charset="0"/>
                            </a:rPr>
                          </m:ctrlPr>
                        </m:sSubPr>
                        <m:e>
                          <m:r>
                            <a:rPr lang="en-IN" sz="2000" b="1" i="1" smtClean="0">
                              <a:solidFill>
                                <a:schemeClr val="tx1"/>
                              </a:solidFill>
                              <a:latin typeface="Cambria Math" panose="02040503050406030204" pitchFamily="18" charset="0"/>
                            </a:rPr>
                            <m:t>𝑳</m:t>
                          </m:r>
                        </m:e>
                        <m:sub>
                          <m:r>
                            <a:rPr lang="en-IN" sz="2000" b="1" i="1" smtClean="0">
                              <a:solidFill>
                                <a:schemeClr val="tx1"/>
                              </a:solidFill>
                              <a:latin typeface="Cambria Math" panose="02040503050406030204" pitchFamily="18" charset="0"/>
                            </a:rPr>
                            <m:t>𝒎</m:t>
                          </m:r>
                        </m:sub>
                      </m:sSub>
                      <m:r>
                        <a:rPr lang="en-IN" sz="2000" b="1" i="1" smtClean="0">
                          <a:solidFill>
                            <a:schemeClr val="tx1"/>
                          </a:solidFill>
                          <a:latin typeface="Cambria Math" panose="02040503050406030204" pitchFamily="18" charset="0"/>
                        </a:rPr>
                        <m:t>=</m:t>
                      </m:r>
                      <m:r>
                        <a:rPr lang="en-IN" sz="2000" b="1" dirty="0" smtClean="0">
                          <a:solidFill>
                            <a:schemeClr val="tx1"/>
                          </a:solidFill>
                          <a:latin typeface="Cambria Math" panose="02040503050406030204" pitchFamily="18" charset="0"/>
                        </a:rPr>
                        <m:t>2</m:t>
                      </m:r>
                      <m:nary>
                        <m:naryPr>
                          <m:chr m:val="∑"/>
                          <m:limLoc m:val="undOvr"/>
                          <m:grow m:val="on"/>
                          <m:supHide m:val="on"/>
                          <m:ctrlPr>
                            <a:rPr lang="en-IN" sz="2000" b="1" i="1" dirty="0">
                              <a:solidFill>
                                <a:schemeClr val="tx1"/>
                              </a:solidFill>
                              <a:latin typeface="Cambria Math" panose="02040503050406030204" pitchFamily="18" charset="0"/>
                            </a:rPr>
                          </m:ctrlPr>
                        </m:naryPr>
                        <m:sub>
                          <m:r>
                            <m:rPr>
                              <m:brk/>
                              <m:aln/>
                            </m:rPr>
                            <a:rPr lang="en-IN" sz="2000" b="1" i="0" dirty="0" smtClean="0">
                              <a:solidFill>
                                <a:schemeClr val="tx1"/>
                              </a:solidFill>
                              <a:latin typeface="Cambria Math" panose="02040503050406030204" pitchFamily="18" charset="0"/>
                            </a:rPr>
                            <m:t>𝐢</m:t>
                          </m:r>
                          <m:r>
                            <a:rPr lang="en-IN" sz="2000" b="1" i="0" dirty="0">
                              <a:solidFill>
                                <a:schemeClr val="tx1"/>
                              </a:solidFill>
                              <a:latin typeface="Cambria Math" panose="02040503050406030204" pitchFamily="18" charset="0"/>
                            </a:rPr>
                            <m:t>&lt;</m:t>
                          </m:r>
                          <m:r>
                            <a:rPr lang="en-IN" sz="2000" b="1" i="1" dirty="0">
                              <a:solidFill>
                                <a:schemeClr val="tx1"/>
                              </a:solidFill>
                              <a:latin typeface="Cambria Math" panose="02040503050406030204" pitchFamily="18" charset="0"/>
                            </a:rPr>
                            <m:t>𝑗</m:t>
                          </m:r>
                        </m:sub>
                        <m:sup/>
                        <m:e>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𝑖</m:t>
                              </m:r>
                              <m:r>
                                <a:rPr lang="en-IN" sz="2000" b="1" i="1" dirty="0" smtClean="0">
                                  <a:solidFill>
                                    <a:schemeClr val="tx1"/>
                                  </a:solidFill>
                                  <a:latin typeface="Cambria Math" panose="02040503050406030204" pitchFamily="18" charset="0"/>
                                </a:rPr>
                                <m:t>𝒋</m:t>
                              </m:r>
                            </m:sub>
                          </m:sSub>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𝑗</m:t>
                              </m:r>
                              <m:r>
                                <a:rPr lang="en-IN" sz="2000" b="1" i="1" dirty="0" smtClean="0">
                                  <a:solidFill>
                                    <a:schemeClr val="tx1"/>
                                  </a:solidFill>
                                  <a:latin typeface="Cambria Math" panose="02040503050406030204" pitchFamily="18" charset="0"/>
                                </a:rPr>
                                <m:t>𝒊</m:t>
                              </m:r>
                            </m:sub>
                          </m:sSub>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𝒍𝒏</m:t>
                          </m:r>
                          <m:d>
                            <m:dPr>
                              <m:ctrlPr>
                                <a:rPr lang="en-IN" sz="2000" b="1" i="1" dirty="0">
                                  <a:solidFill>
                                    <a:schemeClr val="tx1"/>
                                  </a:solidFill>
                                  <a:latin typeface="Cambria Math" panose="02040503050406030204" pitchFamily="18" charset="0"/>
                                </a:rPr>
                              </m:ctrlPr>
                            </m:dPr>
                            <m:e>
                              <m:f>
                                <m:fPr>
                                  <m:ctrlPr>
                                    <a:rPr lang="en-IN" sz="2000" b="1" i="1" dirty="0">
                                      <a:solidFill>
                                        <a:schemeClr val="tx1"/>
                                      </a:solidFill>
                                      <a:latin typeface="Cambria Math" panose="02040503050406030204" pitchFamily="18" charset="0"/>
                                    </a:rPr>
                                  </m:ctrlPr>
                                </m:fPr>
                                <m:num>
                                  <m:sSub>
                                    <m:sSubPr>
                                      <m:ctrlPr>
                                        <a:rPr lang="en-IN" sz="2000" b="1" i="1">
                                          <a:solidFill>
                                            <a:srgbClr val="000000"/>
                                          </a:solidFill>
                                          <a:latin typeface="Cambria Math" panose="02040503050406030204" pitchFamily="18" charset="0"/>
                                        </a:rPr>
                                      </m:ctrlPr>
                                    </m:sSubPr>
                                    <m:e>
                                      <m:acc>
                                        <m:accPr>
                                          <m:chr m:val="̂"/>
                                          <m:ctrlPr>
                                            <a:rPr lang="en-IN" sz="2000" b="1" i="1">
                                              <a:solidFill>
                                                <a:srgbClr val="000000"/>
                                              </a:solidFill>
                                              <a:latin typeface="Cambria Math" panose="02040503050406030204" pitchFamily="18" charset="0"/>
                                            </a:rPr>
                                          </m:ctrlPr>
                                        </m:accPr>
                                        <m:e>
                                          <m:r>
                                            <a:rPr lang="en-IN" sz="2000" b="1" i="1">
                                              <a:solidFill>
                                                <a:srgbClr val="000000"/>
                                              </a:solidFill>
                                              <a:latin typeface="Cambria Math" panose="02040503050406030204" pitchFamily="18" charset="0"/>
                                            </a:rPr>
                                            <m:t>𝒎</m:t>
                                          </m:r>
                                        </m:e>
                                      </m:acc>
                                    </m:e>
                                    <m:sub>
                                      <m:r>
                                        <a:rPr lang="en-IN" sz="2000" b="1" i="1">
                                          <a:solidFill>
                                            <a:srgbClr val="000000"/>
                                          </a:solidFill>
                                          <a:latin typeface="Cambria Math" panose="02040503050406030204" pitchFamily="18" charset="0"/>
                                        </a:rPr>
                                        <m:t>𝒊𝒋</m:t>
                                      </m:r>
                                    </m:sub>
                                  </m:sSub>
                                </m:num>
                                <m:den>
                                  <m:sSubSup>
                                    <m:sSubSupPr>
                                      <m:ctrlPr>
                                        <a:rPr lang="en-IN" sz="2000" b="1" i="1">
                                          <a:solidFill>
                                            <a:srgbClr val="000000"/>
                                          </a:solidFill>
                                          <a:latin typeface="Cambria Math" panose="02040503050406030204" pitchFamily="18" charset="0"/>
                                        </a:rPr>
                                      </m:ctrlPr>
                                    </m:sSubSupPr>
                                    <m:e>
                                      <m:r>
                                        <a:rPr lang="en-IN" sz="2000" b="1" i="1">
                                          <a:solidFill>
                                            <a:srgbClr val="000000"/>
                                          </a:solidFill>
                                          <a:latin typeface="Cambria Math" panose="02040503050406030204" pitchFamily="18" charset="0"/>
                                        </a:rPr>
                                        <m:t>𝒎</m:t>
                                      </m:r>
                                    </m:e>
                                    <m:sub>
                                      <m:r>
                                        <a:rPr lang="en-IN" sz="2000" b="1">
                                          <a:solidFill>
                                            <a:srgbClr val="000000"/>
                                          </a:solidFill>
                                          <a:latin typeface="Cambria Math" panose="02040503050406030204" pitchFamily="18" charset="0"/>
                                        </a:rPr>
                                        <m:t>ⅈ</m:t>
                                      </m:r>
                                      <m:r>
                                        <a:rPr lang="en-IN" sz="2000" b="1" i="1">
                                          <a:solidFill>
                                            <a:srgbClr val="000000"/>
                                          </a:solidFill>
                                          <a:latin typeface="Cambria Math" panose="02040503050406030204" pitchFamily="18" charset="0"/>
                                        </a:rPr>
                                        <m:t>𝒋</m:t>
                                      </m:r>
                                    </m:sub>
                                    <m:sup>
                                      <m:r>
                                        <a:rPr lang="en-IN" sz="2000" b="1" i="1">
                                          <a:solidFill>
                                            <a:srgbClr val="000000"/>
                                          </a:solidFill>
                                          <a:latin typeface="Cambria Math" panose="02040503050406030204" pitchFamily="18" charset="0"/>
                                        </a:rPr>
                                        <m:t>∗</m:t>
                                      </m:r>
                                    </m:sup>
                                  </m:sSubSup>
                                </m:den>
                              </m:f>
                            </m:e>
                          </m:d>
                        </m:e>
                      </m:nary>
                    </m:oMath>
                  </m:oMathPara>
                </a14:m>
                <a:endParaRPr lang="en-IN" sz="2000" b="1" dirty="0">
                  <a:solidFill>
                    <a:schemeClr val="tx1"/>
                  </a:solidFill>
                </a:endParaRPr>
              </a:p>
            </p:txBody>
          </p:sp>
        </mc:Choice>
        <mc:Fallback xmlns="">
          <p:sp>
            <p:nvSpPr>
              <p:cNvPr id="12" name="TextBox 11">
                <a:extLst>
                  <a:ext uri="{FF2B5EF4-FFF2-40B4-BE49-F238E27FC236}">
                    <a16:creationId xmlns:a16="http://schemas.microsoft.com/office/drawing/2014/main" id="{33603B56-43F8-EEDA-D23C-A40352CC32FC}"/>
                  </a:ext>
                </a:extLst>
              </p:cNvPr>
              <p:cNvSpPr txBox="1">
                <a:spLocks noRot="1" noChangeAspect="1" noMove="1" noResize="1" noEditPoints="1" noAdjustHandles="1" noChangeArrowheads="1" noChangeShapeType="1" noTextEdit="1"/>
              </p:cNvSpPr>
              <p:nvPr/>
            </p:nvSpPr>
            <p:spPr>
              <a:xfrm>
                <a:off x="1719593" y="3916388"/>
                <a:ext cx="3567579" cy="1124539"/>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B878AD5-55C3-0DAD-C62B-FFFEF9F5A9D0}"/>
                  </a:ext>
                </a:extLst>
              </p:cNvPr>
              <p:cNvSpPr txBox="1"/>
              <p:nvPr/>
            </p:nvSpPr>
            <p:spPr>
              <a:xfrm>
                <a:off x="5824379" y="3898427"/>
                <a:ext cx="4104777" cy="1124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000" b="1" i="1" smtClean="0">
                              <a:solidFill>
                                <a:schemeClr val="tx1"/>
                              </a:solidFill>
                              <a:latin typeface="Cambria Math" panose="02040503050406030204" pitchFamily="18" charset="0"/>
                            </a:rPr>
                          </m:ctrlPr>
                        </m:sSubPr>
                        <m:e>
                          <m:r>
                            <a:rPr lang="en-IN" sz="2000" b="1" i="1" smtClean="0">
                              <a:solidFill>
                                <a:schemeClr val="tx1"/>
                              </a:solidFill>
                              <a:latin typeface="Cambria Math" panose="02040503050406030204" pitchFamily="18" charset="0"/>
                            </a:rPr>
                            <m:t>𝑳</m:t>
                          </m:r>
                        </m:e>
                        <m:sub>
                          <m:r>
                            <a:rPr lang="en-IN" sz="2000" b="1" i="1" smtClean="0">
                              <a:solidFill>
                                <a:schemeClr val="tx1"/>
                              </a:solidFill>
                              <a:latin typeface="Cambria Math" panose="02040503050406030204" pitchFamily="18" charset="0"/>
                            </a:rPr>
                            <m:t>𝒂</m:t>
                          </m:r>
                        </m:sub>
                      </m:sSub>
                      <m:r>
                        <a:rPr lang="en-IN" sz="2000" b="1" i="1" smtClean="0">
                          <a:solidFill>
                            <a:schemeClr val="tx1"/>
                          </a:solidFill>
                          <a:latin typeface="Cambria Math" panose="02040503050406030204" pitchFamily="18" charset="0"/>
                        </a:rPr>
                        <m:t>=</m:t>
                      </m:r>
                      <m:r>
                        <a:rPr lang="en-IN" sz="2000" b="1" dirty="0" smtClean="0">
                          <a:solidFill>
                            <a:schemeClr val="tx1"/>
                          </a:solidFill>
                          <a:latin typeface="Cambria Math" panose="02040503050406030204" pitchFamily="18" charset="0"/>
                        </a:rPr>
                        <m:t>2</m:t>
                      </m:r>
                      <m:nary>
                        <m:naryPr>
                          <m:chr m:val="∑"/>
                          <m:limLoc m:val="undOvr"/>
                          <m:grow m:val="on"/>
                          <m:supHide m:val="on"/>
                          <m:ctrlPr>
                            <a:rPr lang="en-IN" sz="2000" b="1" i="1" dirty="0">
                              <a:solidFill>
                                <a:schemeClr val="tx1"/>
                              </a:solidFill>
                              <a:latin typeface="Cambria Math" panose="02040503050406030204" pitchFamily="18" charset="0"/>
                            </a:rPr>
                          </m:ctrlPr>
                        </m:naryPr>
                        <m:sub>
                          <m:r>
                            <m:rPr>
                              <m:brk/>
                              <m:aln/>
                            </m:rPr>
                            <a:rPr lang="en-IN" sz="2000" b="1" i="0" dirty="0" smtClean="0">
                              <a:solidFill>
                                <a:schemeClr val="tx1"/>
                              </a:solidFill>
                              <a:latin typeface="Cambria Math" panose="02040503050406030204" pitchFamily="18" charset="0"/>
                            </a:rPr>
                            <m:t>𝐢</m:t>
                          </m:r>
                          <m:r>
                            <a:rPr lang="en-IN" sz="2000" b="1" i="0" dirty="0">
                              <a:solidFill>
                                <a:schemeClr val="tx1"/>
                              </a:solidFill>
                              <a:latin typeface="Cambria Math" panose="02040503050406030204" pitchFamily="18" charset="0"/>
                            </a:rPr>
                            <m:t>&lt;</m:t>
                          </m:r>
                          <m:r>
                            <a:rPr lang="en-IN" sz="2000" b="1" i="1" dirty="0">
                              <a:solidFill>
                                <a:schemeClr val="tx1"/>
                              </a:solidFill>
                              <a:latin typeface="Cambria Math" panose="02040503050406030204" pitchFamily="18" charset="0"/>
                            </a:rPr>
                            <m:t>𝑗</m:t>
                          </m:r>
                        </m:sub>
                        <m:sup/>
                        <m:e>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𝑖</m:t>
                              </m:r>
                              <m:r>
                                <a:rPr lang="en-IN" sz="2000" b="1" i="1" dirty="0" smtClean="0">
                                  <a:solidFill>
                                    <a:schemeClr val="tx1"/>
                                  </a:solidFill>
                                  <a:latin typeface="Cambria Math" panose="02040503050406030204" pitchFamily="18" charset="0"/>
                                </a:rPr>
                                <m:t>𝒋</m:t>
                              </m:r>
                            </m:sub>
                          </m:sSub>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𝟏</m:t>
                          </m:r>
                          <m:r>
                            <a:rPr lang="en-IN" sz="2000" b="1" i="1" dirty="0" smtClean="0">
                              <a:solidFill>
                                <a:schemeClr val="tx1"/>
                              </a:solidFill>
                              <a:latin typeface="Cambria Math" panose="02040503050406030204" pitchFamily="18" charset="0"/>
                            </a:rPr>
                            <m:t>−</m:t>
                          </m:r>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𝑗</m:t>
                              </m:r>
                              <m:r>
                                <a:rPr lang="en-IN" sz="2000" b="1" i="1" dirty="0" smtClean="0">
                                  <a:solidFill>
                                    <a:schemeClr val="tx1"/>
                                  </a:solidFill>
                                  <a:latin typeface="Cambria Math" panose="02040503050406030204" pitchFamily="18" charset="0"/>
                                </a:rPr>
                                <m:t>𝒊</m:t>
                              </m:r>
                            </m:sub>
                          </m:sSub>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𝒍𝒏</m:t>
                          </m:r>
                          <m:d>
                            <m:dPr>
                              <m:ctrlPr>
                                <a:rPr lang="en-IN" sz="2000" b="1" i="1" dirty="0">
                                  <a:solidFill>
                                    <a:schemeClr val="tx1"/>
                                  </a:solidFill>
                                  <a:latin typeface="Cambria Math" panose="02040503050406030204" pitchFamily="18" charset="0"/>
                                </a:rPr>
                              </m:ctrlPr>
                            </m:dPr>
                            <m:e>
                              <m:f>
                                <m:fPr>
                                  <m:ctrlPr>
                                    <a:rPr lang="en-IN" sz="2000" b="1" i="1" dirty="0">
                                      <a:solidFill>
                                        <a:schemeClr val="tx1"/>
                                      </a:solidFill>
                                      <a:latin typeface="Cambria Math" panose="02040503050406030204" pitchFamily="18" charset="0"/>
                                    </a:rPr>
                                  </m:ctrlPr>
                                </m:fPr>
                                <m:num>
                                  <m:sSub>
                                    <m:sSubPr>
                                      <m:ctrlPr>
                                        <a:rPr lang="en-IN" sz="2000" b="1" i="1">
                                          <a:solidFill>
                                            <a:srgbClr val="000000"/>
                                          </a:solidFill>
                                          <a:latin typeface="Cambria Math" panose="02040503050406030204" pitchFamily="18" charset="0"/>
                                        </a:rPr>
                                      </m:ctrlPr>
                                    </m:sSubPr>
                                    <m:e>
                                      <m:acc>
                                        <m:accPr>
                                          <m:chr m:val="̂"/>
                                          <m:ctrlPr>
                                            <a:rPr lang="en-IN" sz="2000" b="1" i="1">
                                              <a:solidFill>
                                                <a:srgbClr val="000000"/>
                                              </a:solidFill>
                                              <a:latin typeface="Cambria Math" panose="02040503050406030204" pitchFamily="18" charset="0"/>
                                            </a:rPr>
                                          </m:ctrlPr>
                                        </m:accPr>
                                        <m:e>
                                          <m:r>
                                            <a:rPr lang="en-IN" sz="2000" b="1" i="1" smtClean="0">
                                              <a:solidFill>
                                                <a:srgbClr val="000000"/>
                                              </a:solidFill>
                                              <a:latin typeface="Cambria Math" panose="02040503050406030204" pitchFamily="18" charset="0"/>
                                            </a:rPr>
                                            <m:t>𝒂</m:t>
                                          </m:r>
                                        </m:e>
                                      </m:acc>
                                    </m:e>
                                    <m:sub>
                                      <m:r>
                                        <a:rPr lang="en-IN" sz="2000" b="1" i="1">
                                          <a:solidFill>
                                            <a:srgbClr val="000000"/>
                                          </a:solidFill>
                                          <a:latin typeface="Cambria Math" panose="02040503050406030204" pitchFamily="18" charset="0"/>
                                        </a:rPr>
                                        <m:t>𝒊𝒋</m:t>
                                      </m:r>
                                    </m:sub>
                                  </m:sSub>
                                </m:num>
                                <m:den>
                                  <m:sSubSup>
                                    <m:sSubSupPr>
                                      <m:ctrlPr>
                                        <a:rPr lang="en-IN" sz="2000" b="1" i="1">
                                          <a:solidFill>
                                            <a:srgbClr val="000000"/>
                                          </a:solidFill>
                                          <a:latin typeface="Cambria Math" panose="02040503050406030204" pitchFamily="18" charset="0"/>
                                        </a:rPr>
                                      </m:ctrlPr>
                                    </m:sSubSupPr>
                                    <m:e>
                                      <m:r>
                                        <a:rPr lang="en-IN" sz="2000" b="1" i="1" smtClean="0">
                                          <a:solidFill>
                                            <a:srgbClr val="000000"/>
                                          </a:solidFill>
                                          <a:latin typeface="Cambria Math" panose="02040503050406030204" pitchFamily="18" charset="0"/>
                                        </a:rPr>
                                        <m:t>𝒂</m:t>
                                      </m:r>
                                    </m:e>
                                    <m:sub>
                                      <m:r>
                                        <a:rPr lang="en-IN" sz="2000" b="1">
                                          <a:solidFill>
                                            <a:srgbClr val="000000"/>
                                          </a:solidFill>
                                          <a:latin typeface="Cambria Math" panose="02040503050406030204" pitchFamily="18" charset="0"/>
                                        </a:rPr>
                                        <m:t>ⅈ</m:t>
                                      </m:r>
                                      <m:r>
                                        <a:rPr lang="en-IN" sz="2000" b="1" i="1">
                                          <a:solidFill>
                                            <a:srgbClr val="000000"/>
                                          </a:solidFill>
                                          <a:latin typeface="Cambria Math" panose="02040503050406030204" pitchFamily="18" charset="0"/>
                                        </a:rPr>
                                        <m:t>𝒋</m:t>
                                      </m:r>
                                    </m:sub>
                                    <m:sup>
                                      <m:r>
                                        <a:rPr lang="en-IN" sz="2000" b="1" i="1">
                                          <a:solidFill>
                                            <a:srgbClr val="000000"/>
                                          </a:solidFill>
                                          <a:latin typeface="Cambria Math" panose="02040503050406030204" pitchFamily="18" charset="0"/>
                                        </a:rPr>
                                        <m:t>∗</m:t>
                                      </m:r>
                                    </m:sup>
                                  </m:sSubSup>
                                </m:den>
                              </m:f>
                            </m:e>
                          </m:d>
                        </m:e>
                      </m:nary>
                    </m:oMath>
                  </m:oMathPara>
                </a14:m>
                <a:endParaRPr lang="en-IN" sz="2000" b="1" dirty="0">
                  <a:solidFill>
                    <a:schemeClr val="tx1"/>
                  </a:solidFill>
                </a:endParaRPr>
              </a:p>
            </p:txBody>
          </p:sp>
        </mc:Choice>
        <mc:Fallback xmlns="">
          <p:sp>
            <p:nvSpPr>
              <p:cNvPr id="15" name="TextBox 14">
                <a:extLst>
                  <a:ext uri="{FF2B5EF4-FFF2-40B4-BE49-F238E27FC236}">
                    <a16:creationId xmlns:a16="http://schemas.microsoft.com/office/drawing/2014/main" id="{4B878AD5-55C3-0DAD-C62B-FFFEF9F5A9D0}"/>
                  </a:ext>
                </a:extLst>
              </p:cNvPr>
              <p:cNvSpPr txBox="1">
                <a:spLocks noRot="1" noChangeAspect="1" noMove="1" noResize="1" noEditPoints="1" noAdjustHandles="1" noChangeArrowheads="1" noChangeShapeType="1" noTextEdit="1"/>
              </p:cNvSpPr>
              <p:nvPr/>
            </p:nvSpPr>
            <p:spPr>
              <a:xfrm>
                <a:off x="5824379" y="3898427"/>
                <a:ext cx="4104777" cy="1124539"/>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E54B41-7456-766D-9365-A2BFC4CF3F3B}"/>
                  </a:ext>
                </a:extLst>
              </p:cNvPr>
              <p:cNvSpPr txBox="1"/>
              <p:nvPr/>
            </p:nvSpPr>
            <p:spPr>
              <a:xfrm>
                <a:off x="3218635" y="5142624"/>
                <a:ext cx="4746684" cy="11245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000" b="1" i="1" smtClean="0">
                              <a:solidFill>
                                <a:schemeClr val="tx1"/>
                              </a:solidFill>
                              <a:latin typeface="Cambria Math" panose="02040503050406030204" pitchFamily="18" charset="0"/>
                            </a:rPr>
                          </m:ctrlPr>
                        </m:sSubPr>
                        <m:e>
                          <m:r>
                            <a:rPr lang="en-IN" sz="2000" b="1" i="1" smtClean="0">
                              <a:solidFill>
                                <a:schemeClr val="tx1"/>
                              </a:solidFill>
                              <a:latin typeface="Cambria Math" panose="02040503050406030204" pitchFamily="18" charset="0"/>
                            </a:rPr>
                            <m:t>𝑳</m:t>
                          </m:r>
                        </m:e>
                        <m:sub>
                          <m:r>
                            <a:rPr lang="en-IN" sz="2000" b="1" i="1" smtClean="0">
                              <a:solidFill>
                                <a:schemeClr val="tx1"/>
                              </a:solidFill>
                              <a:latin typeface="Cambria Math" panose="02040503050406030204" pitchFamily="18" charset="0"/>
                            </a:rPr>
                            <m:t>𝒏</m:t>
                          </m:r>
                        </m:sub>
                      </m:sSub>
                      <m:r>
                        <a:rPr lang="en-IN" sz="2000" b="1" i="1" smtClean="0">
                          <a:solidFill>
                            <a:schemeClr val="tx1"/>
                          </a:solidFill>
                          <a:latin typeface="Cambria Math" panose="02040503050406030204" pitchFamily="18" charset="0"/>
                        </a:rPr>
                        <m:t>=</m:t>
                      </m:r>
                      <m:r>
                        <a:rPr lang="en-IN" sz="2000" b="1" dirty="0" smtClean="0">
                          <a:solidFill>
                            <a:schemeClr val="tx1"/>
                          </a:solidFill>
                          <a:latin typeface="Cambria Math" panose="02040503050406030204" pitchFamily="18" charset="0"/>
                        </a:rPr>
                        <m:t>2</m:t>
                      </m:r>
                      <m:nary>
                        <m:naryPr>
                          <m:chr m:val="∑"/>
                          <m:limLoc m:val="undOvr"/>
                          <m:grow m:val="on"/>
                          <m:supHide m:val="on"/>
                          <m:ctrlPr>
                            <a:rPr lang="en-IN" sz="2000" b="1" i="1" dirty="0">
                              <a:solidFill>
                                <a:schemeClr val="tx1"/>
                              </a:solidFill>
                              <a:latin typeface="Cambria Math" panose="02040503050406030204" pitchFamily="18" charset="0"/>
                            </a:rPr>
                          </m:ctrlPr>
                        </m:naryPr>
                        <m:sub>
                          <m:r>
                            <m:rPr>
                              <m:brk/>
                              <m:aln/>
                            </m:rPr>
                            <a:rPr lang="en-IN" sz="2000" b="1" i="0" dirty="0" smtClean="0">
                              <a:solidFill>
                                <a:schemeClr val="tx1"/>
                              </a:solidFill>
                              <a:latin typeface="Cambria Math" panose="02040503050406030204" pitchFamily="18" charset="0"/>
                            </a:rPr>
                            <m:t>𝐢</m:t>
                          </m:r>
                          <m:r>
                            <a:rPr lang="en-IN" sz="2000" b="1" i="0" dirty="0">
                              <a:solidFill>
                                <a:schemeClr val="tx1"/>
                              </a:solidFill>
                              <a:latin typeface="Cambria Math" panose="02040503050406030204" pitchFamily="18" charset="0"/>
                            </a:rPr>
                            <m:t>&lt;</m:t>
                          </m:r>
                          <m:r>
                            <a:rPr lang="en-IN" sz="2000" b="1" i="1" dirty="0">
                              <a:solidFill>
                                <a:schemeClr val="tx1"/>
                              </a:solidFill>
                              <a:latin typeface="Cambria Math" panose="02040503050406030204" pitchFamily="18" charset="0"/>
                            </a:rPr>
                            <m:t>𝑗</m:t>
                          </m:r>
                        </m:sub>
                        <m:sup/>
                        <m:e>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𝟏</m:t>
                              </m:r>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𝑖</m:t>
                              </m:r>
                              <m:r>
                                <a:rPr lang="en-IN" sz="2000" b="1" i="1" dirty="0" smtClean="0">
                                  <a:solidFill>
                                    <a:schemeClr val="tx1"/>
                                  </a:solidFill>
                                  <a:latin typeface="Cambria Math" panose="02040503050406030204" pitchFamily="18" charset="0"/>
                                </a:rPr>
                                <m:t>𝒋</m:t>
                              </m:r>
                            </m:sub>
                          </m:sSub>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𝟏</m:t>
                          </m:r>
                          <m:r>
                            <a:rPr lang="en-IN" sz="2000" b="1" i="1" dirty="0" smtClean="0">
                              <a:solidFill>
                                <a:schemeClr val="tx1"/>
                              </a:solidFill>
                              <a:latin typeface="Cambria Math" panose="02040503050406030204" pitchFamily="18" charset="0"/>
                            </a:rPr>
                            <m:t>−</m:t>
                          </m:r>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𝑗</m:t>
                              </m:r>
                              <m:r>
                                <a:rPr lang="en-IN" sz="2000" b="1" i="1" dirty="0" smtClean="0">
                                  <a:solidFill>
                                    <a:schemeClr val="tx1"/>
                                  </a:solidFill>
                                  <a:latin typeface="Cambria Math" panose="02040503050406030204" pitchFamily="18" charset="0"/>
                                </a:rPr>
                                <m:t>𝒊</m:t>
                              </m:r>
                            </m:sub>
                          </m:sSub>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𝒍𝒏</m:t>
                          </m:r>
                          <m:d>
                            <m:dPr>
                              <m:ctrlPr>
                                <a:rPr lang="en-IN" sz="2000" b="1" i="1" dirty="0">
                                  <a:solidFill>
                                    <a:schemeClr val="tx1"/>
                                  </a:solidFill>
                                  <a:latin typeface="Cambria Math" panose="02040503050406030204" pitchFamily="18" charset="0"/>
                                </a:rPr>
                              </m:ctrlPr>
                            </m:dPr>
                            <m:e>
                              <m:f>
                                <m:fPr>
                                  <m:ctrlPr>
                                    <a:rPr lang="en-IN" sz="2000" b="1" i="1" dirty="0">
                                      <a:solidFill>
                                        <a:schemeClr val="tx1"/>
                                      </a:solidFill>
                                      <a:latin typeface="Cambria Math" panose="02040503050406030204" pitchFamily="18" charset="0"/>
                                    </a:rPr>
                                  </m:ctrlPr>
                                </m:fPr>
                                <m:num>
                                  <m:sSub>
                                    <m:sSubPr>
                                      <m:ctrlPr>
                                        <a:rPr lang="en-IN" sz="2000" b="1" i="1">
                                          <a:solidFill>
                                            <a:srgbClr val="000000"/>
                                          </a:solidFill>
                                          <a:latin typeface="Cambria Math" panose="02040503050406030204" pitchFamily="18" charset="0"/>
                                        </a:rPr>
                                      </m:ctrlPr>
                                    </m:sSubPr>
                                    <m:e>
                                      <m:acc>
                                        <m:accPr>
                                          <m:chr m:val="̂"/>
                                          <m:ctrlPr>
                                            <a:rPr lang="en-IN" sz="2000" b="1" i="1">
                                              <a:solidFill>
                                                <a:srgbClr val="000000"/>
                                              </a:solidFill>
                                              <a:latin typeface="Cambria Math" panose="02040503050406030204" pitchFamily="18" charset="0"/>
                                            </a:rPr>
                                          </m:ctrlPr>
                                        </m:accPr>
                                        <m:e>
                                          <m:r>
                                            <a:rPr lang="en-IN" sz="2000" b="1" i="1" smtClean="0">
                                              <a:solidFill>
                                                <a:srgbClr val="000000"/>
                                              </a:solidFill>
                                              <a:latin typeface="Cambria Math" panose="02040503050406030204" pitchFamily="18" charset="0"/>
                                            </a:rPr>
                                            <m:t>𝒏</m:t>
                                          </m:r>
                                        </m:e>
                                      </m:acc>
                                    </m:e>
                                    <m:sub>
                                      <m:r>
                                        <a:rPr lang="en-IN" sz="2000" b="1" i="1">
                                          <a:solidFill>
                                            <a:srgbClr val="000000"/>
                                          </a:solidFill>
                                          <a:latin typeface="Cambria Math" panose="02040503050406030204" pitchFamily="18" charset="0"/>
                                        </a:rPr>
                                        <m:t>𝒊𝒋</m:t>
                                      </m:r>
                                    </m:sub>
                                  </m:sSub>
                                </m:num>
                                <m:den>
                                  <m:sSubSup>
                                    <m:sSubSupPr>
                                      <m:ctrlPr>
                                        <a:rPr lang="en-IN" sz="2000" b="1" i="1">
                                          <a:solidFill>
                                            <a:srgbClr val="000000"/>
                                          </a:solidFill>
                                          <a:latin typeface="Cambria Math" panose="02040503050406030204" pitchFamily="18" charset="0"/>
                                        </a:rPr>
                                      </m:ctrlPr>
                                    </m:sSubSupPr>
                                    <m:e>
                                      <m:r>
                                        <a:rPr lang="en-IN" sz="2000" b="1" i="1" smtClean="0">
                                          <a:solidFill>
                                            <a:srgbClr val="000000"/>
                                          </a:solidFill>
                                          <a:latin typeface="Cambria Math" panose="02040503050406030204" pitchFamily="18" charset="0"/>
                                        </a:rPr>
                                        <m:t>𝒏</m:t>
                                      </m:r>
                                    </m:e>
                                    <m:sub>
                                      <m:r>
                                        <a:rPr lang="en-IN" sz="2000" b="1">
                                          <a:solidFill>
                                            <a:srgbClr val="000000"/>
                                          </a:solidFill>
                                          <a:latin typeface="Cambria Math" panose="02040503050406030204" pitchFamily="18" charset="0"/>
                                        </a:rPr>
                                        <m:t>ⅈ</m:t>
                                      </m:r>
                                      <m:r>
                                        <a:rPr lang="en-IN" sz="2000" b="1" i="1">
                                          <a:solidFill>
                                            <a:srgbClr val="000000"/>
                                          </a:solidFill>
                                          <a:latin typeface="Cambria Math" panose="02040503050406030204" pitchFamily="18" charset="0"/>
                                        </a:rPr>
                                        <m:t>𝒋</m:t>
                                      </m:r>
                                    </m:sub>
                                    <m:sup>
                                      <m:r>
                                        <a:rPr lang="en-IN" sz="2000" b="1" i="1">
                                          <a:solidFill>
                                            <a:srgbClr val="000000"/>
                                          </a:solidFill>
                                          <a:latin typeface="Cambria Math" panose="02040503050406030204" pitchFamily="18" charset="0"/>
                                        </a:rPr>
                                        <m:t>∗</m:t>
                                      </m:r>
                                    </m:sup>
                                  </m:sSubSup>
                                </m:den>
                              </m:f>
                            </m:e>
                          </m:d>
                        </m:e>
                      </m:nary>
                    </m:oMath>
                  </m:oMathPara>
                </a14:m>
                <a:endParaRPr lang="en-IN" sz="2000" b="1" dirty="0">
                  <a:solidFill>
                    <a:schemeClr val="tx1"/>
                  </a:solidFill>
                </a:endParaRPr>
              </a:p>
            </p:txBody>
          </p:sp>
        </mc:Choice>
        <mc:Fallback xmlns="">
          <p:sp>
            <p:nvSpPr>
              <p:cNvPr id="16" name="TextBox 15">
                <a:extLst>
                  <a:ext uri="{FF2B5EF4-FFF2-40B4-BE49-F238E27FC236}">
                    <a16:creationId xmlns:a16="http://schemas.microsoft.com/office/drawing/2014/main" id="{43E54B41-7456-766D-9365-A2BFC4CF3F3B}"/>
                  </a:ext>
                </a:extLst>
              </p:cNvPr>
              <p:cNvSpPr txBox="1">
                <a:spLocks noRot="1" noChangeAspect="1" noMove="1" noResize="1" noEditPoints="1" noAdjustHandles="1" noChangeArrowheads="1" noChangeShapeType="1" noTextEdit="1"/>
              </p:cNvSpPr>
              <p:nvPr/>
            </p:nvSpPr>
            <p:spPr>
              <a:xfrm>
                <a:off x="3218635" y="5142624"/>
                <a:ext cx="4746684" cy="1124539"/>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807813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54428-8E87-0192-990D-DF1B4913B5E4}"/>
              </a:ext>
            </a:extLst>
          </p:cNvPr>
          <p:cNvSpPr>
            <a:spLocks noGrp="1"/>
          </p:cNvSpPr>
          <p:nvPr>
            <p:ph type="title"/>
          </p:nvPr>
        </p:nvSpPr>
        <p:spPr>
          <a:xfrm>
            <a:off x="595745" y="1068779"/>
            <a:ext cx="10863943" cy="4197927"/>
          </a:xfrm>
        </p:spPr>
        <p:txBody>
          <a:bodyPr>
            <a:noAutofit/>
          </a:bodyPr>
          <a:lstStyle/>
          <a:p>
            <a:pPr algn="ctr">
              <a:lnSpc>
                <a:spcPct val="150000"/>
              </a:lnSpc>
            </a:pPr>
            <a:r>
              <a:rPr lang="en-IN" sz="6600" b="1" u="sng" dirty="0"/>
              <a:t> p1 Block Model Modification by Wang and Wong</a:t>
            </a:r>
          </a:p>
        </p:txBody>
      </p:sp>
    </p:spTree>
    <p:extLst>
      <p:ext uri="{BB962C8B-B14F-4D97-AF65-F5344CB8AC3E}">
        <p14:creationId xmlns:p14="http://schemas.microsoft.com/office/powerpoint/2010/main" val="514182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4D112AC-10A6-B659-3EDE-725985C4C745}"/>
              </a:ext>
            </a:extLst>
          </p:cNvPr>
          <p:cNvGraphicFramePr/>
          <p:nvPr>
            <p:extLst>
              <p:ext uri="{D42A27DB-BD31-4B8C-83A1-F6EECF244321}">
                <p14:modId xmlns:p14="http://schemas.microsoft.com/office/powerpoint/2010/main" val="1824779276"/>
              </p:ext>
            </p:extLst>
          </p:nvPr>
        </p:nvGraphicFramePr>
        <p:xfrm>
          <a:off x="687168" y="1054238"/>
          <a:ext cx="10555514" cy="5883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hlinkClick r:id="rId7"/>
            <a:extLst>
              <a:ext uri="{FF2B5EF4-FFF2-40B4-BE49-F238E27FC236}">
                <a16:creationId xmlns:a16="http://schemas.microsoft.com/office/drawing/2014/main" id="{5B09B298-A68A-A939-843E-9F4E71FC3F85}"/>
              </a:ext>
            </a:extLst>
          </p:cNvPr>
          <p:cNvPicPr>
            <a:picLocks noChangeAspect="1"/>
          </p:cNvPicPr>
          <p:nvPr/>
        </p:nvPicPr>
        <p:blipFill>
          <a:blip r:embed="rId8"/>
          <a:stretch>
            <a:fillRect/>
          </a:stretch>
        </p:blipFill>
        <p:spPr>
          <a:xfrm>
            <a:off x="9204793" y="399761"/>
            <a:ext cx="1855750" cy="2421961"/>
          </a:xfrm>
          <a:prstGeom prst="rect">
            <a:avLst/>
          </a:prstGeom>
        </p:spPr>
      </p:pic>
      <p:pic>
        <p:nvPicPr>
          <p:cNvPr id="2050" name="Picture 2" descr="American Statistical Association - Templates | SciSpace">
            <a:extLst>
              <a:ext uri="{FF2B5EF4-FFF2-40B4-BE49-F238E27FC236}">
                <a16:creationId xmlns:a16="http://schemas.microsoft.com/office/drawing/2014/main" id="{AC88BCF0-D552-A104-6E63-1D04D3FDC7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30063" y="2167244"/>
            <a:ext cx="765959" cy="7659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46527ED5-4D06-E973-E8C2-F1199FFBC029}"/>
              </a:ext>
            </a:extLst>
          </p:cNvPr>
          <p:cNvPicPr>
            <a:picLocks noChangeAspect="1"/>
          </p:cNvPicPr>
          <p:nvPr/>
        </p:nvPicPr>
        <p:blipFill>
          <a:blip r:embed="rId10"/>
          <a:stretch>
            <a:fillRect/>
          </a:stretch>
        </p:blipFill>
        <p:spPr>
          <a:xfrm>
            <a:off x="566152" y="4415082"/>
            <a:ext cx="619235" cy="401556"/>
          </a:xfrm>
          <a:prstGeom prst="rect">
            <a:avLst/>
          </a:prstGeom>
        </p:spPr>
      </p:pic>
      <p:pic>
        <p:nvPicPr>
          <p:cNvPr id="17" name="Picture 16">
            <a:extLst>
              <a:ext uri="{FF2B5EF4-FFF2-40B4-BE49-F238E27FC236}">
                <a16:creationId xmlns:a16="http://schemas.microsoft.com/office/drawing/2014/main" id="{27B5DB23-B22A-C883-1315-5F5257FE86D4}"/>
              </a:ext>
            </a:extLst>
          </p:cNvPr>
          <p:cNvPicPr>
            <a:picLocks noChangeAspect="1"/>
          </p:cNvPicPr>
          <p:nvPr/>
        </p:nvPicPr>
        <p:blipFill>
          <a:blip r:embed="rId11"/>
          <a:stretch>
            <a:fillRect/>
          </a:stretch>
        </p:blipFill>
        <p:spPr>
          <a:xfrm>
            <a:off x="566152" y="6148678"/>
            <a:ext cx="650701" cy="365839"/>
          </a:xfrm>
          <a:prstGeom prst="rect">
            <a:avLst/>
          </a:prstGeom>
        </p:spPr>
      </p:pic>
    </p:spTree>
    <p:extLst>
      <p:ext uri="{BB962C8B-B14F-4D97-AF65-F5344CB8AC3E}">
        <p14:creationId xmlns:p14="http://schemas.microsoft.com/office/powerpoint/2010/main" val="10650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4C3F-85C7-CEAF-F214-2B0FF4DF5E47}"/>
              </a:ext>
            </a:extLst>
          </p:cNvPr>
          <p:cNvSpPr>
            <a:spLocks noGrp="1"/>
          </p:cNvSpPr>
          <p:nvPr>
            <p:ph type="title"/>
          </p:nvPr>
        </p:nvSpPr>
        <p:spPr>
          <a:xfrm>
            <a:off x="1066800" y="642594"/>
            <a:ext cx="10058400" cy="812133"/>
          </a:xfrm>
        </p:spPr>
        <p:txBody>
          <a:bodyPr/>
          <a:lstStyle/>
          <a:p>
            <a:r>
              <a:rPr lang="en-IN" u="sng" dirty="0"/>
              <a:t>Drawbacks of Holland’s p1 Model:-</a:t>
            </a:r>
          </a:p>
        </p:txBody>
      </p:sp>
      <p:sp>
        <p:nvSpPr>
          <p:cNvPr id="4" name="TextBox 3">
            <a:extLst>
              <a:ext uri="{FF2B5EF4-FFF2-40B4-BE49-F238E27FC236}">
                <a16:creationId xmlns:a16="http://schemas.microsoft.com/office/drawing/2014/main" id="{8609DE87-72D5-3DAD-5A06-8D7C047AE8CD}"/>
              </a:ext>
            </a:extLst>
          </p:cNvPr>
          <p:cNvSpPr txBox="1"/>
          <p:nvPr/>
        </p:nvSpPr>
        <p:spPr>
          <a:xfrm>
            <a:off x="817206" y="1591652"/>
            <a:ext cx="10517672" cy="646331"/>
          </a:xfrm>
          <a:prstGeom prst="rect">
            <a:avLst/>
          </a:prstGeom>
          <a:noFill/>
        </p:spPr>
        <p:txBody>
          <a:bodyPr wrap="square" rtlCol="0">
            <a:spAutoFit/>
          </a:bodyPr>
          <a:lstStyle/>
          <a:p>
            <a:r>
              <a:rPr lang="en-IN" dirty="0"/>
              <a:t>The p1 model proposed by holland had the following restrictions on the reciprocation parameter and base density parameter: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65A1106-FE4B-65C0-E59C-D6B5C389C5EF}"/>
                  </a:ext>
                </a:extLst>
              </p:cNvPr>
              <p:cNvSpPr txBox="1"/>
              <p:nvPr/>
            </p:nvSpPr>
            <p:spPr>
              <a:xfrm>
                <a:off x="2818477" y="2337875"/>
                <a:ext cx="2410019" cy="4966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b="1" i="1" smtClean="0">
                              <a:solidFill>
                                <a:srgbClr val="836967"/>
                              </a:solidFill>
                              <a:latin typeface="Cambria Math" panose="02040503050406030204" pitchFamily="18" charset="0"/>
                            </a:rPr>
                          </m:ctrlPr>
                        </m:sSubPr>
                        <m:e>
                          <m:r>
                            <a:rPr lang="en-IN" sz="2400" b="1" i="1">
                              <a:latin typeface="Cambria Math" panose="02040503050406030204" pitchFamily="18" charset="0"/>
                            </a:rPr>
                            <m:t>𝝆</m:t>
                          </m:r>
                        </m:e>
                        <m:sub>
                          <m:r>
                            <a:rPr lang="en-IN" sz="2400" b="1" i="1">
                              <a:latin typeface="Cambria Math" panose="02040503050406030204" pitchFamily="18" charset="0"/>
                            </a:rPr>
                            <m:t>𝒊𝒋</m:t>
                          </m:r>
                        </m:sub>
                      </m:sSub>
                      <m:r>
                        <a:rPr lang="en-IN" sz="2400" b="1" i="0">
                          <a:latin typeface="Cambria Math" panose="02040503050406030204" pitchFamily="18" charset="0"/>
                        </a:rPr>
                        <m:t>=</m:t>
                      </m:r>
                      <m:r>
                        <a:rPr lang="en-IN" sz="2400" b="1" i="1">
                          <a:latin typeface="Cambria Math" panose="02040503050406030204" pitchFamily="18" charset="0"/>
                        </a:rPr>
                        <m:t>𝝆</m:t>
                      </m:r>
                      <m:r>
                        <a:rPr lang="en-IN" sz="2400" b="1" i="0">
                          <a:latin typeface="Cambria Math" panose="02040503050406030204" pitchFamily="18" charset="0"/>
                        </a:rPr>
                        <m:t>=</m:t>
                      </m:r>
                      <m:r>
                        <a:rPr lang="en-IN" sz="2400" b="1" i="0">
                          <a:latin typeface="Cambria Math" panose="02040503050406030204" pitchFamily="18" charset="0"/>
                        </a:rPr>
                        <m:t>𝐜𝐨𝐧𝐬𝐭</m:t>
                      </m:r>
                    </m:oMath>
                  </m:oMathPara>
                </a14:m>
                <a:endParaRPr lang="en-IN" sz="2400" b="1" dirty="0"/>
              </a:p>
            </p:txBody>
          </p:sp>
        </mc:Choice>
        <mc:Fallback xmlns="">
          <p:sp>
            <p:nvSpPr>
              <p:cNvPr id="5" name="TextBox 4">
                <a:extLst>
                  <a:ext uri="{FF2B5EF4-FFF2-40B4-BE49-F238E27FC236}">
                    <a16:creationId xmlns:a16="http://schemas.microsoft.com/office/drawing/2014/main" id="{765A1106-FE4B-65C0-E59C-D6B5C389C5EF}"/>
                  </a:ext>
                </a:extLst>
              </p:cNvPr>
              <p:cNvSpPr txBox="1">
                <a:spLocks noRot="1" noChangeAspect="1" noMove="1" noResize="1" noEditPoints="1" noAdjustHandles="1" noChangeArrowheads="1" noChangeShapeType="1" noTextEdit="1"/>
              </p:cNvSpPr>
              <p:nvPr/>
            </p:nvSpPr>
            <p:spPr>
              <a:xfrm>
                <a:off x="2818477" y="2337875"/>
                <a:ext cx="2410019" cy="496674"/>
              </a:xfrm>
              <a:prstGeom prst="rect">
                <a:avLst/>
              </a:prstGeom>
              <a:blipFill>
                <a:blip r:embed="rId2"/>
                <a:stretch>
                  <a:fillRect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B44F578-F1DE-1847-7710-BE2934323FBA}"/>
                  </a:ext>
                </a:extLst>
              </p:cNvPr>
              <p:cNvSpPr txBox="1"/>
              <p:nvPr/>
            </p:nvSpPr>
            <p:spPr>
              <a:xfrm>
                <a:off x="5781583" y="2337875"/>
                <a:ext cx="2489656" cy="496674"/>
              </a:xfrm>
              <a:prstGeom prst="rect">
                <a:avLst/>
              </a:prstGeom>
              <a:noFill/>
            </p:spPr>
            <p:txBody>
              <a:bodyPr wrap="none" rtlCol="0">
                <a:spAutoFit/>
              </a:bodyPr>
              <a:lstStyle/>
              <a:p>
                <a14:m>
                  <m:oMath xmlns:m="http://schemas.openxmlformats.org/officeDocument/2006/math">
                    <m:sSub>
                      <m:sSubPr>
                        <m:ctrlPr>
                          <a:rPr lang="en-IN" sz="2400" b="1" i="1" smtClean="0">
                            <a:solidFill>
                              <a:srgbClr val="836967"/>
                            </a:solidFill>
                            <a:latin typeface="Cambria Math" panose="02040503050406030204" pitchFamily="18" charset="0"/>
                          </a:rPr>
                        </m:ctrlPr>
                      </m:sSubPr>
                      <m:e>
                        <m:r>
                          <a:rPr lang="en-IN" sz="2400" b="1" i="1" smtClean="0">
                            <a:latin typeface="Cambria Math" panose="02040503050406030204" pitchFamily="18" charset="0"/>
                          </a:rPr>
                          <m:t>𝜽</m:t>
                        </m:r>
                      </m:e>
                      <m:sub>
                        <m:r>
                          <a:rPr lang="en-IN" sz="2400" b="1" i="1">
                            <a:latin typeface="Cambria Math" panose="02040503050406030204" pitchFamily="18" charset="0"/>
                          </a:rPr>
                          <m:t>𝒊𝒋</m:t>
                        </m:r>
                      </m:sub>
                    </m:sSub>
                    <m:r>
                      <a:rPr lang="en-IN" sz="2400" b="1" i="0">
                        <a:latin typeface="Cambria Math" panose="02040503050406030204" pitchFamily="18" charset="0"/>
                      </a:rPr>
                      <m:t>=</m:t>
                    </m:r>
                  </m:oMath>
                </a14:m>
                <a:r>
                  <a:rPr lang="en-IN" sz="2400" b="1" dirty="0">
                    <a:solidFill>
                      <a:srgbClr val="836967"/>
                    </a:solidFill>
                  </a:rPr>
                  <a:t> </a:t>
                </a:r>
                <a14:m>
                  <m:oMath xmlns:m="http://schemas.openxmlformats.org/officeDocument/2006/math">
                    <m:sSub>
                      <m:sSubPr>
                        <m:ctrlPr>
                          <a:rPr lang="en-IN" sz="2400" b="1" i="1">
                            <a:solidFill>
                              <a:srgbClr val="836967"/>
                            </a:solidFill>
                            <a:latin typeface="Cambria Math" panose="02040503050406030204" pitchFamily="18" charset="0"/>
                          </a:rPr>
                        </m:ctrlPr>
                      </m:sSubPr>
                      <m:e>
                        <m:r>
                          <a:rPr lang="en-IN" sz="2400" b="1" i="1">
                            <a:latin typeface="Cambria Math" panose="02040503050406030204" pitchFamily="18" charset="0"/>
                          </a:rPr>
                          <m:t>𝜽</m:t>
                        </m:r>
                        <m:r>
                          <a:rPr lang="en-IN" sz="2400" b="1" i="1" smtClean="0">
                            <a:latin typeface="Cambria Math" panose="02040503050406030204" pitchFamily="18" charset="0"/>
                          </a:rPr>
                          <m:t>+</m:t>
                        </m:r>
                        <m:r>
                          <a:rPr lang="en-IN" sz="2400" b="1" i="1" smtClean="0">
                            <a:latin typeface="Cambria Math" panose="02040503050406030204" pitchFamily="18" charset="0"/>
                          </a:rPr>
                          <m:t>𝜶</m:t>
                        </m:r>
                      </m:e>
                      <m:sub>
                        <m:r>
                          <a:rPr lang="en-IN" sz="2400" b="1" i="1">
                            <a:latin typeface="Cambria Math" panose="02040503050406030204" pitchFamily="18" charset="0"/>
                          </a:rPr>
                          <m:t>𝒊</m:t>
                        </m:r>
                      </m:sub>
                    </m:sSub>
                    <m:r>
                      <a:rPr lang="en-IN" sz="2400" b="1" i="1" smtClean="0">
                        <a:latin typeface="Cambria Math" panose="02040503050406030204" pitchFamily="18" charset="0"/>
                      </a:rPr>
                      <m:t>+</m:t>
                    </m:r>
                    <m:sSub>
                      <m:sSubPr>
                        <m:ctrlPr>
                          <a:rPr lang="en-IN" sz="2400" b="1" i="1">
                            <a:solidFill>
                              <a:srgbClr val="836967"/>
                            </a:solidFill>
                            <a:latin typeface="Cambria Math" panose="02040503050406030204" pitchFamily="18" charset="0"/>
                          </a:rPr>
                        </m:ctrlPr>
                      </m:sSubPr>
                      <m:e>
                        <m:r>
                          <a:rPr lang="en-IN" sz="2400" b="1" i="1" smtClean="0">
                            <a:latin typeface="Cambria Math" panose="02040503050406030204" pitchFamily="18" charset="0"/>
                          </a:rPr>
                          <m:t>𝜷</m:t>
                        </m:r>
                      </m:e>
                      <m:sub>
                        <m:r>
                          <a:rPr lang="en-IN" sz="2400" b="1" i="1">
                            <a:latin typeface="Cambria Math" panose="02040503050406030204" pitchFamily="18" charset="0"/>
                          </a:rPr>
                          <m:t>𝒋</m:t>
                        </m:r>
                      </m:sub>
                    </m:sSub>
                  </m:oMath>
                </a14:m>
                <a:endParaRPr lang="en-IN" sz="2400" b="1" dirty="0"/>
              </a:p>
            </p:txBody>
          </p:sp>
        </mc:Choice>
        <mc:Fallback xmlns="">
          <p:sp>
            <p:nvSpPr>
              <p:cNvPr id="6" name="TextBox 5">
                <a:extLst>
                  <a:ext uri="{FF2B5EF4-FFF2-40B4-BE49-F238E27FC236}">
                    <a16:creationId xmlns:a16="http://schemas.microsoft.com/office/drawing/2014/main" id="{2B44F578-F1DE-1847-7710-BE2934323FBA}"/>
                  </a:ext>
                </a:extLst>
              </p:cNvPr>
              <p:cNvSpPr txBox="1">
                <a:spLocks noRot="1" noChangeAspect="1" noMove="1" noResize="1" noEditPoints="1" noAdjustHandles="1" noChangeArrowheads="1" noChangeShapeType="1" noTextEdit="1"/>
              </p:cNvSpPr>
              <p:nvPr/>
            </p:nvSpPr>
            <p:spPr>
              <a:xfrm>
                <a:off x="5781583" y="2337875"/>
                <a:ext cx="2489656" cy="496674"/>
              </a:xfrm>
              <a:prstGeom prst="rect">
                <a:avLst/>
              </a:prstGeom>
              <a:blipFill>
                <a:blip r:embed="rId3"/>
                <a:stretch>
                  <a:fillRect l="-489" b="-1111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C05E5C-E58F-A488-00F6-E36D42E6BDDB}"/>
                  </a:ext>
                </a:extLst>
              </p:cNvPr>
              <p:cNvSpPr txBox="1"/>
              <p:nvPr/>
            </p:nvSpPr>
            <p:spPr>
              <a:xfrm>
                <a:off x="837164" y="3044176"/>
                <a:ext cx="10517672" cy="954557"/>
              </a:xfrm>
              <a:prstGeom prst="rect">
                <a:avLst/>
              </a:prstGeom>
              <a:noFill/>
            </p:spPr>
            <p:txBody>
              <a:bodyPr wrap="square" rtlCol="0">
                <a:spAutoFit/>
              </a:bodyPr>
              <a:lstStyle/>
              <a:p>
                <a:r>
                  <a:rPr lang="en-IN" dirty="0"/>
                  <a:t>This </a:t>
                </a:r>
                <a14:m>
                  <m:oMath xmlns:m="http://schemas.openxmlformats.org/officeDocument/2006/math">
                    <m:sSup>
                      <m:sSupPr>
                        <m:ctrlPr>
                          <a:rPr lang="en-IN" i="1" smtClean="0">
                            <a:solidFill>
                              <a:srgbClr val="836967"/>
                            </a:solidFill>
                            <a:latin typeface="Cambria Math" panose="02040503050406030204" pitchFamily="18" charset="0"/>
                          </a:rPr>
                        </m:ctrlPr>
                      </m:sSupPr>
                      <m:e>
                        <m:r>
                          <a:rPr lang="en-IN" smtClean="0">
                            <a:latin typeface="Cambria Math" panose="02040503050406030204" pitchFamily="18" charset="0"/>
                          </a:rPr>
                          <m:t>2</m:t>
                        </m:r>
                      </m:e>
                      <m:sup>
                        <m:r>
                          <a:rPr lang="en-IN" i="1" smtClean="0">
                            <a:latin typeface="Cambria Math" panose="02040503050406030204" pitchFamily="18" charset="0"/>
                          </a:rPr>
                          <m:t>𝑛</m:t>
                        </m:r>
                        <m:r>
                          <a:rPr lang="en-IN" b="0" i="1" smtClean="0">
                            <a:latin typeface="Cambria Math" panose="02040503050406030204" pitchFamily="18" charset="0"/>
                          </a:rPr>
                          <m:t>𝑑</m:t>
                        </m:r>
                      </m:sup>
                    </m:sSup>
                  </m:oMath>
                </a14:m>
                <a:r>
                  <a:rPr lang="en-IN" dirty="0"/>
                  <a:t> additivity assumption fails to capture the tendency of people to form local social clusters called blocks. Hence in 1987 Wong and Wang suggested adding an block interaction term </a:t>
                </a:r>
                <a14:m>
                  <m:oMath xmlns:m="http://schemas.openxmlformats.org/officeDocument/2006/math">
                    <m:sSub>
                      <m:sSubPr>
                        <m:ctrlPr>
                          <a:rPr lang="en-IN" b="1" i="1" dirty="0" smtClean="0">
                            <a:solidFill>
                              <a:srgbClr val="836967"/>
                            </a:solidFill>
                            <a:latin typeface="Cambria Math" panose="02040503050406030204" pitchFamily="18" charset="0"/>
                          </a:rPr>
                        </m:ctrlPr>
                      </m:sSubPr>
                      <m:e>
                        <m:r>
                          <a:rPr lang="en-IN" b="1" i="1" dirty="0">
                            <a:latin typeface="Cambria Math" panose="02040503050406030204" pitchFamily="18" charset="0"/>
                          </a:rPr>
                          <m:t>𝝀</m:t>
                        </m:r>
                      </m:e>
                      <m:sub>
                        <m:r>
                          <a:rPr lang="en-IN" b="1" i="1" dirty="0">
                            <a:latin typeface="Cambria Math" panose="02040503050406030204" pitchFamily="18" charset="0"/>
                          </a:rPr>
                          <m:t>𝒌𝒍</m:t>
                        </m:r>
                      </m:sub>
                    </m:sSub>
                  </m:oMath>
                </a14:m>
                <a:r>
                  <a:rPr lang="en-IN" b="1" dirty="0"/>
                  <a:t> </a:t>
                </a:r>
                <a:r>
                  <a:rPr lang="en-IN" dirty="0"/>
                  <a:t>to the expression of </a:t>
                </a:r>
                <a14:m>
                  <m:oMath xmlns:m="http://schemas.openxmlformats.org/officeDocument/2006/math">
                    <m:sSub>
                      <m:sSubPr>
                        <m:ctrlPr>
                          <a:rPr lang="en-IN" b="1" i="1">
                            <a:solidFill>
                              <a:srgbClr val="836967"/>
                            </a:solidFill>
                            <a:latin typeface="Cambria Math" panose="02040503050406030204" pitchFamily="18" charset="0"/>
                          </a:rPr>
                        </m:ctrlPr>
                      </m:sSubPr>
                      <m:e>
                        <m:r>
                          <a:rPr lang="en-IN" b="1" i="1">
                            <a:latin typeface="Cambria Math" panose="02040503050406030204" pitchFamily="18" charset="0"/>
                          </a:rPr>
                          <m:t>𝜽</m:t>
                        </m:r>
                      </m:e>
                      <m:sub>
                        <m:r>
                          <a:rPr lang="en-IN" b="1" i="1">
                            <a:latin typeface="Cambria Math" panose="02040503050406030204" pitchFamily="18" charset="0"/>
                          </a:rPr>
                          <m:t>𝒊𝒋</m:t>
                        </m:r>
                      </m:sub>
                    </m:sSub>
                  </m:oMath>
                </a14:m>
                <a:r>
                  <a:rPr lang="en-IN" b="1" dirty="0"/>
                  <a:t>.</a:t>
                </a:r>
                <a:r>
                  <a:rPr lang="en-IN" dirty="0"/>
                  <a:t> So the nodes are partitioned into b blocks </a:t>
                </a:r>
                <a14:m>
                  <m:oMath xmlns:m="http://schemas.openxmlformats.org/officeDocument/2006/math">
                    <m:sSub>
                      <m:sSubPr>
                        <m:ctrlPr>
                          <a:rPr lang="en-IN" b="1" i="1" dirty="0" smtClean="0">
                            <a:solidFill>
                              <a:schemeClr val="tx1"/>
                            </a:solidFill>
                            <a:latin typeface="Cambria Math" panose="02040503050406030204" pitchFamily="18" charset="0"/>
                          </a:rPr>
                        </m:ctrlPr>
                      </m:sSubPr>
                      <m:e>
                        <m:r>
                          <a:rPr lang="en-IN" b="1" i="1" dirty="0">
                            <a:solidFill>
                              <a:schemeClr val="tx1"/>
                            </a:solidFill>
                            <a:latin typeface="Cambria Math" panose="02040503050406030204" pitchFamily="18" charset="0"/>
                          </a:rPr>
                          <m:t>𝑩</m:t>
                        </m:r>
                      </m:e>
                      <m:sub>
                        <m:r>
                          <a:rPr lang="en-IN" b="1" i="0" dirty="0" smtClean="0">
                            <a:solidFill>
                              <a:schemeClr val="tx1"/>
                            </a:solidFill>
                            <a:latin typeface="Cambria Math" panose="02040503050406030204" pitchFamily="18" charset="0"/>
                          </a:rPr>
                          <m:t>𝟏</m:t>
                        </m:r>
                      </m:sub>
                    </m:sSub>
                    <m:r>
                      <a:rPr lang="en-IN" b="1" i="0" dirty="0" smtClean="0">
                        <a:solidFill>
                          <a:schemeClr val="tx1"/>
                        </a:solidFill>
                        <a:latin typeface="Cambria Math" panose="02040503050406030204" pitchFamily="18" charset="0"/>
                      </a:rPr>
                      <m:t>,</m:t>
                    </m:r>
                  </m:oMath>
                </a14:m>
                <a:r>
                  <a:rPr lang="en-IN" b="1" dirty="0">
                    <a:solidFill>
                      <a:schemeClr val="tx1"/>
                    </a:solidFill>
                  </a:rPr>
                  <a:t> </a:t>
                </a:r>
                <a14:m>
                  <m:oMath xmlns:m="http://schemas.openxmlformats.org/officeDocument/2006/math">
                    <m:sSub>
                      <m:sSubPr>
                        <m:ctrlPr>
                          <a:rPr lang="en-IN" b="1" i="1" dirty="0">
                            <a:solidFill>
                              <a:schemeClr val="tx1"/>
                            </a:solidFill>
                            <a:latin typeface="Cambria Math" panose="02040503050406030204" pitchFamily="18" charset="0"/>
                          </a:rPr>
                        </m:ctrlPr>
                      </m:sSubPr>
                      <m:e>
                        <m:r>
                          <a:rPr lang="en-IN" b="1" i="1" dirty="0">
                            <a:solidFill>
                              <a:schemeClr val="tx1"/>
                            </a:solidFill>
                            <a:latin typeface="Cambria Math" panose="02040503050406030204" pitchFamily="18" charset="0"/>
                          </a:rPr>
                          <m:t>𝑩</m:t>
                        </m:r>
                      </m:e>
                      <m:sub>
                        <m:r>
                          <a:rPr lang="en-IN" b="1" i="1" dirty="0" smtClean="0">
                            <a:solidFill>
                              <a:schemeClr val="tx1"/>
                            </a:solidFill>
                            <a:latin typeface="Cambria Math" panose="02040503050406030204" pitchFamily="18" charset="0"/>
                          </a:rPr>
                          <m:t>𝟐</m:t>
                        </m:r>
                      </m:sub>
                    </m:sSub>
                    <m:r>
                      <a:rPr lang="en-IN" b="1" dirty="0">
                        <a:solidFill>
                          <a:schemeClr val="tx1"/>
                        </a:solidFill>
                        <a:latin typeface="Cambria Math" panose="02040503050406030204" pitchFamily="18" charset="0"/>
                      </a:rPr>
                      <m:t>,</m:t>
                    </m:r>
                  </m:oMath>
                </a14:m>
                <a:r>
                  <a:rPr lang="en-IN" b="1" dirty="0">
                    <a:solidFill>
                      <a:schemeClr val="tx1"/>
                    </a:solidFill>
                  </a:rPr>
                  <a:t> …, </a:t>
                </a:r>
                <a14:m>
                  <m:oMath xmlns:m="http://schemas.openxmlformats.org/officeDocument/2006/math">
                    <m:sSub>
                      <m:sSubPr>
                        <m:ctrlPr>
                          <a:rPr lang="en-IN" b="1" i="1" dirty="0">
                            <a:solidFill>
                              <a:schemeClr val="tx1"/>
                            </a:solidFill>
                            <a:latin typeface="Cambria Math" panose="02040503050406030204" pitchFamily="18" charset="0"/>
                          </a:rPr>
                        </m:ctrlPr>
                      </m:sSubPr>
                      <m:e>
                        <m:r>
                          <a:rPr lang="en-IN" b="1" i="1" dirty="0">
                            <a:solidFill>
                              <a:schemeClr val="tx1"/>
                            </a:solidFill>
                            <a:latin typeface="Cambria Math" panose="02040503050406030204" pitchFamily="18" charset="0"/>
                          </a:rPr>
                          <m:t>𝑩</m:t>
                        </m:r>
                      </m:e>
                      <m:sub>
                        <m:r>
                          <a:rPr lang="en-IN" b="1" i="1" dirty="0" smtClean="0">
                            <a:solidFill>
                              <a:schemeClr val="tx1"/>
                            </a:solidFill>
                            <a:latin typeface="Cambria Math" panose="02040503050406030204" pitchFamily="18" charset="0"/>
                          </a:rPr>
                          <m:t>𝒃</m:t>
                        </m:r>
                      </m:sub>
                    </m:sSub>
                  </m:oMath>
                </a14:m>
                <a:endParaRPr lang="en-IN" b="1" dirty="0"/>
              </a:p>
            </p:txBody>
          </p:sp>
        </mc:Choice>
        <mc:Fallback xmlns="">
          <p:sp>
            <p:nvSpPr>
              <p:cNvPr id="7" name="TextBox 6">
                <a:extLst>
                  <a:ext uri="{FF2B5EF4-FFF2-40B4-BE49-F238E27FC236}">
                    <a16:creationId xmlns:a16="http://schemas.microsoft.com/office/drawing/2014/main" id="{6AC05E5C-E58F-A488-00F6-E36D42E6BDDB}"/>
                  </a:ext>
                </a:extLst>
              </p:cNvPr>
              <p:cNvSpPr txBox="1">
                <a:spLocks noRot="1" noChangeAspect="1" noMove="1" noResize="1" noEditPoints="1" noAdjustHandles="1" noChangeArrowheads="1" noChangeShapeType="1" noTextEdit="1"/>
              </p:cNvSpPr>
              <p:nvPr/>
            </p:nvSpPr>
            <p:spPr>
              <a:xfrm>
                <a:off x="837164" y="3044176"/>
                <a:ext cx="10517672" cy="954557"/>
              </a:xfrm>
              <a:prstGeom prst="rect">
                <a:avLst/>
              </a:prstGeom>
              <a:blipFill>
                <a:blip r:embed="rId4"/>
                <a:stretch>
                  <a:fillRect l="-463" t="-1911" b="-63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3621985-9583-596A-99FE-79E3E0F90992}"/>
                  </a:ext>
                </a:extLst>
              </p:cNvPr>
              <p:cNvSpPr txBox="1"/>
              <p:nvPr/>
            </p:nvSpPr>
            <p:spPr>
              <a:xfrm>
                <a:off x="6864216" y="4112579"/>
                <a:ext cx="3042308" cy="7101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b="1" i="1" smtClean="0">
                              <a:solidFill>
                                <a:schemeClr val="tx1"/>
                              </a:solidFill>
                              <a:latin typeface="Cambria Math" panose="02040503050406030204" pitchFamily="18" charset="0"/>
                            </a:rPr>
                          </m:ctrlPr>
                        </m:sSubPr>
                        <m:e>
                          <m:r>
                            <a:rPr lang="en-IN" b="1" i="1">
                              <a:solidFill>
                                <a:schemeClr val="tx1"/>
                              </a:solidFill>
                              <a:latin typeface="Cambria Math" panose="02040503050406030204" pitchFamily="18" charset="0"/>
                            </a:rPr>
                            <m:t>𝒅</m:t>
                          </m:r>
                        </m:e>
                        <m:sub>
                          <m:r>
                            <a:rPr lang="en-IN" b="1" i="1" smtClean="0">
                              <a:solidFill>
                                <a:schemeClr val="tx1"/>
                              </a:solidFill>
                              <a:latin typeface="Cambria Math" panose="02040503050406030204" pitchFamily="18" charset="0"/>
                            </a:rPr>
                            <m:t>𝒊𝒋𝒌𝒍</m:t>
                          </m:r>
                        </m:sub>
                      </m:sSub>
                      <m:r>
                        <a:rPr lang="en-IN" b="1" i="0">
                          <a:solidFill>
                            <a:schemeClr val="tx1"/>
                          </a:solidFill>
                          <a:latin typeface="Cambria Math" panose="02040503050406030204" pitchFamily="18" charset="0"/>
                        </a:rPr>
                        <m:t>=</m:t>
                      </m:r>
                      <m:d>
                        <m:dPr>
                          <m:begChr m:val="{"/>
                          <m:endChr m:val=""/>
                          <m:ctrlPr>
                            <a:rPr lang="en-IN" b="1" i="1">
                              <a:solidFill>
                                <a:schemeClr val="tx1"/>
                              </a:solidFill>
                              <a:latin typeface="Cambria Math" panose="02040503050406030204" pitchFamily="18" charset="0"/>
                            </a:rPr>
                          </m:ctrlPr>
                        </m:dPr>
                        <m:e>
                          <m:m>
                            <m:mPr>
                              <m:plcHide m:val="on"/>
                              <m:mcs>
                                <m:mc>
                                  <m:mcPr>
                                    <m:count m:val="1"/>
                                    <m:mcJc m:val="center"/>
                                  </m:mcPr>
                                </m:mc>
                              </m:mcs>
                              <m:ctrlPr>
                                <a:rPr lang="en-IN" b="1" i="1">
                                  <a:solidFill>
                                    <a:schemeClr val="tx1"/>
                                  </a:solidFill>
                                  <a:latin typeface="Cambria Math" panose="02040503050406030204" pitchFamily="18" charset="0"/>
                                </a:rPr>
                              </m:ctrlPr>
                            </m:mPr>
                            <m:mr>
                              <m:e>
                                <m:r>
                                  <a:rPr lang="en-IN" b="1" i="0">
                                    <a:solidFill>
                                      <a:schemeClr val="tx1"/>
                                    </a:solidFill>
                                    <a:latin typeface="Cambria Math" panose="02040503050406030204" pitchFamily="18" charset="0"/>
                                  </a:rPr>
                                  <m:t>𝟏</m:t>
                                </m:r>
                                <m:r>
                                  <a:rPr lang="en-IN" b="1" i="0" smtClean="0">
                                    <a:solidFill>
                                      <a:schemeClr val="tx1"/>
                                    </a:solidFill>
                                    <a:latin typeface="Cambria Math" panose="02040503050406030204" pitchFamily="18" charset="0"/>
                                  </a:rPr>
                                  <m:t> </m:t>
                                </m:r>
                                <m:r>
                                  <a:rPr lang="en-IN" b="1" i="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𝒊</m:t>
                                </m:r>
                                <m:r>
                                  <a:rPr lang="en-IN" b="1" i="1" smtClean="0">
                                    <a:solidFill>
                                      <a:schemeClr val="tx1"/>
                                    </a:solidFill>
                                    <a:latin typeface="Cambria Math" panose="02040503050406030204" pitchFamily="18" charset="0"/>
                                  </a:rPr>
                                  <m:t>,</m:t>
                                </m:r>
                                <m:r>
                                  <a:rPr lang="en-IN" b="1" i="1" smtClean="0">
                                    <a:solidFill>
                                      <a:schemeClr val="tx1"/>
                                    </a:solidFill>
                                    <a:latin typeface="Cambria Math" panose="02040503050406030204" pitchFamily="18" charset="0"/>
                                  </a:rPr>
                                  <m:t>𝒋</m:t>
                                </m:r>
                                <m:r>
                                  <a:rPr lang="en-IN" b="1" i="1" smtClean="0">
                                    <a:solidFill>
                                      <a:schemeClr val="tx1"/>
                                    </a:solidFill>
                                    <a:latin typeface="Cambria Math" panose="02040503050406030204" pitchFamily="18" charset="0"/>
                                  </a:rPr>
                                  <m:t>)∈</m:t>
                                </m:r>
                                <m:sSub>
                                  <m:sSubPr>
                                    <m:ctrlPr>
                                      <a:rPr lang="en-IN" b="1" i="1" dirty="0">
                                        <a:latin typeface="Cambria Math" panose="02040503050406030204" pitchFamily="18" charset="0"/>
                                      </a:rPr>
                                    </m:ctrlPr>
                                  </m:sSubPr>
                                  <m:e>
                                    <m:r>
                                      <a:rPr lang="en-IN" b="1" i="1" dirty="0">
                                        <a:latin typeface="Cambria Math" panose="02040503050406030204" pitchFamily="18" charset="0"/>
                                      </a:rPr>
                                      <m:t>𝑩</m:t>
                                    </m:r>
                                  </m:e>
                                  <m:sub>
                                    <m:r>
                                      <a:rPr lang="en-IN" b="1" i="1" dirty="0" smtClean="0">
                                        <a:latin typeface="Cambria Math" panose="02040503050406030204" pitchFamily="18" charset="0"/>
                                      </a:rPr>
                                      <m:t>𝒌</m:t>
                                    </m:r>
                                  </m:sub>
                                </m:sSub>
                                <m:r>
                                  <a:rPr lang="en-IN" b="1" i="1" dirty="0" smtClean="0">
                                    <a:latin typeface="Cambria Math" panose="02040503050406030204" pitchFamily="18" charset="0"/>
                                  </a:rPr>
                                  <m:t>×</m:t>
                                </m:r>
                                <m:sSub>
                                  <m:sSubPr>
                                    <m:ctrlPr>
                                      <a:rPr lang="en-IN" b="1" i="1" dirty="0">
                                        <a:latin typeface="Cambria Math" panose="02040503050406030204" pitchFamily="18" charset="0"/>
                                      </a:rPr>
                                    </m:ctrlPr>
                                  </m:sSubPr>
                                  <m:e>
                                    <m:r>
                                      <a:rPr lang="en-IN" b="1" i="1" dirty="0">
                                        <a:latin typeface="Cambria Math" panose="02040503050406030204" pitchFamily="18" charset="0"/>
                                      </a:rPr>
                                      <m:t>𝑩</m:t>
                                    </m:r>
                                  </m:e>
                                  <m:sub>
                                    <m:r>
                                      <a:rPr lang="en-IN" b="1" i="1" dirty="0" smtClean="0">
                                        <a:latin typeface="Cambria Math" panose="02040503050406030204" pitchFamily="18" charset="0"/>
                                      </a:rPr>
                                      <m:t>𝒍</m:t>
                                    </m:r>
                                  </m:sub>
                                </m:sSub>
                              </m:e>
                            </m:mr>
                            <m:mr>
                              <m:e>
                                <m:r>
                                  <a:rPr lang="en-IN" b="1" i="1" smtClean="0">
                                    <a:solidFill>
                                      <a:schemeClr val="tx1"/>
                                    </a:solidFill>
                                    <a:latin typeface="Cambria Math" panose="02040503050406030204" pitchFamily="18" charset="0"/>
                                  </a:rPr>
                                  <m:t>𝟎</m:t>
                                </m:r>
                                <m:r>
                                  <a:rPr lang="en-IN" b="1" i="1" smtClean="0">
                                    <a:solidFill>
                                      <a:schemeClr val="tx1"/>
                                    </a:solidFill>
                                    <a:latin typeface="Cambria Math" panose="02040503050406030204" pitchFamily="18" charset="0"/>
                                  </a:rPr>
                                  <m:t>  :  </m:t>
                                </m:r>
                                <m:r>
                                  <a:rPr lang="en-IN" b="1" i="1" smtClean="0">
                                    <a:solidFill>
                                      <a:schemeClr val="tx1"/>
                                    </a:solidFill>
                                    <a:latin typeface="Cambria Math" panose="02040503050406030204" pitchFamily="18" charset="0"/>
                                  </a:rPr>
                                  <m:t>𝒐𝒕𝒉𝒆𝒓𝒘𝒊𝒔𝒆</m:t>
                                </m:r>
                                <m:r>
                                  <a:rPr lang="en-IN" b="1" i="1" smtClean="0">
                                    <a:solidFill>
                                      <a:schemeClr val="tx1"/>
                                    </a:solidFill>
                                    <a:latin typeface="Cambria Math" panose="02040503050406030204" pitchFamily="18" charset="0"/>
                                  </a:rPr>
                                  <m:t>      </m:t>
                                </m:r>
                              </m:e>
                            </m:mr>
                          </m:m>
                        </m:e>
                      </m:d>
                    </m:oMath>
                  </m:oMathPara>
                </a14:m>
                <a:endParaRPr lang="en-IN" b="1" dirty="0">
                  <a:solidFill>
                    <a:schemeClr val="tx1"/>
                  </a:solidFill>
                </a:endParaRPr>
              </a:p>
            </p:txBody>
          </p:sp>
        </mc:Choice>
        <mc:Fallback xmlns="">
          <p:sp>
            <p:nvSpPr>
              <p:cNvPr id="8" name="TextBox 7">
                <a:extLst>
                  <a:ext uri="{FF2B5EF4-FFF2-40B4-BE49-F238E27FC236}">
                    <a16:creationId xmlns:a16="http://schemas.microsoft.com/office/drawing/2014/main" id="{33621985-9583-596A-99FE-79E3E0F90992}"/>
                  </a:ext>
                </a:extLst>
              </p:cNvPr>
              <p:cNvSpPr txBox="1">
                <a:spLocks noRot="1" noChangeAspect="1" noMove="1" noResize="1" noEditPoints="1" noAdjustHandles="1" noChangeArrowheads="1" noChangeShapeType="1" noTextEdit="1"/>
              </p:cNvSpPr>
              <p:nvPr/>
            </p:nvSpPr>
            <p:spPr>
              <a:xfrm>
                <a:off x="6864216" y="4112579"/>
                <a:ext cx="3042308" cy="710194"/>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BD340DF-3CB1-8B50-9F8B-B348DB64FF03}"/>
                  </a:ext>
                </a:extLst>
              </p:cNvPr>
              <p:cNvSpPr txBox="1"/>
              <p:nvPr/>
            </p:nvSpPr>
            <p:spPr>
              <a:xfrm>
                <a:off x="2015405" y="4081063"/>
                <a:ext cx="4265142" cy="773225"/>
              </a:xfrm>
              <a:prstGeom prst="rect">
                <a:avLst/>
              </a:prstGeom>
              <a:noFill/>
            </p:spPr>
            <p:txBody>
              <a:bodyPr wrap="none" rtlCol="0">
                <a:spAutoFit/>
              </a:bodyPr>
              <a:lstStyle/>
              <a:p>
                <a14:m>
                  <m:oMath xmlns:m="http://schemas.openxmlformats.org/officeDocument/2006/math">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𝜽</m:t>
                        </m:r>
                      </m:e>
                      <m:sub>
                        <m:r>
                          <a:rPr lang="en-IN" sz="2400" b="1" i="1">
                            <a:solidFill>
                              <a:schemeClr val="tx1"/>
                            </a:solidFill>
                            <a:latin typeface="Cambria Math" panose="02040503050406030204" pitchFamily="18" charset="0"/>
                          </a:rPr>
                          <m:t>𝒊𝒋</m:t>
                        </m:r>
                      </m:sub>
                    </m:sSub>
                    <m:r>
                      <a:rPr lang="en-IN" sz="2400" b="1" i="0">
                        <a:solidFill>
                          <a:schemeClr val="tx1"/>
                        </a:solidFill>
                        <a:latin typeface="Cambria Math" panose="02040503050406030204" pitchFamily="18" charset="0"/>
                      </a:rPr>
                      <m:t>=</m:t>
                    </m:r>
                  </m:oMath>
                </a14:m>
                <a:r>
                  <a:rPr lang="en-IN" sz="2400" b="1" dirty="0">
                    <a:solidFill>
                      <a:schemeClr val="tx1"/>
                    </a:solidFill>
                  </a:rPr>
                  <a:t> </a:t>
                </a:r>
                <a14:m>
                  <m:oMath xmlns:m="http://schemas.openxmlformats.org/officeDocument/2006/math">
                    <m:sSub>
                      <m:sSubPr>
                        <m:ctrlPr>
                          <a:rPr lang="en-IN" sz="2400" b="1" i="1">
                            <a:solidFill>
                              <a:schemeClr val="tx1"/>
                            </a:solidFill>
                            <a:latin typeface="Cambria Math" panose="02040503050406030204" pitchFamily="18" charset="0"/>
                          </a:rPr>
                        </m:ctrlPr>
                      </m:sSubPr>
                      <m:e>
                        <m:r>
                          <a:rPr lang="en-IN" sz="2400" b="1" i="1">
                            <a:solidFill>
                              <a:schemeClr val="tx1"/>
                            </a:solidFill>
                            <a:latin typeface="Cambria Math" panose="02040503050406030204" pitchFamily="18" charset="0"/>
                          </a:rPr>
                          <m:t>𝜽</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𝜶</m:t>
                        </m:r>
                      </m:e>
                      <m:sub>
                        <m:r>
                          <a:rPr lang="en-IN" sz="2400" b="1" i="1">
                            <a:solidFill>
                              <a:schemeClr val="tx1"/>
                            </a:solidFill>
                            <a:latin typeface="Cambria Math" panose="02040503050406030204" pitchFamily="18" charset="0"/>
                          </a:rPr>
                          <m:t>𝒊</m:t>
                        </m:r>
                      </m:sub>
                    </m:sSub>
                    <m:r>
                      <a:rPr lang="en-IN" sz="2400" b="1" i="1" smtClean="0">
                        <a:solidFill>
                          <a:schemeClr val="tx1"/>
                        </a:solidFill>
                        <a:latin typeface="Cambria Math" panose="02040503050406030204" pitchFamily="18" charset="0"/>
                      </a:rPr>
                      <m:t>+</m:t>
                    </m:r>
                    <m:sSub>
                      <m:sSubPr>
                        <m:ctrlPr>
                          <a:rPr lang="en-IN" sz="2400" b="1" i="1">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𝜷</m:t>
                        </m:r>
                      </m:e>
                      <m:sub>
                        <m:r>
                          <a:rPr lang="en-IN" sz="2400" b="1" i="1">
                            <a:solidFill>
                              <a:schemeClr val="tx1"/>
                            </a:solidFill>
                            <a:latin typeface="Cambria Math" panose="02040503050406030204" pitchFamily="18" charset="0"/>
                          </a:rPr>
                          <m:t>𝒋</m:t>
                        </m:r>
                      </m:sub>
                    </m:sSub>
                    <m:r>
                      <a:rPr lang="en-IN" sz="2400" b="1" i="1" smtClean="0">
                        <a:solidFill>
                          <a:schemeClr val="tx1"/>
                        </a:solidFill>
                        <a:latin typeface="Cambria Math" panose="02040503050406030204" pitchFamily="18" charset="0"/>
                      </a:rPr>
                      <m:t>+</m:t>
                    </m:r>
                    <m:nary>
                      <m:naryPr>
                        <m:chr m:val="∑"/>
                        <m:grow m:val="on"/>
                        <m:subHide m:val="on"/>
                        <m:supHide m:val="on"/>
                        <m:ctrlPr>
                          <a:rPr lang="en-IN" sz="2400" b="1" i="1">
                            <a:solidFill>
                              <a:schemeClr val="tx1"/>
                            </a:solidFill>
                            <a:latin typeface="Cambria Math" panose="02040503050406030204" pitchFamily="18" charset="0"/>
                          </a:rPr>
                        </m:ctrlPr>
                      </m:naryPr>
                      <m:sub/>
                      <m:sup/>
                      <m:e>
                        <m:sSub>
                          <m:sSubPr>
                            <m:ctrlPr>
                              <a:rPr lang="en-IN" sz="2400" b="1" i="1">
                                <a:solidFill>
                                  <a:schemeClr val="tx1"/>
                                </a:solidFill>
                                <a:latin typeface="Cambria Math" panose="02040503050406030204" pitchFamily="18" charset="0"/>
                              </a:rPr>
                            </m:ctrlPr>
                          </m:sSubPr>
                          <m:e>
                            <m:sSub>
                              <m:sSubPr>
                                <m:ctrlPr>
                                  <a:rPr lang="en-IN" sz="2400" b="1" i="1">
                                    <a:solidFill>
                                      <a:schemeClr val="tx1"/>
                                    </a:solidFill>
                                    <a:latin typeface="Cambria Math" panose="02040503050406030204" pitchFamily="18" charset="0"/>
                                  </a:rPr>
                                </m:ctrlPr>
                              </m:sSubPr>
                              <m:e>
                                <m:r>
                                  <a:rPr lang="en-IN" sz="2400" b="1" i="1">
                                    <a:solidFill>
                                      <a:schemeClr val="tx1"/>
                                    </a:solidFill>
                                    <a:latin typeface="Cambria Math" panose="02040503050406030204" pitchFamily="18" charset="0"/>
                                  </a:rPr>
                                  <m:t>𝒅</m:t>
                                </m:r>
                              </m:e>
                              <m:sub>
                                <m:r>
                                  <a:rPr lang="en-IN" sz="2400" b="1" i="1">
                                    <a:solidFill>
                                      <a:schemeClr val="tx1"/>
                                    </a:solidFill>
                                    <a:latin typeface="Cambria Math" panose="02040503050406030204" pitchFamily="18" charset="0"/>
                                  </a:rPr>
                                  <m:t>𝒊𝒋𝒌𝒍</m:t>
                                </m:r>
                              </m:sub>
                            </m:sSub>
                            <m:r>
                              <a:rPr lang="en-IN" sz="2400" b="1" i="1">
                                <a:solidFill>
                                  <a:schemeClr val="tx1"/>
                                </a:solidFill>
                                <a:latin typeface="Cambria Math" panose="02040503050406030204" pitchFamily="18" charset="0"/>
                              </a:rPr>
                              <m:t>𝝀</m:t>
                            </m:r>
                          </m:e>
                          <m:sub>
                            <m:r>
                              <a:rPr lang="en-IN" sz="2400" b="1" i="1" smtClean="0">
                                <a:solidFill>
                                  <a:schemeClr val="tx1"/>
                                </a:solidFill>
                                <a:latin typeface="Cambria Math" panose="02040503050406030204" pitchFamily="18" charset="0"/>
                              </a:rPr>
                              <m:t>𝒌𝒍</m:t>
                            </m:r>
                          </m:sub>
                        </m:sSub>
                      </m:e>
                    </m:nary>
                  </m:oMath>
                </a14:m>
                <a:endParaRPr lang="en-IN" sz="2400" b="1" dirty="0">
                  <a:solidFill>
                    <a:schemeClr val="tx1"/>
                  </a:solidFill>
                </a:endParaRPr>
              </a:p>
            </p:txBody>
          </p:sp>
        </mc:Choice>
        <mc:Fallback xmlns="">
          <p:sp>
            <p:nvSpPr>
              <p:cNvPr id="9" name="TextBox 8">
                <a:extLst>
                  <a:ext uri="{FF2B5EF4-FFF2-40B4-BE49-F238E27FC236}">
                    <a16:creationId xmlns:a16="http://schemas.microsoft.com/office/drawing/2014/main" id="{9BD340DF-3CB1-8B50-9F8B-B348DB64FF03}"/>
                  </a:ext>
                </a:extLst>
              </p:cNvPr>
              <p:cNvSpPr txBox="1">
                <a:spLocks noRot="1" noChangeAspect="1" noMove="1" noResize="1" noEditPoints="1" noAdjustHandles="1" noChangeArrowheads="1" noChangeShapeType="1" noTextEdit="1"/>
              </p:cNvSpPr>
              <p:nvPr/>
            </p:nvSpPr>
            <p:spPr>
              <a:xfrm>
                <a:off x="2015405" y="4081063"/>
                <a:ext cx="4265142" cy="773225"/>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D2572A0-F5DB-E33B-F9A7-7416E104EFFD}"/>
                  </a:ext>
                </a:extLst>
              </p:cNvPr>
              <p:cNvSpPr txBox="1"/>
              <p:nvPr/>
            </p:nvSpPr>
            <p:spPr>
              <a:xfrm>
                <a:off x="684088" y="4974913"/>
                <a:ext cx="2662634" cy="1477328"/>
              </a:xfrm>
              <a:prstGeom prst="rect">
                <a:avLst/>
              </a:prstGeom>
              <a:noFill/>
            </p:spPr>
            <p:txBody>
              <a:bodyPr wrap="square" rtlCol="0">
                <a:spAutoFit/>
              </a:bodyPr>
              <a:lstStyle/>
              <a:p>
                <a:r>
                  <a:rPr lang="en-IN" dirty="0"/>
                  <a:t>Imposing identifiability constraint,</a:t>
                </a:r>
                <a:r>
                  <a:rPr lang="en-IN" sz="1800" b="1" dirty="0">
                    <a:solidFill>
                      <a:schemeClr val="tx1"/>
                    </a:solidFill>
                  </a:rPr>
                  <a:t> </a:t>
                </a:r>
                <a14:m>
                  <m:oMath xmlns:m="http://schemas.openxmlformats.org/officeDocument/2006/math">
                    <m:sSub>
                      <m:sSubPr>
                        <m:ctrlPr>
                          <a:rPr lang="en-IN" sz="1800" b="1" i="1" smtClean="0">
                            <a:solidFill>
                              <a:schemeClr val="tx1"/>
                            </a:solidFill>
                            <a:latin typeface="Cambria Math" panose="02040503050406030204" pitchFamily="18" charset="0"/>
                          </a:rPr>
                        </m:ctrlPr>
                      </m:sSubPr>
                      <m:e>
                        <m:r>
                          <a:rPr lang="en-IN" sz="1800" b="1" i="1">
                            <a:solidFill>
                              <a:schemeClr val="tx1"/>
                            </a:solidFill>
                            <a:latin typeface="Cambria Math" panose="02040503050406030204" pitchFamily="18" charset="0"/>
                          </a:rPr>
                          <m:t>𝝀</m:t>
                        </m:r>
                      </m:e>
                      <m:sub>
                        <m:r>
                          <a:rPr lang="en-IN" sz="1800" b="1" i="1" smtClean="0">
                            <a:solidFill>
                              <a:schemeClr val="tx1"/>
                            </a:solidFill>
                            <a:latin typeface="Cambria Math" panose="02040503050406030204" pitchFamily="18" charset="0"/>
                          </a:rPr>
                          <m:t>𝒌</m:t>
                        </m:r>
                        <m:r>
                          <a:rPr lang="en-IN" sz="1800" b="1" i="1" smtClean="0">
                            <a:solidFill>
                              <a:schemeClr val="tx1"/>
                            </a:solidFill>
                            <a:latin typeface="Cambria Math" panose="02040503050406030204" pitchFamily="18" charset="0"/>
                          </a:rPr>
                          <m:t>+</m:t>
                        </m:r>
                      </m:sub>
                    </m:sSub>
                    <m:r>
                      <a:rPr lang="en-IN" sz="1800" b="1" i="1" smtClean="0">
                        <a:solidFill>
                          <a:schemeClr val="tx1"/>
                        </a:solidFill>
                        <a:latin typeface="Cambria Math" panose="02040503050406030204" pitchFamily="18" charset="0"/>
                      </a:rPr>
                      <m:t>=</m:t>
                    </m:r>
                    <m:r>
                      <a:rPr lang="en-IN" sz="1800" b="1" i="1" smtClean="0">
                        <a:solidFill>
                          <a:schemeClr val="tx1"/>
                        </a:solidFill>
                        <a:latin typeface="Cambria Math" panose="02040503050406030204" pitchFamily="18" charset="0"/>
                      </a:rPr>
                      <m:t>𝟎</m:t>
                    </m:r>
                    <m:r>
                      <a:rPr lang="en-IN" sz="1800" b="1" i="1" smtClean="0">
                        <a:solidFill>
                          <a:schemeClr val="tx1"/>
                        </a:solidFill>
                        <a:latin typeface="Cambria Math" panose="02040503050406030204" pitchFamily="18" charset="0"/>
                      </a:rPr>
                      <m:t>=</m:t>
                    </m:r>
                    <m:sSub>
                      <m:sSubPr>
                        <m:ctrlPr>
                          <a:rPr lang="en-IN" b="1" i="1">
                            <a:latin typeface="Cambria Math" panose="02040503050406030204" pitchFamily="18" charset="0"/>
                          </a:rPr>
                        </m:ctrlPr>
                      </m:sSubPr>
                      <m:e>
                        <m:r>
                          <a:rPr lang="en-IN" b="1" i="1">
                            <a:latin typeface="Cambria Math" panose="02040503050406030204" pitchFamily="18" charset="0"/>
                          </a:rPr>
                          <m:t>𝝀</m:t>
                        </m:r>
                      </m:e>
                      <m:sub>
                        <m:r>
                          <a:rPr lang="en-IN" b="1" i="1">
                            <a:latin typeface="Cambria Math" panose="02040503050406030204" pitchFamily="18" charset="0"/>
                          </a:rPr>
                          <m:t>+</m:t>
                        </m:r>
                        <m:r>
                          <a:rPr lang="en-IN" b="1" i="1" smtClean="0">
                            <a:latin typeface="Cambria Math" panose="02040503050406030204" pitchFamily="18" charset="0"/>
                          </a:rPr>
                          <m:t>𝒍</m:t>
                        </m:r>
                      </m:sub>
                    </m:sSub>
                    <m:r>
                      <a:rPr lang="en-IN" b="1" i="1" smtClean="0">
                        <a:latin typeface="Cambria Math" panose="02040503050406030204" pitchFamily="18" charset="0"/>
                      </a:rPr>
                      <m:t> </m:t>
                    </m:r>
                  </m:oMath>
                </a14:m>
                <a:r>
                  <a:rPr lang="en-IN" dirty="0"/>
                  <a:t>we get the following modified distribution</a:t>
                </a:r>
              </a:p>
            </p:txBody>
          </p:sp>
        </mc:Choice>
        <mc:Fallback xmlns="">
          <p:sp>
            <p:nvSpPr>
              <p:cNvPr id="11" name="TextBox 10">
                <a:extLst>
                  <a:ext uri="{FF2B5EF4-FFF2-40B4-BE49-F238E27FC236}">
                    <a16:creationId xmlns:a16="http://schemas.microsoft.com/office/drawing/2014/main" id="{8D2572A0-F5DB-E33B-F9A7-7416E104EFFD}"/>
                  </a:ext>
                </a:extLst>
              </p:cNvPr>
              <p:cNvSpPr txBox="1">
                <a:spLocks noRot="1" noChangeAspect="1" noMove="1" noResize="1" noEditPoints="1" noAdjustHandles="1" noChangeArrowheads="1" noChangeShapeType="1" noTextEdit="1"/>
              </p:cNvSpPr>
              <p:nvPr/>
            </p:nvSpPr>
            <p:spPr>
              <a:xfrm>
                <a:off x="684088" y="4974913"/>
                <a:ext cx="2662634" cy="1477328"/>
              </a:xfrm>
              <a:prstGeom prst="rect">
                <a:avLst/>
              </a:prstGeom>
              <a:blipFill>
                <a:blip r:embed="rId7"/>
                <a:stretch>
                  <a:fillRect l="-1831" t="-1653" r="-458" b="-619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FB976E7-46CF-9FB1-3577-921D79ADE1B2}"/>
                  </a:ext>
                </a:extLst>
              </p:cNvPr>
              <p:cNvSpPr txBox="1"/>
              <p:nvPr/>
            </p:nvSpPr>
            <p:spPr>
              <a:xfrm>
                <a:off x="3805340" y="5111297"/>
                <a:ext cx="7549496" cy="1204561"/>
              </a:xfrm>
              <a:prstGeom prst="rect">
                <a:avLst/>
              </a:prstGeom>
              <a:noFill/>
            </p:spPr>
            <p:txBody>
              <a:bodyPr wrap="square" rtlCol="0">
                <a:spAutoFit/>
              </a:bodyPr>
              <a:lstStyle/>
              <a:p>
                <a14:m>
                  <m:oMath xmlns:m="http://schemas.openxmlformats.org/officeDocument/2006/math">
                    <m:r>
                      <a:rPr lang="en-IN" sz="2400" b="1" i="1" smtClean="0">
                        <a:latin typeface="Cambria Math" panose="02040503050406030204" pitchFamily="18" charset="0"/>
                      </a:rPr>
                      <m:t>𝑷</m:t>
                    </m:r>
                    <m:d>
                      <m:dPr>
                        <m:ctrlPr>
                          <a:rPr lang="en-IN" sz="2400" b="1" i="1">
                            <a:latin typeface="Cambria Math" panose="02040503050406030204" pitchFamily="18" charset="0"/>
                          </a:rPr>
                        </m:ctrlPr>
                      </m:dPr>
                      <m:e>
                        <m:r>
                          <a:rPr lang="en-IN" sz="2400" b="1" i="1">
                            <a:latin typeface="Cambria Math" panose="02040503050406030204" pitchFamily="18" charset="0"/>
                          </a:rPr>
                          <m:t>𝑿</m:t>
                        </m:r>
                        <m:r>
                          <a:rPr lang="en-IN" sz="2400" b="1">
                            <a:latin typeface="Cambria Math" panose="02040503050406030204" pitchFamily="18" charset="0"/>
                          </a:rPr>
                          <m:t>=</m:t>
                        </m:r>
                        <m:r>
                          <a:rPr lang="en-IN" sz="2400" b="1" i="1">
                            <a:latin typeface="Cambria Math" panose="02040503050406030204" pitchFamily="18" charset="0"/>
                          </a:rPr>
                          <m:t>𝒙</m:t>
                        </m:r>
                      </m:e>
                    </m:d>
                  </m:oMath>
                </a14:m>
                <a:r>
                  <a:rPr lang="en-IN" sz="2400" b="1" dirty="0">
                    <a:solidFill>
                      <a:schemeClr val="tx1"/>
                    </a:solidFill>
                  </a:rPr>
                  <a:t>=</a:t>
                </a:r>
                <a14:m>
                  <m:oMath xmlns:m="http://schemas.openxmlformats.org/officeDocument/2006/math">
                    <m:f>
                      <m:fPr>
                        <m:ctrlPr>
                          <a:rPr lang="en-IN" sz="2400" b="1" i="1" dirty="0">
                            <a:latin typeface="Cambria Math" panose="02040503050406030204" pitchFamily="18" charset="0"/>
                          </a:rPr>
                        </m:ctrlPr>
                      </m:fPr>
                      <m:num>
                        <m:sSup>
                          <m:sSupPr>
                            <m:ctrlPr>
                              <a:rPr lang="en-IN" sz="2400" b="1" i="1" dirty="0">
                                <a:latin typeface="Cambria Math" panose="02040503050406030204" pitchFamily="18" charset="0"/>
                              </a:rPr>
                            </m:ctrlPr>
                          </m:sSupPr>
                          <m:e>
                            <m:r>
                              <a:rPr lang="en-IN" sz="2400" b="1" i="1" dirty="0">
                                <a:latin typeface="Cambria Math" panose="02040503050406030204" pitchFamily="18" charset="0"/>
                              </a:rPr>
                              <m:t>ⅇ</m:t>
                            </m:r>
                          </m:e>
                          <m:sup>
                            <m:d>
                              <m:dPr>
                                <m:begChr m:val="{"/>
                                <m:endChr m:val="}"/>
                                <m:ctrlPr>
                                  <a:rPr lang="en-IN" sz="2400" b="1" i="1" dirty="0">
                                    <a:latin typeface="Cambria Math" panose="02040503050406030204" pitchFamily="18" charset="0"/>
                                  </a:rPr>
                                </m:ctrlPr>
                              </m:dPr>
                              <m:e>
                                <m:r>
                                  <a:rPr lang="en-IN" sz="2400" b="1" i="1" dirty="0">
                                    <a:latin typeface="Cambria Math" panose="02040503050406030204" pitchFamily="18" charset="0"/>
                                  </a:rPr>
                                  <m:t>𝝆</m:t>
                                </m:r>
                                <m:r>
                                  <a:rPr lang="en-IN" sz="2400" b="1" i="1" dirty="0">
                                    <a:latin typeface="Cambria Math" panose="02040503050406030204" pitchFamily="18" charset="0"/>
                                  </a:rPr>
                                  <m:t>𝒎</m:t>
                                </m:r>
                                <m:r>
                                  <a:rPr lang="en-IN" sz="2400" b="1" i="1" dirty="0">
                                    <a:latin typeface="Cambria Math" panose="02040503050406030204" pitchFamily="18" charset="0"/>
                                  </a:rPr>
                                  <m:t>+</m:t>
                                </m:r>
                                <m:r>
                                  <a:rPr lang="en-IN" sz="2400" b="1" i="1" dirty="0">
                                    <a:latin typeface="Cambria Math" panose="02040503050406030204" pitchFamily="18" charset="0"/>
                                  </a:rPr>
                                  <m:t>𝜽</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𝒙</m:t>
                                    </m:r>
                                  </m:e>
                                  <m:sub>
                                    <m:r>
                                      <a:rPr lang="en-IN" sz="2400" b="1" i="1" dirty="0">
                                        <a:latin typeface="Cambria Math" panose="02040503050406030204" pitchFamily="18" charset="0"/>
                                      </a:rPr>
                                      <m:t>++</m:t>
                                    </m:r>
                                  </m:sub>
                                </m:sSub>
                                <m:r>
                                  <a:rPr lang="en-IN" sz="2400" b="1" i="1" dirty="0">
                                    <a:latin typeface="Cambria Math" panose="02040503050406030204" pitchFamily="18" charset="0"/>
                                  </a:rPr>
                                  <m:t>+</m:t>
                                </m:r>
                                <m:nary>
                                  <m:naryPr>
                                    <m:chr m:val="∑"/>
                                    <m:limLoc m:val="undOvr"/>
                                    <m:grow m:val="on"/>
                                    <m:supHide m:val="on"/>
                                    <m:ctrlPr>
                                      <a:rPr lang="en-IN" sz="2400" b="1" i="1" dirty="0">
                                        <a:latin typeface="Cambria Math" panose="02040503050406030204" pitchFamily="18" charset="0"/>
                                      </a:rPr>
                                    </m:ctrlPr>
                                  </m:naryPr>
                                  <m:sub>
                                    <m:r>
                                      <a:rPr lang="en-IN" sz="2400" b="1" i="1" dirty="0">
                                        <a:latin typeface="Cambria Math" panose="02040503050406030204" pitchFamily="18" charset="0"/>
                                      </a:rPr>
                                      <m:t>𝒊</m:t>
                                    </m:r>
                                  </m:sub>
                                  <m:sup/>
                                  <m:e>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𝜶</m:t>
                                        </m:r>
                                      </m:e>
                                      <m:sub>
                                        <m:r>
                                          <a:rPr lang="en-IN" sz="2400" b="1" i="1" dirty="0">
                                            <a:latin typeface="Cambria Math" panose="02040503050406030204" pitchFamily="18" charset="0"/>
                                          </a:rPr>
                                          <m:t>𝒊</m:t>
                                        </m:r>
                                      </m:sub>
                                    </m:sSub>
                                  </m:e>
                                </m:nary>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𝒙</m:t>
                                    </m:r>
                                  </m:e>
                                  <m:sub>
                                    <m:r>
                                      <a:rPr lang="en-IN" sz="2400" b="1" i="1" dirty="0">
                                        <a:latin typeface="Cambria Math" panose="02040503050406030204" pitchFamily="18" charset="0"/>
                                      </a:rPr>
                                      <m:t>𝒊</m:t>
                                    </m:r>
                                    <m:r>
                                      <a:rPr lang="en-IN" sz="2400" b="1" i="1" dirty="0">
                                        <a:latin typeface="Cambria Math" panose="02040503050406030204" pitchFamily="18" charset="0"/>
                                      </a:rPr>
                                      <m:t>+</m:t>
                                    </m:r>
                                  </m:sub>
                                </m:sSub>
                                <m:r>
                                  <a:rPr lang="en-IN" sz="2400" b="1" i="1" dirty="0">
                                    <a:latin typeface="Cambria Math" panose="02040503050406030204" pitchFamily="18" charset="0"/>
                                  </a:rPr>
                                  <m:t>+</m:t>
                                </m:r>
                                <m:nary>
                                  <m:naryPr>
                                    <m:chr m:val="∑"/>
                                    <m:limLoc m:val="subSup"/>
                                    <m:grow m:val="on"/>
                                    <m:supHide m:val="on"/>
                                    <m:ctrlPr>
                                      <a:rPr lang="en-IN" sz="2400" b="1" i="1" dirty="0">
                                        <a:latin typeface="Cambria Math" panose="02040503050406030204" pitchFamily="18" charset="0"/>
                                      </a:rPr>
                                    </m:ctrlPr>
                                  </m:naryPr>
                                  <m:sub>
                                    <m:r>
                                      <a:rPr lang="en-IN" sz="2400" b="1" i="1" dirty="0">
                                        <a:latin typeface="Cambria Math" panose="02040503050406030204" pitchFamily="18" charset="0"/>
                                      </a:rPr>
                                      <m:t>𝒋</m:t>
                                    </m:r>
                                  </m:sub>
                                  <m:sup/>
                                  <m:e>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𝜷</m:t>
                                        </m:r>
                                      </m:e>
                                      <m:sub>
                                        <m:r>
                                          <a:rPr lang="en-IN" sz="2400" b="1" i="1" dirty="0">
                                            <a:latin typeface="Cambria Math" panose="02040503050406030204" pitchFamily="18" charset="0"/>
                                          </a:rPr>
                                          <m:t>𝒋</m:t>
                                        </m:r>
                                      </m:sub>
                                    </m:sSub>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𝒙</m:t>
                                        </m:r>
                                      </m:e>
                                      <m:sub>
                                        <m:r>
                                          <a:rPr lang="en-IN" sz="2400" b="1" i="1" dirty="0">
                                            <a:latin typeface="Cambria Math" panose="02040503050406030204" pitchFamily="18" charset="0"/>
                                          </a:rPr>
                                          <m:t>+</m:t>
                                        </m:r>
                                        <m:r>
                                          <a:rPr lang="en-IN" sz="2400" b="1" i="1" dirty="0">
                                            <a:latin typeface="Cambria Math" panose="02040503050406030204" pitchFamily="18" charset="0"/>
                                          </a:rPr>
                                          <m:t>𝒋</m:t>
                                        </m:r>
                                      </m:sub>
                                    </m:sSub>
                                  </m:e>
                                </m:nary>
                                <m:r>
                                  <a:rPr lang="en-IN" sz="2400" b="1" i="1" dirty="0" smtClean="0">
                                    <a:latin typeface="Cambria Math" panose="02040503050406030204" pitchFamily="18" charset="0"/>
                                  </a:rPr>
                                  <m:t>+</m:t>
                                </m:r>
                                <m:nary>
                                  <m:naryPr>
                                    <m:chr m:val="∑"/>
                                    <m:limLoc m:val="subSup"/>
                                    <m:grow m:val="on"/>
                                    <m:supHide m:val="on"/>
                                    <m:ctrlPr>
                                      <a:rPr lang="en-IN" sz="2400" b="1" i="1" dirty="0">
                                        <a:latin typeface="Cambria Math" panose="02040503050406030204" pitchFamily="18" charset="0"/>
                                      </a:rPr>
                                    </m:ctrlPr>
                                  </m:naryPr>
                                  <m:sub>
                                    <m:r>
                                      <a:rPr lang="en-IN" sz="2400" b="1" i="1" dirty="0" smtClean="0">
                                        <a:latin typeface="Cambria Math" panose="02040503050406030204" pitchFamily="18" charset="0"/>
                                      </a:rPr>
                                      <m:t>𝒌</m:t>
                                    </m:r>
                                    <m:r>
                                      <a:rPr lang="en-IN" sz="2400" b="1" i="1" dirty="0" smtClean="0">
                                        <a:latin typeface="Cambria Math" panose="02040503050406030204" pitchFamily="18" charset="0"/>
                                      </a:rPr>
                                      <m:t>,</m:t>
                                    </m:r>
                                    <m:r>
                                      <a:rPr lang="en-IN" sz="2400" b="1" i="1" dirty="0" smtClean="0">
                                        <a:latin typeface="Cambria Math" panose="02040503050406030204" pitchFamily="18" charset="0"/>
                                      </a:rPr>
                                      <m:t>𝒍</m:t>
                                    </m:r>
                                  </m:sub>
                                  <m:sup/>
                                  <m:e>
                                    <m:sSub>
                                      <m:sSubPr>
                                        <m:ctrlPr>
                                          <a:rPr lang="en-IN" sz="2400" b="1" i="1">
                                            <a:latin typeface="Cambria Math" panose="02040503050406030204" pitchFamily="18" charset="0"/>
                                          </a:rPr>
                                        </m:ctrlPr>
                                      </m:sSubPr>
                                      <m:e>
                                        <m:r>
                                          <a:rPr lang="en-IN" sz="2400" b="1" i="1">
                                            <a:latin typeface="Cambria Math" panose="02040503050406030204" pitchFamily="18" charset="0"/>
                                          </a:rPr>
                                          <m:t>𝝀</m:t>
                                        </m:r>
                                      </m:e>
                                      <m:sub>
                                        <m:r>
                                          <a:rPr lang="en-IN" sz="2400" b="1" i="1">
                                            <a:latin typeface="Cambria Math" panose="02040503050406030204" pitchFamily="18" charset="0"/>
                                          </a:rPr>
                                          <m:t>𝒌𝒍</m:t>
                                        </m:r>
                                      </m:sub>
                                    </m:sSub>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𝒙</m:t>
                                        </m:r>
                                      </m:e>
                                      <m:sub>
                                        <m:r>
                                          <a:rPr lang="en-IN" sz="2400" b="1" i="1" dirty="0">
                                            <a:latin typeface="Cambria Math" panose="02040503050406030204" pitchFamily="18" charset="0"/>
                                          </a:rPr>
                                          <m:t>++</m:t>
                                        </m:r>
                                      </m:sub>
                                    </m:sSub>
                                    <m:r>
                                      <a:rPr lang="en-IN" sz="2400" b="1" i="1" dirty="0" smtClean="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𝑩</m:t>
                                        </m:r>
                                      </m:e>
                                      <m:sub>
                                        <m:r>
                                          <a:rPr lang="en-IN" sz="2400" b="1" i="1" dirty="0">
                                            <a:latin typeface="Cambria Math" panose="02040503050406030204" pitchFamily="18" charset="0"/>
                                          </a:rPr>
                                          <m:t>𝒌</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𝑩</m:t>
                                        </m:r>
                                      </m:e>
                                      <m:sub>
                                        <m:r>
                                          <a:rPr lang="en-IN" sz="2400" b="1" i="1" dirty="0">
                                            <a:latin typeface="Cambria Math" panose="02040503050406030204" pitchFamily="18" charset="0"/>
                                          </a:rPr>
                                          <m:t>𝒍</m:t>
                                        </m:r>
                                      </m:sub>
                                    </m:sSub>
                                    <m:r>
                                      <a:rPr lang="en-IN" sz="2400" b="1" i="1" dirty="0" smtClean="0">
                                        <a:latin typeface="Cambria Math" panose="02040503050406030204" pitchFamily="18" charset="0"/>
                                      </a:rPr>
                                      <m:t>)</m:t>
                                    </m:r>
                                  </m:e>
                                </m:nary>
                              </m:e>
                            </m:d>
                          </m:sup>
                        </m:sSup>
                      </m:num>
                      <m:den>
                        <m:nary>
                          <m:naryPr>
                            <m:chr m:val="∏"/>
                            <m:limLoc m:val="undOvr"/>
                            <m:grow m:val="on"/>
                            <m:supHide m:val="on"/>
                            <m:ctrlPr>
                              <a:rPr lang="en-IN" sz="2400" b="1" i="1" dirty="0">
                                <a:latin typeface="Cambria Math" panose="02040503050406030204" pitchFamily="18" charset="0"/>
                              </a:rPr>
                            </m:ctrlPr>
                          </m:naryPr>
                          <m:sub>
                            <m:r>
                              <a:rPr lang="en-IN" sz="2400" b="1" i="1" dirty="0">
                                <a:latin typeface="Cambria Math" panose="02040503050406030204" pitchFamily="18" charset="0"/>
                              </a:rPr>
                              <m:t>𝒊</m:t>
                            </m:r>
                            <m:r>
                              <a:rPr lang="en-IN" sz="2400" b="1" i="1" dirty="0">
                                <a:latin typeface="Cambria Math" panose="02040503050406030204" pitchFamily="18" charset="0"/>
                              </a:rPr>
                              <m:t>≠</m:t>
                            </m:r>
                            <m:r>
                              <a:rPr lang="en-IN" sz="2400" b="1" i="1" dirty="0">
                                <a:latin typeface="Cambria Math" panose="02040503050406030204" pitchFamily="18" charset="0"/>
                              </a:rPr>
                              <m:t>𝒋</m:t>
                            </m:r>
                          </m:sub>
                          <m:sup/>
                          <m:e>
                            <m:r>
                              <a:rPr lang="en-IN" sz="2400" b="1" i="1" dirty="0">
                                <a:latin typeface="Cambria Math" panose="02040503050406030204" pitchFamily="18" charset="0"/>
                              </a:rPr>
                              <m:t>𝟏</m:t>
                            </m:r>
                          </m:e>
                        </m:nary>
                        <m:r>
                          <a:rPr lang="en-IN" sz="2400" b="1" i="1" dirty="0">
                            <a:latin typeface="Cambria Math" panose="02040503050406030204" pitchFamily="18" charset="0"/>
                          </a:rPr>
                          <m:t>+</m:t>
                        </m:r>
                        <m:sSup>
                          <m:sSupPr>
                            <m:ctrlPr>
                              <a:rPr lang="en-IN" sz="2400" b="1" i="1" dirty="0">
                                <a:latin typeface="Cambria Math" panose="02040503050406030204" pitchFamily="18" charset="0"/>
                              </a:rPr>
                            </m:ctrlPr>
                          </m:sSupPr>
                          <m:e>
                            <m:r>
                              <a:rPr lang="en-IN" sz="2400" b="1" i="1" dirty="0">
                                <a:latin typeface="Cambria Math" panose="02040503050406030204" pitchFamily="18" charset="0"/>
                              </a:rPr>
                              <m:t>ⅇ</m:t>
                            </m:r>
                          </m:e>
                          <m:sup>
                            <m:d>
                              <m:dPr>
                                <m:ctrlPr>
                                  <a:rPr lang="en-IN" sz="2400" b="1" i="1" dirty="0">
                                    <a:latin typeface="Cambria Math" panose="02040503050406030204" pitchFamily="18" charset="0"/>
                                  </a:rPr>
                                </m:ctrlPr>
                              </m:dPr>
                              <m:e>
                                <m:r>
                                  <a:rPr lang="en-IN" sz="2400" b="1" i="1" dirty="0">
                                    <a:latin typeface="Cambria Math" panose="02040503050406030204" pitchFamily="18" charset="0"/>
                                  </a:rPr>
                                  <m:t>𝜽</m:t>
                                </m:r>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𝜶</m:t>
                                    </m:r>
                                  </m:e>
                                  <m:sub>
                                    <m:r>
                                      <a:rPr lang="en-IN" sz="2400" b="1" i="1" dirty="0">
                                        <a:latin typeface="Cambria Math" panose="02040503050406030204" pitchFamily="18" charset="0"/>
                                      </a:rPr>
                                      <m:t>𝒊</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𝜷</m:t>
                                    </m:r>
                                  </m:e>
                                  <m:sub>
                                    <m:r>
                                      <a:rPr lang="en-IN" sz="2400" b="1" i="1" dirty="0">
                                        <a:latin typeface="Cambria Math" panose="02040503050406030204" pitchFamily="18" charset="0"/>
                                      </a:rPr>
                                      <m:t>𝒋</m:t>
                                    </m:r>
                                  </m:sub>
                                </m:sSub>
                              </m:e>
                            </m:d>
                          </m:sup>
                        </m:sSup>
                        <m:r>
                          <a:rPr lang="en-IN" sz="2400" b="1" i="1" dirty="0">
                            <a:latin typeface="Cambria Math" panose="02040503050406030204" pitchFamily="18" charset="0"/>
                          </a:rPr>
                          <m:t>+</m:t>
                        </m:r>
                        <m:sSup>
                          <m:sSupPr>
                            <m:ctrlPr>
                              <a:rPr lang="en-IN" sz="2400" b="1" i="1" dirty="0">
                                <a:latin typeface="Cambria Math" panose="02040503050406030204" pitchFamily="18" charset="0"/>
                              </a:rPr>
                            </m:ctrlPr>
                          </m:sSupPr>
                          <m:e>
                            <m:r>
                              <a:rPr lang="en-IN" sz="2400" b="1" i="1" dirty="0">
                                <a:latin typeface="Cambria Math" panose="02040503050406030204" pitchFamily="18" charset="0"/>
                              </a:rPr>
                              <m:t>ⅇ</m:t>
                            </m:r>
                          </m:e>
                          <m:sup>
                            <m:d>
                              <m:dPr>
                                <m:ctrlPr>
                                  <a:rPr lang="en-IN" sz="2400" b="1" i="1" dirty="0">
                                    <a:latin typeface="Cambria Math" panose="02040503050406030204" pitchFamily="18" charset="0"/>
                                  </a:rPr>
                                </m:ctrlPr>
                              </m:dPr>
                              <m:e>
                                <m:r>
                                  <a:rPr lang="en-IN" sz="2400" b="1" i="1" dirty="0">
                                    <a:latin typeface="Cambria Math" panose="02040503050406030204" pitchFamily="18" charset="0"/>
                                  </a:rPr>
                                  <m:t>𝜽</m:t>
                                </m:r>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𝛼</m:t>
                                    </m:r>
                                  </m:e>
                                  <m:sub>
                                    <m:r>
                                      <a:rPr lang="en-IN" sz="2400" b="1" i="1" dirty="0">
                                        <a:latin typeface="Cambria Math" panose="02040503050406030204" pitchFamily="18" charset="0"/>
                                      </a:rPr>
                                      <m:t>𝒋</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𝛽</m:t>
                                    </m:r>
                                  </m:e>
                                  <m:sub>
                                    <m:r>
                                      <a:rPr lang="en-IN" sz="2400" b="1" i="1" dirty="0">
                                        <a:latin typeface="Cambria Math" panose="02040503050406030204" pitchFamily="18" charset="0"/>
                                      </a:rPr>
                                      <m:t>𝒊</m:t>
                                    </m:r>
                                  </m:sub>
                                </m:sSub>
                              </m:e>
                            </m:d>
                          </m:sup>
                        </m:sSup>
                        <m:sSup>
                          <m:sSupPr>
                            <m:ctrlPr>
                              <a:rPr lang="en-IN" sz="2400" b="1" i="1" dirty="0">
                                <a:latin typeface="Cambria Math" panose="02040503050406030204" pitchFamily="18" charset="0"/>
                              </a:rPr>
                            </m:ctrlPr>
                          </m:sSupPr>
                          <m:e>
                            <m:r>
                              <a:rPr lang="en-IN" sz="2400" b="1" i="1" dirty="0">
                                <a:latin typeface="Cambria Math" panose="02040503050406030204" pitchFamily="18" charset="0"/>
                              </a:rPr>
                              <m:t>+ⅇ</m:t>
                            </m:r>
                          </m:e>
                          <m:sup>
                            <m:d>
                              <m:dPr>
                                <m:ctrlPr>
                                  <a:rPr lang="en-IN" sz="2400" b="1" i="1" dirty="0">
                                    <a:latin typeface="Cambria Math" panose="02040503050406030204" pitchFamily="18" charset="0"/>
                                  </a:rPr>
                                </m:ctrlPr>
                              </m:dPr>
                              <m:e>
                                <m:r>
                                  <a:rPr lang="en-IN" sz="2400" b="1" i="1" dirty="0">
                                    <a:latin typeface="Cambria Math" panose="02040503050406030204" pitchFamily="18" charset="0"/>
                                  </a:rPr>
                                  <m:t>𝝆</m:t>
                                </m:r>
                                <m:r>
                                  <a:rPr lang="en-IN" sz="2400" b="1" i="1" dirty="0">
                                    <a:latin typeface="Cambria Math" panose="02040503050406030204" pitchFamily="18" charset="0"/>
                                  </a:rPr>
                                  <m:t>+</m:t>
                                </m:r>
                                <m:r>
                                  <a:rPr lang="en-IN" sz="2400" b="1" i="1" dirty="0">
                                    <a:latin typeface="Cambria Math" panose="02040503050406030204" pitchFamily="18" charset="0"/>
                                  </a:rPr>
                                  <m:t>𝟐</m:t>
                                </m:r>
                                <m:r>
                                  <a:rPr lang="en-IN" sz="2400" b="1" i="1" dirty="0">
                                    <a:latin typeface="Cambria Math" panose="02040503050406030204" pitchFamily="18" charset="0"/>
                                  </a:rPr>
                                  <m:t>𝜽</m:t>
                                </m:r>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𝜶</m:t>
                                    </m:r>
                                  </m:e>
                                  <m:sub>
                                    <m:r>
                                      <a:rPr lang="en-IN" sz="2400" b="1" i="1" dirty="0">
                                        <a:latin typeface="Cambria Math" panose="02040503050406030204" pitchFamily="18" charset="0"/>
                                      </a:rPr>
                                      <m:t>𝒊</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𝜶</m:t>
                                    </m:r>
                                  </m:e>
                                  <m:sub>
                                    <m:r>
                                      <a:rPr lang="en-IN" sz="2400" b="1" i="1" dirty="0">
                                        <a:latin typeface="Cambria Math" panose="02040503050406030204" pitchFamily="18" charset="0"/>
                                      </a:rPr>
                                      <m:t>𝒋</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𝜷</m:t>
                                    </m:r>
                                  </m:e>
                                  <m:sub>
                                    <m:r>
                                      <a:rPr lang="en-IN" sz="2400" b="1" i="1" dirty="0">
                                        <a:latin typeface="Cambria Math" panose="02040503050406030204" pitchFamily="18" charset="0"/>
                                      </a:rPr>
                                      <m:t>𝒋</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𝜷</m:t>
                                    </m:r>
                                  </m:e>
                                  <m:sub>
                                    <m:r>
                                      <a:rPr lang="en-IN" sz="2400" b="1" i="1" dirty="0">
                                        <a:latin typeface="Cambria Math" panose="02040503050406030204" pitchFamily="18" charset="0"/>
                                      </a:rPr>
                                      <m:t>𝒊</m:t>
                                    </m:r>
                                  </m:sub>
                                </m:sSub>
                              </m:e>
                            </m:d>
                          </m:sup>
                        </m:sSup>
                      </m:den>
                    </m:f>
                  </m:oMath>
                </a14:m>
                <a:endParaRPr lang="en-IN" sz="2400" b="1" dirty="0">
                  <a:solidFill>
                    <a:schemeClr val="tx1"/>
                  </a:solidFill>
                </a:endParaRPr>
              </a:p>
            </p:txBody>
          </p:sp>
        </mc:Choice>
        <mc:Fallback xmlns="">
          <p:sp>
            <p:nvSpPr>
              <p:cNvPr id="17" name="TextBox 16">
                <a:extLst>
                  <a:ext uri="{FF2B5EF4-FFF2-40B4-BE49-F238E27FC236}">
                    <a16:creationId xmlns:a16="http://schemas.microsoft.com/office/drawing/2014/main" id="{7FB976E7-46CF-9FB1-3577-921D79ADE1B2}"/>
                  </a:ext>
                </a:extLst>
              </p:cNvPr>
              <p:cNvSpPr txBox="1">
                <a:spLocks noRot="1" noChangeAspect="1" noMove="1" noResize="1" noEditPoints="1" noAdjustHandles="1" noChangeArrowheads="1" noChangeShapeType="1" noTextEdit="1"/>
              </p:cNvSpPr>
              <p:nvPr/>
            </p:nvSpPr>
            <p:spPr>
              <a:xfrm>
                <a:off x="3805340" y="5111297"/>
                <a:ext cx="7549496" cy="1204561"/>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C3194A-3453-A686-0624-EE6C8362A828}"/>
                  </a:ext>
                </a:extLst>
              </p:cNvPr>
              <p:cNvSpPr txBox="1"/>
              <p:nvPr/>
            </p:nvSpPr>
            <p:spPr>
              <a:xfrm>
                <a:off x="3203620" y="5079782"/>
                <a:ext cx="483921"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7200" b="0" i="1" smtClean="0">
                          <a:solidFill>
                            <a:schemeClr val="tx1"/>
                          </a:solidFill>
                          <a:latin typeface="Cambria Math" panose="02040503050406030204" pitchFamily="18" charset="0"/>
                        </a:rPr>
                        <m:t>:</m:t>
                      </m:r>
                    </m:oMath>
                  </m:oMathPara>
                </a14:m>
                <a:endParaRPr lang="en-IN" sz="7200" dirty="0"/>
              </a:p>
            </p:txBody>
          </p:sp>
        </mc:Choice>
        <mc:Fallback xmlns="">
          <p:sp>
            <p:nvSpPr>
              <p:cNvPr id="19" name="TextBox 18">
                <a:extLst>
                  <a:ext uri="{FF2B5EF4-FFF2-40B4-BE49-F238E27FC236}">
                    <a16:creationId xmlns:a16="http://schemas.microsoft.com/office/drawing/2014/main" id="{8CC3194A-3453-A686-0624-EE6C8362A828}"/>
                  </a:ext>
                </a:extLst>
              </p:cNvPr>
              <p:cNvSpPr txBox="1">
                <a:spLocks noRot="1" noChangeAspect="1" noMove="1" noResize="1" noEditPoints="1" noAdjustHandles="1" noChangeArrowheads="1" noChangeShapeType="1" noTextEdit="1"/>
              </p:cNvSpPr>
              <p:nvPr/>
            </p:nvSpPr>
            <p:spPr>
              <a:xfrm>
                <a:off x="3203620" y="5079782"/>
                <a:ext cx="483921" cy="1200329"/>
              </a:xfrm>
              <a:prstGeom prst="rect">
                <a:avLst/>
              </a:prstGeom>
              <a:blipFill>
                <a:blip r:embed="rId9"/>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758159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84C3F-85C7-CEAF-F214-2B0FF4DF5E47}"/>
              </a:ext>
            </a:extLst>
          </p:cNvPr>
          <p:cNvSpPr>
            <a:spLocks noGrp="1"/>
          </p:cNvSpPr>
          <p:nvPr>
            <p:ph type="title"/>
          </p:nvPr>
        </p:nvSpPr>
        <p:spPr>
          <a:xfrm>
            <a:off x="1066800" y="642594"/>
            <a:ext cx="10058400" cy="812133"/>
          </a:xfrm>
        </p:spPr>
        <p:txBody>
          <a:bodyPr/>
          <a:lstStyle/>
          <a:p>
            <a:r>
              <a:rPr lang="en-IN" u="sng" dirty="0"/>
              <a:t>Maximum Likelihood Estimation:-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609DE87-72D5-3DAD-5A06-8D7C047AE8CD}"/>
                  </a:ext>
                </a:extLst>
              </p:cNvPr>
              <p:cNvSpPr txBox="1"/>
              <p:nvPr/>
            </p:nvSpPr>
            <p:spPr>
              <a:xfrm>
                <a:off x="817205" y="1523190"/>
                <a:ext cx="10695921" cy="929550"/>
              </a:xfrm>
              <a:prstGeom prst="rect">
                <a:avLst/>
              </a:prstGeom>
              <a:noFill/>
            </p:spPr>
            <p:txBody>
              <a:bodyPr wrap="square" rtlCol="0">
                <a:spAutoFit/>
              </a:bodyPr>
              <a:lstStyle/>
              <a:p>
                <a:r>
                  <a:rPr lang="en-IN" dirty="0"/>
                  <a:t>For ease of use the modified p1 block model can be reparametrized if the we reduce the no. of identifiable block parameters to </a:t>
                </a:r>
                <a:r>
                  <a:rPr lang="en-IN" b="1" dirty="0"/>
                  <a:t>h</a:t>
                </a:r>
                <a14:m>
                  <m:oMath xmlns:m="http://schemas.openxmlformats.org/officeDocument/2006/math">
                    <m:r>
                      <a:rPr lang="en-IN" b="1" i="0" smtClean="0">
                        <a:latin typeface="Cambria Math" panose="02040503050406030204" pitchFamily="18" charset="0"/>
                      </a:rPr>
                      <m:t>&lt;</m:t>
                    </m:r>
                    <m:sSup>
                      <m:sSupPr>
                        <m:ctrlPr>
                          <a:rPr lang="en-IN" b="1" i="1" smtClean="0">
                            <a:solidFill>
                              <a:srgbClr val="836967"/>
                            </a:solidFill>
                            <a:latin typeface="Cambria Math" panose="02040503050406030204" pitchFamily="18" charset="0"/>
                          </a:rPr>
                        </m:ctrlPr>
                      </m:sSupPr>
                      <m:e>
                        <m:d>
                          <m:dPr>
                            <m:ctrlPr>
                              <a:rPr lang="en-IN" b="1" i="1" smtClean="0">
                                <a:solidFill>
                                  <a:srgbClr val="836967"/>
                                </a:solidFill>
                                <a:latin typeface="Cambria Math" panose="02040503050406030204" pitchFamily="18" charset="0"/>
                              </a:rPr>
                            </m:ctrlPr>
                          </m:dPr>
                          <m:e>
                            <m:r>
                              <a:rPr lang="en-IN" b="1" i="1" smtClean="0">
                                <a:latin typeface="Cambria Math" panose="02040503050406030204" pitchFamily="18" charset="0"/>
                              </a:rPr>
                              <m:t>𝒃</m:t>
                            </m:r>
                            <m:r>
                              <a:rPr lang="en-IN" b="1" i="0" smtClean="0">
                                <a:latin typeface="Cambria Math" panose="02040503050406030204" pitchFamily="18" charset="0"/>
                              </a:rPr>
                              <m:t>−</m:t>
                            </m:r>
                            <m:r>
                              <a:rPr lang="en-IN" b="1" i="0" smtClean="0">
                                <a:latin typeface="Cambria Math" panose="02040503050406030204" pitchFamily="18" charset="0"/>
                              </a:rPr>
                              <m:t>𝟏</m:t>
                            </m:r>
                          </m:e>
                        </m:d>
                      </m:e>
                      <m:sup>
                        <m:r>
                          <a:rPr lang="en-IN" b="1" i="0" smtClean="0">
                            <a:latin typeface="Cambria Math" panose="02040503050406030204" pitchFamily="18" charset="0"/>
                          </a:rPr>
                          <m:t>𝟐</m:t>
                        </m:r>
                      </m:sup>
                    </m:sSup>
                    <m:r>
                      <a:rPr lang="en-IN" b="0" i="0" smtClean="0">
                        <a:latin typeface="Cambria Math" panose="02040503050406030204" pitchFamily="18" charset="0"/>
                      </a:rPr>
                      <m:t>. </m:t>
                    </m:r>
                    <m:r>
                      <m:rPr>
                        <m:sty m:val="p"/>
                      </m:rPr>
                      <a:rPr lang="en-IN" b="0" i="0" smtClean="0">
                        <a:latin typeface="Cambria Math" panose="02040503050406030204" pitchFamily="18" charset="0"/>
                      </a:rPr>
                      <m:t>For</m:t>
                    </m:r>
                    <m:r>
                      <a:rPr lang="en-IN" b="0" i="0" smtClean="0">
                        <a:latin typeface="Cambria Math" panose="02040503050406030204" pitchFamily="18" charset="0"/>
                      </a:rPr>
                      <m:t> </m:t>
                    </m:r>
                    <m:r>
                      <m:rPr>
                        <m:sty m:val="p"/>
                      </m:rPr>
                      <a:rPr lang="en-IN" b="0" i="0" smtClean="0">
                        <a:latin typeface="Cambria Math" panose="02040503050406030204" pitchFamily="18" charset="0"/>
                      </a:rPr>
                      <m:t>each</m:t>
                    </m:r>
                    <m:r>
                      <a:rPr lang="en-IN" b="0" i="0" smtClean="0">
                        <a:latin typeface="Cambria Math" panose="02040503050406030204" pitchFamily="18" charset="0"/>
                      </a:rPr>
                      <m:t> </m:t>
                    </m:r>
                    <m:r>
                      <m:rPr>
                        <m:sty m:val="p"/>
                      </m:rPr>
                      <a:rPr lang="en-IN" b="0" i="0" smtClean="0">
                        <a:latin typeface="Cambria Math" panose="02040503050406030204" pitchFamily="18" charset="0"/>
                      </a:rPr>
                      <m:t>black</m:t>
                    </m:r>
                    <m:r>
                      <a:rPr lang="en-IN" b="0" i="0" smtClean="0">
                        <a:latin typeface="Cambria Math" panose="02040503050406030204" pitchFamily="18" charset="0"/>
                      </a:rPr>
                      <m:t> </m:t>
                    </m:r>
                    <m:r>
                      <m:rPr>
                        <m:sty m:val="p"/>
                      </m:rPr>
                      <a:rPr lang="en-IN" b="0" i="0" smtClean="0">
                        <a:latin typeface="Cambria Math" panose="02040503050406030204" pitchFamily="18" charset="0"/>
                      </a:rPr>
                      <m:t>parameter</m:t>
                    </m:r>
                    <m:r>
                      <a:rPr lang="en-IN" b="0" i="0" smtClean="0">
                        <a:latin typeface="Cambria Math" panose="02040503050406030204" pitchFamily="18" charset="0"/>
                      </a:rPr>
                      <m:t> </m:t>
                    </m:r>
                    <m:sSub>
                      <m:sSubPr>
                        <m:ctrlPr>
                          <a:rPr lang="en-IN" b="1" i="1" dirty="0" smtClean="0">
                            <a:solidFill>
                              <a:srgbClr val="836967"/>
                            </a:solidFill>
                            <a:latin typeface="Cambria Math" panose="02040503050406030204" pitchFamily="18" charset="0"/>
                          </a:rPr>
                        </m:ctrlPr>
                      </m:sSubPr>
                      <m:e>
                        <m:r>
                          <a:rPr lang="en-IN" b="1" i="1" dirty="0">
                            <a:latin typeface="Cambria Math" panose="02040503050406030204" pitchFamily="18" charset="0"/>
                          </a:rPr>
                          <m:t>𝝀</m:t>
                        </m:r>
                      </m:e>
                      <m:sub>
                        <m:r>
                          <a:rPr lang="en-IN" b="1" i="1" dirty="0">
                            <a:latin typeface="Cambria Math" panose="02040503050406030204" pitchFamily="18" charset="0"/>
                          </a:rPr>
                          <m:t>𝒔</m:t>
                        </m:r>
                      </m:sub>
                    </m:sSub>
                  </m:oMath>
                </a14:m>
                <a:r>
                  <a:rPr lang="en-IN" b="1" dirty="0"/>
                  <a:t> </a:t>
                </a:r>
                <a:r>
                  <a:rPr lang="en-IN" dirty="0"/>
                  <a:t>define</a:t>
                </a:r>
                <a:r>
                  <a:rPr lang="en-IN" b="1" dirty="0"/>
                  <a:t> </a:t>
                </a:r>
                <a14:m>
                  <m:oMath xmlns:m="http://schemas.openxmlformats.org/officeDocument/2006/math">
                    <m:sSub>
                      <m:sSubPr>
                        <m:ctrlPr>
                          <a:rPr lang="en-IN" b="1" i="1" dirty="0" smtClean="0">
                            <a:solidFill>
                              <a:srgbClr val="836967"/>
                            </a:solidFill>
                            <a:latin typeface="Cambria Math" panose="02040503050406030204" pitchFamily="18" charset="0"/>
                          </a:rPr>
                        </m:ctrlPr>
                      </m:sSubPr>
                      <m:e>
                        <m:r>
                          <a:rPr lang="en-IN" b="1" i="1" dirty="0">
                            <a:latin typeface="Cambria Math" panose="02040503050406030204" pitchFamily="18" charset="0"/>
                          </a:rPr>
                          <m:t>𝑼</m:t>
                        </m:r>
                      </m:e>
                      <m:sub>
                        <m:r>
                          <a:rPr lang="en-IN" b="1" i="1" dirty="0">
                            <a:latin typeface="Cambria Math" panose="02040503050406030204" pitchFamily="18" charset="0"/>
                          </a:rPr>
                          <m:t>𝒔</m:t>
                        </m:r>
                      </m:sub>
                    </m:sSub>
                  </m:oMath>
                </a14:m>
                <a:r>
                  <a:rPr lang="en-IN" b="1" dirty="0"/>
                  <a:t> </a:t>
                </a:r>
                <a:r>
                  <a:rPr lang="en-IN" dirty="0"/>
                  <a:t>to be the union of blocks with that parameter and </a:t>
                </a:r>
                <a14:m>
                  <m:oMath xmlns:m="http://schemas.openxmlformats.org/officeDocument/2006/math">
                    <m:sSub>
                      <m:sSubPr>
                        <m:ctrlPr>
                          <a:rPr lang="en-IN" b="1" i="1" dirty="0" smtClean="0">
                            <a:solidFill>
                              <a:srgbClr val="836967"/>
                            </a:solidFill>
                            <a:latin typeface="Cambria Math" panose="02040503050406030204" pitchFamily="18" charset="0"/>
                          </a:rPr>
                        </m:ctrlPr>
                      </m:sSubPr>
                      <m:e>
                        <m:r>
                          <a:rPr lang="en-IN" b="1" i="1" dirty="0">
                            <a:latin typeface="Cambria Math" panose="02040503050406030204" pitchFamily="18" charset="0"/>
                          </a:rPr>
                          <m:t>𝒙</m:t>
                        </m:r>
                      </m:e>
                      <m:sub>
                        <m:r>
                          <a:rPr lang="en-IN" b="1" i="1" dirty="0" smtClean="0">
                            <a:latin typeface="Cambria Math" panose="02040503050406030204" pitchFamily="18" charset="0"/>
                          </a:rPr>
                          <m:t>++</m:t>
                        </m:r>
                      </m:sub>
                    </m:sSub>
                    <m:d>
                      <m:dPr>
                        <m:ctrlPr>
                          <a:rPr lang="en-IN" b="1" i="1" dirty="0">
                            <a:solidFill>
                              <a:srgbClr val="836967"/>
                            </a:solidFill>
                            <a:latin typeface="Cambria Math" panose="02040503050406030204" pitchFamily="18" charset="0"/>
                          </a:rPr>
                        </m:ctrlPr>
                      </m:dPr>
                      <m:e>
                        <m:sSub>
                          <m:sSubPr>
                            <m:ctrlPr>
                              <a:rPr lang="en-IN" b="1" i="1" dirty="0">
                                <a:solidFill>
                                  <a:srgbClr val="836967"/>
                                </a:solidFill>
                                <a:latin typeface="Cambria Math" panose="02040503050406030204" pitchFamily="18" charset="0"/>
                              </a:rPr>
                            </m:ctrlPr>
                          </m:sSubPr>
                          <m:e>
                            <m:r>
                              <a:rPr lang="en-IN" b="1" i="1" dirty="0">
                                <a:latin typeface="Cambria Math" panose="02040503050406030204" pitchFamily="18" charset="0"/>
                              </a:rPr>
                              <m:t>𝑼</m:t>
                            </m:r>
                          </m:e>
                          <m:sub>
                            <m:r>
                              <a:rPr lang="en-IN" b="1" i="1" dirty="0" smtClean="0">
                                <a:latin typeface="Cambria Math" panose="02040503050406030204" pitchFamily="18" charset="0"/>
                              </a:rPr>
                              <m:t>𝒔</m:t>
                            </m:r>
                          </m:sub>
                        </m:sSub>
                      </m:e>
                    </m:d>
                  </m:oMath>
                </a14:m>
                <a:r>
                  <a:rPr lang="en-IN" b="1" dirty="0"/>
                  <a:t> </a:t>
                </a:r>
                <a:r>
                  <a:rPr lang="en-IN" dirty="0"/>
                  <a:t>denote the observed sum of ties in </a:t>
                </a:r>
                <a14:m>
                  <m:oMath xmlns:m="http://schemas.openxmlformats.org/officeDocument/2006/math">
                    <m:sSub>
                      <m:sSubPr>
                        <m:ctrlPr>
                          <a:rPr lang="en-IN" b="1" i="1" dirty="0">
                            <a:solidFill>
                              <a:srgbClr val="836967"/>
                            </a:solidFill>
                            <a:latin typeface="Cambria Math" panose="02040503050406030204" pitchFamily="18" charset="0"/>
                          </a:rPr>
                        </m:ctrlPr>
                      </m:sSubPr>
                      <m:e>
                        <m:r>
                          <a:rPr lang="en-IN" b="1" i="1" dirty="0">
                            <a:latin typeface="Cambria Math" panose="02040503050406030204" pitchFamily="18" charset="0"/>
                          </a:rPr>
                          <m:t>𝑼</m:t>
                        </m:r>
                      </m:e>
                      <m:sub>
                        <m:r>
                          <a:rPr lang="en-IN" b="1" i="1" dirty="0">
                            <a:latin typeface="Cambria Math" panose="02040503050406030204" pitchFamily="18" charset="0"/>
                          </a:rPr>
                          <m:t>𝒔</m:t>
                        </m:r>
                      </m:sub>
                    </m:sSub>
                    <m:r>
                      <a:rPr lang="en-IN" b="1" i="0" dirty="0" smtClean="0">
                        <a:latin typeface="Cambria Math" panose="02040503050406030204" pitchFamily="18" charset="0"/>
                      </a:rPr>
                      <m:t>.</m:t>
                    </m:r>
                  </m:oMath>
                </a14:m>
                <a:r>
                  <a:rPr lang="en-IN" b="1" dirty="0"/>
                  <a:t> </a:t>
                </a:r>
                <a:r>
                  <a:rPr lang="en-IN" dirty="0"/>
                  <a:t>Then the model is:</a:t>
                </a:r>
              </a:p>
            </p:txBody>
          </p:sp>
        </mc:Choice>
        <mc:Fallback xmlns="">
          <p:sp>
            <p:nvSpPr>
              <p:cNvPr id="4" name="TextBox 3">
                <a:extLst>
                  <a:ext uri="{FF2B5EF4-FFF2-40B4-BE49-F238E27FC236}">
                    <a16:creationId xmlns:a16="http://schemas.microsoft.com/office/drawing/2014/main" id="{8609DE87-72D5-3DAD-5A06-8D7C047AE8CD}"/>
                  </a:ext>
                </a:extLst>
              </p:cNvPr>
              <p:cNvSpPr txBox="1">
                <a:spLocks noRot="1" noChangeAspect="1" noMove="1" noResize="1" noEditPoints="1" noAdjustHandles="1" noChangeArrowheads="1" noChangeShapeType="1" noTextEdit="1"/>
              </p:cNvSpPr>
              <p:nvPr/>
            </p:nvSpPr>
            <p:spPr>
              <a:xfrm>
                <a:off x="817205" y="1523190"/>
                <a:ext cx="10695921" cy="929550"/>
              </a:xfrm>
              <a:prstGeom prst="rect">
                <a:avLst/>
              </a:prstGeom>
              <a:blipFill>
                <a:blip r:embed="rId2"/>
                <a:stretch>
                  <a:fillRect l="-456" t="-3289" b="-1052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FB976E7-46CF-9FB1-3577-921D79ADE1B2}"/>
                  </a:ext>
                </a:extLst>
              </p:cNvPr>
              <p:cNvSpPr txBox="1"/>
              <p:nvPr/>
            </p:nvSpPr>
            <p:spPr>
              <a:xfrm>
                <a:off x="2016310" y="2589664"/>
                <a:ext cx="7549496" cy="1204561"/>
              </a:xfrm>
              <a:prstGeom prst="rect">
                <a:avLst/>
              </a:prstGeom>
              <a:noFill/>
            </p:spPr>
            <p:txBody>
              <a:bodyPr wrap="square" rtlCol="0">
                <a:spAutoFit/>
              </a:bodyPr>
              <a:lstStyle/>
              <a:p>
                <a14:m>
                  <m:oMath xmlns:m="http://schemas.openxmlformats.org/officeDocument/2006/math">
                    <m:r>
                      <a:rPr lang="en-IN" sz="2400" b="1" i="1" smtClean="0">
                        <a:latin typeface="Cambria Math" panose="02040503050406030204" pitchFamily="18" charset="0"/>
                      </a:rPr>
                      <m:t>𝑷</m:t>
                    </m:r>
                    <m:d>
                      <m:dPr>
                        <m:ctrlPr>
                          <a:rPr lang="en-IN" sz="2400" b="1" i="1">
                            <a:latin typeface="Cambria Math" panose="02040503050406030204" pitchFamily="18" charset="0"/>
                          </a:rPr>
                        </m:ctrlPr>
                      </m:dPr>
                      <m:e>
                        <m:r>
                          <a:rPr lang="en-IN" sz="2400" b="1" i="1">
                            <a:latin typeface="Cambria Math" panose="02040503050406030204" pitchFamily="18" charset="0"/>
                          </a:rPr>
                          <m:t>𝑿</m:t>
                        </m:r>
                        <m:r>
                          <a:rPr lang="en-IN" sz="2400" b="1">
                            <a:latin typeface="Cambria Math" panose="02040503050406030204" pitchFamily="18" charset="0"/>
                          </a:rPr>
                          <m:t>=</m:t>
                        </m:r>
                        <m:r>
                          <a:rPr lang="en-IN" sz="2400" b="1" i="1">
                            <a:latin typeface="Cambria Math" panose="02040503050406030204" pitchFamily="18" charset="0"/>
                          </a:rPr>
                          <m:t>𝒙</m:t>
                        </m:r>
                      </m:e>
                    </m:d>
                  </m:oMath>
                </a14:m>
                <a:r>
                  <a:rPr lang="en-IN" sz="2400" b="1" dirty="0">
                    <a:solidFill>
                      <a:schemeClr val="tx1"/>
                    </a:solidFill>
                  </a:rPr>
                  <a:t>=</a:t>
                </a:r>
                <a14:m>
                  <m:oMath xmlns:m="http://schemas.openxmlformats.org/officeDocument/2006/math">
                    <m:f>
                      <m:fPr>
                        <m:ctrlPr>
                          <a:rPr lang="en-IN" sz="2400" b="1" i="1" dirty="0">
                            <a:latin typeface="Cambria Math" panose="02040503050406030204" pitchFamily="18" charset="0"/>
                          </a:rPr>
                        </m:ctrlPr>
                      </m:fPr>
                      <m:num>
                        <m:sSup>
                          <m:sSupPr>
                            <m:ctrlPr>
                              <a:rPr lang="en-IN" sz="2400" b="1" i="1" dirty="0">
                                <a:latin typeface="Cambria Math" panose="02040503050406030204" pitchFamily="18" charset="0"/>
                              </a:rPr>
                            </m:ctrlPr>
                          </m:sSupPr>
                          <m:e>
                            <m:r>
                              <a:rPr lang="en-IN" sz="2400" b="1" i="1" dirty="0">
                                <a:latin typeface="Cambria Math" panose="02040503050406030204" pitchFamily="18" charset="0"/>
                              </a:rPr>
                              <m:t>ⅇ</m:t>
                            </m:r>
                          </m:e>
                          <m:sup>
                            <m:d>
                              <m:dPr>
                                <m:begChr m:val="{"/>
                                <m:endChr m:val="}"/>
                                <m:ctrlPr>
                                  <a:rPr lang="en-IN" sz="2400" b="1" i="1" dirty="0">
                                    <a:latin typeface="Cambria Math" panose="02040503050406030204" pitchFamily="18" charset="0"/>
                                  </a:rPr>
                                </m:ctrlPr>
                              </m:dPr>
                              <m:e>
                                <m:r>
                                  <a:rPr lang="en-IN" sz="2400" b="1" i="1" dirty="0">
                                    <a:latin typeface="Cambria Math" panose="02040503050406030204" pitchFamily="18" charset="0"/>
                                  </a:rPr>
                                  <m:t>𝝆</m:t>
                                </m:r>
                                <m:r>
                                  <a:rPr lang="en-IN" sz="2400" b="1" i="1" dirty="0">
                                    <a:latin typeface="Cambria Math" panose="02040503050406030204" pitchFamily="18" charset="0"/>
                                  </a:rPr>
                                  <m:t>𝒎</m:t>
                                </m:r>
                                <m:r>
                                  <a:rPr lang="en-IN" sz="2400" b="1" i="1" dirty="0">
                                    <a:latin typeface="Cambria Math" panose="02040503050406030204" pitchFamily="18" charset="0"/>
                                  </a:rPr>
                                  <m:t>+</m:t>
                                </m:r>
                                <m:r>
                                  <a:rPr lang="en-IN" sz="2400" b="1" i="1" dirty="0">
                                    <a:latin typeface="Cambria Math" panose="02040503050406030204" pitchFamily="18" charset="0"/>
                                  </a:rPr>
                                  <m:t>𝜽</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𝒙</m:t>
                                    </m:r>
                                  </m:e>
                                  <m:sub>
                                    <m:r>
                                      <a:rPr lang="en-IN" sz="2400" b="1" i="1" dirty="0">
                                        <a:latin typeface="Cambria Math" panose="02040503050406030204" pitchFamily="18" charset="0"/>
                                      </a:rPr>
                                      <m:t>++</m:t>
                                    </m:r>
                                  </m:sub>
                                </m:sSub>
                                <m:r>
                                  <a:rPr lang="en-IN" sz="2400" b="1" i="1" dirty="0">
                                    <a:latin typeface="Cambria Math" panose="02040503050406030204" pitchFamily="18" charset="0"/>
                                  </a:rPr>
                                  <m:t>+</m:t>
                                </m:r>
                                <m:nary>
                                  <m:naryPr>
                                    <m:chr m:val="∑"/>
                                    <m:limLoc m:val="undOvr"/>
                                    <m:grow m:val="on"/>
                                    <m:supHide m:val="on"/>
                                    <m:ctrlPr>
                                      <a:rPr lang="en-IN" sz="2400" b="1" i="1" dirty="0">
                                        <a:latin typeface="Cambria Math" panose="02040503050406030204" pitchFamily="18" charset="0"/>
                                      </a:rPr>
                                    </m:ctrlPr>
                                  </m:naryPr>
                                  <m:sub>
                                    <m:r>
                                      <a:rPr lang="en-IN" sz="2400" b="1" i="1" dirty="0">
                                        <a:latin typeface="Cambria Math" panose="02040503050406030204" pitchFamily="18" charset="0"/>
                                      </a:rPr>
                                      <m:t>𝒊</m:t>
                                    </m:r>
                                  </m:sub>
                                  <m:sup/>
                                  <m:e>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𝜶</m:t>
                                        </m:r>
                                      </m:e>
                                      <m:sub>
                                        <m:r>
                                          <a:rPr lang="en-IN" sz="2400" b="1" i="1" dirty="0">
                                            <a:latin typeface="Cambria Math" panose="02040503050406030204" pitchFamily="18" charset="0"/>
                                          </a:rPr>
                                          <m:t>𝒊</m:t>
                                        </m:r>
                                      </m:sub>
                                    </m:sSub>
                                  </m:e>
                                </m:nary>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𝒙</m:t>
                                    </m:r>
                                  </m:e>
                                  <m:sub>
                                    <m:r>
                                      <a:rPr lang="en-IN" sz="2400" b="1" i="1" dirty="0">
                                        <a:latin typeface="Cambria Math" panose="02040503050406030204" pitchFamily="18" charset="0"/>
                                      </a:rPr>
                                      <m:t>𝒊</m:t>
                                    </m:r>
                                    <m:r>
                                      <a:rPr lang="en-IN" sz="2400" b="1" i="1" dirty="0">
                                        <a:latin typeface="Cambria Math" panose="02040503050406030204" pitchFamily="18" charset="0"/>
                                      </a:rPr>
                                      <m:t>+</m:t>
                                    </m:r>
                                  </m:sub>
                                </m:sSub>
                                <m:r>
                                  <a:rPr lang="en-IN" sz="2400" b="1" i="1" dirty="0">
                                    <a:latin typeface="Cambria Math" panose="02040503050406030204" pitchFamily="18" charset="0"/>
                                  </a:rPr>
                                  <m:t>+</m:t>
                                </m:r>
                                <m:nary>
                                  <m:naryPr>
                                    <m:chr m:val="∑"/>
                                    <m:limLoc m:val="subSup"/>
                                    <m:grow m:val="on"/>
                                    <m:supHide m:val="on"/>
                                    <m:ctrlPr>
                                      <a:rPr lang="en-IN" sz="2400" b="1" i="1" dirty="0">
                                        <a:latin typeface="Cambria Math" panose="02040503050406030204" pitchFamily="18" charset="0"/>
                                      </a:rPr>
                                    </m:ctrlPr>
                                  </m:naryPr>
                                  <m:sub>
                                    <m:r>
                                      <a:rPr lang="en-IN" sz="2400" b="1" i="1" dirty="0">
                                        <a:latin typeface="Cambria Math" panose="02040503050406030204" pitchFamily="18" charset="0"/>
                                      </a:rPr>
                                      <m:t>𝒋</m:t>
                                    </m:r>
                                  </m:sub>
                                  <m:sup/>
                                  <m:e>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𝜷</m:t>
                                        </m:r>
                                      </m:e>
                                      <m:sub>
                                        <m:r>
                                          <a:rPr lang="en-IN" sz="2400" b="1" i="1" dirty="0">
                                            <a:latin typeface="Cambria Math" panose="02040503050406030204" pitchFamily="18" charset="0"/>
                                          </a:rPr>
                                          <m:t>𝒋</m:t>
                                        </m:r>
                                      </m:sub>
                                    </m:sSub>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𝒙</m:t>
                                        </m:r>
                                      </m:e>
                                      <m:sub>
                                        <m:r>
                                          <a:rPr lang="en-IN" sz="2400" b="1" i="1" dirty="0">
                                            <a:latin typeface="Cambria Math" panose="02040503050406030204" pitchFamily="18" charset="0"/>
                                          </a:rPr>
                                          <m:t>+</m:t>
                                        </m:r>
                                        <m:r>
                                          <a:rPr lang="en-IN" sz="2400" b="1" i="1" dirty="0">
                                            <a:latin typeface="Cambria Math" panose="02040503050406030204" pitchFamily="18" charset="0"/>
                                          </a:rPr>
                                          <m:t>𝒋</m:t>
                                        </m:r>
                                      </m:sub>
                                    </m:sSub>
                                  </m:e>
                                </m:nary>
                                <m:r>
                                  <a:rPr lang="en-IN" sz="2400" b="1" i="1" dirty="0" smtClean="0">
                                    <a:latin typeface="Cambria Math" panose="02040503050406030204" pitchFamily="18" charset="0"/>
                                  </a:rPr>
                                  <m:t>+</m:t>
                                </m:r>
                                <m:nary>
                                  <m:naryPr>
                                    <m:chr m:val="∑"/>
                                    <m:limLoc m:val="subSup"/>
                                    <m:grow m:val="on"/>
                                    <m:supHide m:val="on"/>
                                    <m:ctrlPr>
                                      <a:rPr lang="en-IN" sz="2400" b="1" i="1" dirty="0">
                                        <a:latin typeface="Cambria Math" panose="02040503050406030204" pitchFamily="18" charset="0"/>
                                      </a:rPr>
                                    </m:ctrlPr>
                                  </m:naryPr>
                                  <m:sub>
                                    <m:r>
                                      <a:rPr lang="en-IN" sz="2400" b="1" i="1" dirty="0" smtClean="0">
                                        <a:latin typeface="Cambria Math" panose="02040503050406030204" pitchFamily="18" charset="0"/>
                                      </a:rPr>
                                      <m:t>𝒔</m:t>
                                    </m:r>
                                  </m:sub>
                                  <m:sup/>
                                  <m:e>
                                    <m:sSub>
                                      <m:sSubPr>
                                        <m:ctrlPr>
                                          <a:rPr lang="en-IN" sz="2400" b="1" i="1">
                                            <a:latin typeface="Cambria Math" panose="02040503050406030204" pitchFamily="18" charset="0"/>
                                          </a:rPr>
                                        </m:ctrlPr>
                                      </m:sSubPr>
                                      <m:e>
                                        <m:r>
                                          <a:rPr lang="en-IN" sz="2400" b="1" i="1">
                                            <a:latin typeface="Cambria Math" panose="02040503050406030204" pitchFamily="18" charset="0"/>
                                          </a:rPr>
                                          <m:t>𝝀</m:t>
                                        </m:r>
                                      </m:e>
                                      <m:sub>
                                        <m:r>
                                          <a:rPr lang="en-IN" sz="2400" b="1" i="1" smtClean="0">
                                            <a:latin typeface="Cambria Math" panose="02040503050406030204" pitchFamily="18" charset="0"/>
                                          </a:rPr>
                                          <m:t>𝒔</m:t>
                                        </m:r>
                                      </m:sub>
                                    </m:sSub>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𝒙</m:t>
                                        </m:r>
                                      </m:e>
                                      <m:sub>
                                        <m:r>
                                          <a:rPr lang="en-IN" sz="2400" b="1" i="1" dirty="0">
                                            <a:latin typeface="Cambria Math" panose="02040503050406030204" pitchFamily="18" charset="0"/>
                                          </a:rPr>
                                          <m:t>++</m:t>
                                        </m:r>
                                      </m:sub>
                                    </m:sSub>
                                    <m:r>
                                      <a:rPr lang="en-IN" sz="2400" b="1" i="1" dirty="0" smtClean="0">
                                        <a:latin typeface="Cambria Math" panose="02040503050406030204" pitchFamily="18" charset="0"/>
                                      </a:rPr>
                                      <m:t>(</m:t>
                                    </m:r>
                                    <m:sSub>
                                      <m:sSubPr>
                                        <m:ctrlPr>
                                          <a:rPr lang="en-IN" sz="2400" b="1" i="1" dirty="0">
                                            <a:solidFill>
                                              <a:srgbClr val="836967"/>
                                            </a:solidFill>
                                            <a:latin typeface="Cambria Math" panose="02040503050406030204" pitchFamily="18" charset="0"/>
                                          </a:rPr>
                                        </m:ctrlPr>
                                      </m:sSubPr>
                                      <m:e>
                                        <m:r>
                                          <a:rPr lang="en-IN" sz="2400" b="1" i="1" dirty="0">
                                            <a:latin typeface="Cambria Math" panose="02040503050406030204" pitchFamily="18" charset="0"/>
                                          </a:rPr>
                                          <m:t>𝑼</m:t>
                                        </m:r>
                                      </m:e>
                                      <m:sub>
                                        <m:r>
                                          <a:rPr lang="en-IN" sz="2400" b="1" i="1" dirty="0">
                                            <a:latin typeface="Cambria Math" panose="02040503050406030204" pitchFamily="18" charset="0"/>
                                          </a:rPr>
                                          <m:t>𝒔</m:t>
                                        </m:r>
                                      </m:sub>
                                    </m:sSub>
                                    <m:r>
                                      <a:rPr lang="en-IN" sz="2400" b="1" i="1" dirty="0" smtClean="0">
                                        <a:latin typeface="Cambria Math" panose="02040503050406030204" pitchFamily="18" charset="0"/>
                                      </a:rPr>
                                      <m:t>)</m:t>
                                    </m:r>
                                  </m:e>
                                </m:nary>
                              </m:e>
                            </m:d>
                          </m:sup>
                        </m:sSup>
                      </m:num>
                      <m:den>
                        <m:nary>
                          <m:naryPr>
                            <m:chr m:val="∏"/>
                            <m:limLoc m:val="undOvr"/>
                            <m:grow m:val="on"/>
                            <m:supHide m:val="on"/>
                            <m:ctrlPr>
                              <a:rPr lang="en-IN" sz="2400" b="1" i="1" dirty="0">
                                <a:latin typeface="Cambria Math" panose="02040503050406030204" pitchFamily="18" charset="0"/>
                              </a:rPr>
                            </m:ctrlPr>
                          </m:naryPr>
                          <m:sub>
                            <m:r>
                              <a:rPr lang="en-IN" sz="2400" b="1" i="1" dirty="0">
                                <a:latin typeface="Cambria Math" panose="02040503050406030204" pitchFamily="18" charset="0"/>
                              </a:rPr>
                              <m:t>𝒊</m:t>
                            </m:r>
                            <m:r>
                              <a:rPr lang="en-IN" sz="2400" b="1" i="1" dirty="0">
                                <a:latin typeface="Cambria Math" panose="02040503050406030204" pitchFamily="18" charset="0"/>
                              </a:rPr>
                              <m:t>≠</m:t>
                            </m:r>
                            <m:r>
                              <a:rPr lang="en-IN" sz="2400" b="1" i="1" dirty="0">
                                <a:latin typeface="Cambria Math" panose="02040503050406030204" pitchFamily="18" charset="0"/>
                              </a:rPr>
                              <m:t>𝒋</m:t>
                            </m:r>
                          </m:sub>
                          <m:sup/>
                          <m:e>
                            <m:r>
                              <a:rPr lang="en-IN" sz="2400" b="1" i="1" dirty="0">
                                <a:latin typeface="Cambria Math" panose="02040503050406030204" pitchFamily="18" charset="0"/>
                              </a:rPr>
                              <m:t>𝟏</m:t>
                            </m:r>
                          </m:e>
                        </m:nary>
                        <m:r>
                          <a:rPr lang="en-IN" sz="2400" b="1" i="1" dirty="0">
                            <a:latin typeface="Cambria Math" panose="02040503050406030204" pitchFamily="18" charset="0"/>
                          </a:rPr>
                          <m:t>+</m:t>
                        </m:r>
                        <m:sSup>
                          <m:sSupPr>
                            <m:ctrlPr>
                              <a:rPr lang="en-IN" sz="2400" b="1" i="1" dirty="0">
                                <a:latin typeface="Cambria Math" panose="02040503050406030204" pitchFamily="18" charset="0"/>
                              </a:rPr>
                            </m:ctrlPr>
                          </m:sSupPr>
                          <m:e>
                            <m:r>
                              <a:rPr lang="en-IN" sz="2400" b="1" i="1" dirty="0">
                                <a:latin typeface="Cambria Math" panose="02040503050406030204" pitchFamily="18" charset="0"/>
                              </a:rPr>
                              <m:t>ⅇ</m:t>
                            </m:r>
                          </m:e>
                          <m:sup>
                            <m:d>
                              <m:dPr>
                                <m:ctrlPr>
                                  <a:rPr lang="en-IN" sz="2400" b="1" i="1" dirty="0">
                                    <a:latin typeface="Cambria Math" panose="02040503050406030204" pitchFamily="18" charset="0"/>
                                  </a:rPr>
                                </m:ctrlPr>
                              </m:dPr>
                              <m:e>
                                <m:r>
                                  <a:rPr lang="en-IN" sz="2400" b="1" i="1" dirty="0">
                                    <a:latin typeface="Cambria Math" panose="02040503050406030204" pitchFamily="18" charset="0"/>
                                  </a:rPr>
                                  <m:t>𝜽</m:t>
                                </m:r>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𝜶</m:t>
                                    </m:r>
                                  </m:e>
                                  <m:sub>
                                    <m:r>
                                      <a:rPr lang="en-IN" sz="2400" b="1" i="1" dirty="0">
                                        <a:latin typeface="Cambria Math" panose="02040503050406030204" pitchFamily="18" charset="0"/>
                                      </a:rPr>
                                      <m:t>𝒊</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𝜷</m:t>
                                    </m:r>
                                  </m:e>
                                  <m:sub>
                                    <m:r>
                                      <a:rPr lang="en-IN" sz="2400" b="1" i="1" dirty="0">
                                        <a:latin typeface="Cambria Math" panose="02040503050406030204" pitchFamily="18" charset="0"/>
                                      </a:rPr>
                                      <m:t>𝒋</m:t>
                                    </m:r>
                                  </m:sub>
                                </m:sSub>
                              </m:e>
                            </m:d>
                          </m:sup>
                        </m:sSup>
                        <m:r>
                          <a:rPr lang="en-IN" sz="2400" b="1" i="1" dirty="0">
                            <a:latin typeface="Cambria Math" panose="02040503050406030204" pitchFamily="18" charset="0"/>
                          </a:rPr>
                          <m:t>+</m:t>
                        </m:r>
                        <m:sSup>
                          <m:sSupPr>
                            <m:ctrlPr>
                              <a:rPr lang="en-IN" sz="2400" b="1" i="1" dirty="0">
                                <a:latin typeface="Cambria Math" panose="02040503050406030204" pitchFamily="18" charset="0"/>
                              </a:rPr>
                            </m:ctrlPr>
                          </m:sSupPr>
                          <m:e>
                            <m:r>
                              <a:rPr lang="en-IN" sz="2400" b="1" i="1" dirty="0">
                                <a:latin typeface="Cambria Math" panose="02040503050406030204" pitchFamily="18" charset="0"/>
                              </a:rPr>
                              <m:t>ⅇ</m:t>
                            </m:r>
                          </m:e>
                          <m:sup>
                            <m:d>
                              <m:dPr>
                                <m:ctrlPr>
                                  <a:rPr lang="en-IN" sz="2400" b="1" i="1" dirty="0">
                                    <a:latin typeface="Cambria Math" panose="02040503050406030204" pitchFamily="18" charset="0"/>
                                  </a:rPr>
                                </m:ctrlPr>
                              </m:dPr>
                              <m:e>
                                <m:r>
                                  <a:rPr lang="en-IN" sz="2400" b="1" i="1" dirty="0">
                                    <a:latin typeface="Cambria Math" panose="02040503050406030204" pitchFamily="18" charset="0"/>
                                  </a:rPr>
                                  <m:t>𝜽</m:t>
                                </m:r>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𝛼</m:t>
                                    </m:r>
                                  </m:e>
                                  <m:sub>
                                    <m:r>
                                      <a:rPr lang="en-IN" sz="2400" b="1" i="1" dirty="0">
                                        <a:latin typeface="Cambria Math" panose="02040503050406030204" pitchFamily="18" charset="0"/>
                                      </a:rPr>
                                      <m:t>𝒋</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𝛽</m:t>
                                    </m:r>
                                  </m:e>
                                  <m:sub>
                                    <m:r>
                                      <a:rPr lang="en-IN" sz="2400" b="1" i="1" dirty="0">
                                        <a:latin typeface="Cambria Math" panose="02040503050406030204" pitchFamily="18" charset="0"/>
                                      </a:rPr>
                                      <m:t>𝒊</m:t>
                                    </m:r>
                                  </m:sub>
                                </m:sSub>
                              </m:e>
                            </m:d>
                          </m:sup>
                        </m:sSup>
                        <m:sSup>
                          <m:sSupPr>
                            <m:ctrlPr>
                              <a:rPr lang="en-IN" sz="2400" b="1" i="1" dirty="0">
                                <a:latin typeface="Cambria Math" panose="02040503050406030204" pitchFamily="18" charset="0"/>
                              </a:rPr>
                            </m:ctrlPr>
                          </m:sSupPr>
                          <m:e>
                            <m:r>
                              <a:rPr lang="en-IN" sz="2400" b="1" i="1" dirty="0">
                                <a:latin typeface="Cambria Math" panose="02040503050406030204" pitchFamily="18" charset="0"/>
                              </a:rPr>
                              <m:t>+ⅇ</m:t>
                            </m:r>
                          </m:e>
                          <m:sup>
                            <m:d>
                              <m:dPr>
                                <m:ctrlPr>
                                  <a:rPr lang="en-IN" sz="2400" b="1" i="1" dirty="0">
                                    <a:latin typeface="Cambria Math" panose="02040503050406030204" pitchFamily="18" charset="0"/>
                                  </a:rPr>
                                </m:ctrlPr>
                              </m:dPr>
                              <m:e>
                                <m:r>
                                  <a:rPr lang="en-IN" sz="2400" b="1" i="1" dirty="0">
                                    <a:latin typeface="Cambria Math" panose="02040503050406030204" pitchFamily="18" charset="0"/>
                                  </a:rPr>
                                  <m:t>𝝆</m:t>
                                </m:r>
                                <m:r>
                                  <a:rPr lang="en-IN" sz="2400" b="1" i="1" dirty="0">
                                    <a:latin typeface="Cambria Math" panose="02040503050406030204" pitchFamily="18" charset="0"/>
                                  </a:rPr>
                                  <m:t>+</m:t>
                                </m:r>
                                <m:r>
                                  <a:rPr lang="en-IN" sz="2400" b="1" i="1" dirty="0">
                                    <a:latin typeface="Cambria Math" panose="02040503050406030204" pitchFamily="18" charset="0"/>
                                  </a:rPr>
                                  <m:t>𝟐</m:t>
                                </m:r>
                                <m:r>
                                  <a:rPr lang="en-IN" sz="2400" b="1" i="1" dirty="0">
                                    <a:latin typeface="Cambria Math" panose="02040503050406030204" pitchFamily="18" charset="0"/>
                                  </a:rPr>
                                  <m:t>𝜽</m:t>
                                </m:r>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𝜶</m:t>
                                    </m:r>
                                  </m:e>
                                  <m:sub>
                                    <m:r>
                                      <a:rPr lang="en-IN" sz="2400" b="1" i="1" dirty="0">
                                        <a:latin typeface="Cambria Math" panose="02040503050406030204" pitchFamily="18" charset="0"/>
                                      </a:rPr>
                                      <m:t>𝒊</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𝜶</m:t>
                                    </m:r>
                                  </m:e>
                                  <m:sub>
                                    <m:r>
                                      <a:rPr lang="en-IN" sz="2400" b="1" i="1" dirty="0">
                                        <a:latin typeface="Cambria Math" panose="02040503050406030204" pitchFamily="18" charset="0"/>
                                      </a:rPr>
                                      <m:t>𝒋</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𝜷</m:t>
                                    </m:r>
                                  </m:e>
                                  <m:sub>
                                    <m:r>
                                      <a:rPr lang="en-IN" sz="2400" b="1" i="1" dirty="0">
                                        <a:latin typeface="Cambria Math" panose="02040503050406030204" pitchFamily="18" charset="0"/>
                                      </a:rPr>
                                      <m:t>𝒋</m:t>
                                    </m:r>
                                  </m:sub>
                                </m:sSub>
                                <m:r>
                                  <a:rPr lang="en-IN" sz="2400" b="1" i="1" dirty="0">
                                    <a:latin typeface="Cambria Math" panose="02040503050406030204" pitchFamily="18" charset="0"/>
                                  </a:rPr>
                                  <m:t>+</m:t>
                                </m:r>
                                <m:sSub>
                                  <m:sSubPr>
                                    <m:ctrlPr>
                                      <a:rPr lang="en-IN" sz="2400" b="1" i="1" dirty="0">
                                        <a:latin typeface="Cambria Math" panose="02040503050406030204" pitchFamily="18" charset="0"/>
                                      </a:rPr>
                                    </m:ctrlPr>
                                  </m:sSubPr>
                                  <m:e>
                                    <m:r>
                                      <a:rPr lang="en-IN" sz="2400" b="1" i="1" dirty="0">
                                        <a:latin typeface="Cambria Math" panose="02040503050406030204" pitchFamily="18" charset="0"/>
                                      </a:rPr>
                                      <m:t>𝜷</m:t>
                                    </m:r>
                                  </m:e>
                                  <m:sub>
                                    <m:r>
                                      <a:rPr lang="en-IN" sz="2400" b="1" i="1" dirty="0">
                                        <a:latin typeface="Cambria Math" panose="02040503050406030204" pitchFamily="18" charset="0"/>
                                      </a:rPr>
                                      <m:t>𝒊</m:t>
                                    </m:r>
                                  </m:sub>
                                </m:sSub>
                              </m:e>
                            </m:d>
                          </m:sup>
                        </m:sSup>
                      </m:den>
                    </m:f>
                  </m:oMath>
                </a14:m>
                <a:endParaRPr lang="en-IN" sz="2400" b="1" dirty="0">
                  <a:solidFill>
                    <a:schemeClr val="tx1"/>
                  </a:solidFill>
                </a:endParaRPr>
              </a:p>
            </p:txBody>
          </p:sp>
        </mc:Choice>
        <mc:Fallback xmlns="">
          <p:sp>
            <p:nvSpPr>
              <p:cNvPr id="17" name="TextBox 16">
                <a:extLst>
                  <a:ext uri="{FF2B5EF4-FFF2-40B4-BE49-F238E27FC236}">
                    <a16:creationId xmlns:a16="http://schemas.microsoft.com/office/drawing/2014/main" id="{7FB976E7-46CF-9FB1-3577-921D79ADE1B2}"/>
                  </a:ext>
                </a:extLst>
              </p:cNvPr>
              <p:cNvSpPr txBox="1">
                <a:spLocks noRot="1" noChangeAspect="1" noMove="1" noResize="1" noEditPoints="1" noAdjustHandles="1" noChangeArrowheads="1" noChangeShapeType="1" noTextEdit="1"/>
              </p:cNvSpPr>
              <p:nvPr/>
            </p:nvSpPr>
            <p:spPr>
              <a:xfrm>
                <a:off x="2016310" y="2589664"/>
                <a:ext cx="7549496" cy="1204561"/>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91D8FE-63A0-48E4-176D-D5E4BBF4E04A}"/>
                  </a:ext>
                </a:extLst>
              </p:cNvPr>
              <p:cNvSpPr txBox="1"/>
              <p:nvPr/>
            </p:nvSpPr>
            <p:spPr>
              <a:xfrm>
                <a:off x="817205" y="3862688"/>
                <a:ext cx="10652685" cy="1261756"/>
              </a:xfrm>
              <a:prstGeom prst="rect">
                <a:avLst/>
              </a:prstGeom>
              <a:noFill/>
            </p:spPr>
            <p:txBody>
              <a:bodyPr wrap="square" rtlCol="0">
                <a:spAutoFit/>
              </a:bodyPr>
              <a:lstStyle/>
              <a:p>
                <a:r>
                  <a:rPr lang="en-IN" sz="2400" dirty="0">
                    <a:solidFill>
                      <a:schemeClr val="tx1"/>
                    </a:solidFill>
                  </a:rPr>
                  <a:t>Then the complete set of estimable parameters is represented by </a:t>
                </a:r>
                <a14:m>
                  <m:oMath xmlns:m="http://schemas.openxmlformats.org/officeDocument/2006/math">
                    <m:r>
                      <a:rPr lang="en-IN" sz="2400" b="1" i="1" smtClean="0">
                        <a:solidFill>
                          <a:schemeClr val="tx1"/>
                        </a:solidFill>
                        <a:latin typeface="Cambria Math" panose="02040503050406030204" pitchFamily="18" charset="0"/>
                      </a:rPr>
                      <m:t>𝝅</m:t>
                    </m:r>
                    <m:r>
                      <a:rPr lang="en-IN" sz="2400" b="1" i="0">
                        <a:solidFill>
                          <a:schemeClr val="tx1"/>
                        </a:solidFill>
                        <a:latin typeface="Cambria Math" panose="02040503050406030204" pitchFamily="18" charset="0"/>
                      </a:rPr>
                      <m:t>=</m:t>
                    </m:r>
                    <m:d>
                      <m:dPr>
                        <m:ctrlPr>
                          <a:rPr lang="en-IN" sz="2400" b="1" i="1">
                            <a:solidFill>
                              <a:schemeClr val="tx1"/>
                            </a:solidFill>
                            <a:latin typeface="Cambria Math" panose="02040503050406030204" pitchFamily="18" charset="0"/>
                          </a:rPr>
                        </m:ctrlPr>
                      </m:dPr>
                      <m:e>
                        <m:r>
                          <a:rPr lang="en-IN" sz="2400" b="1" i="1" smtClean="0">
                            <a:solidFill>
                              <a:schemeClr val="tx1"/>
                            </a:solidFill>
                            <a:latin typeface="Cambria Math" panose="02040503050406030204" pitchFamily="18" charset="0"/>
                          </a:rPr>
                          <m:t>𝝆</m:t>
                        </m:r>
                        <m:r>
                          <a:rPr lang="en-IN" sz="2400" b="1" i="1" smtClean="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𝜽</m:t>
                        </m:r>
                        <m:r>
                          <a:rPr lang="en-IN" sz="2400" b="1" i="1" smtClean="0">
                            <a:solidFill>
                              <a:schemeClr val="tx1"/>
                            </a:solidFill>
                            <a:latin typeface="Cambria Math" panose="02040503050406030204" pitchFamily="18" charset="0"/>
                          </a:rPr>
                          <m:t>,</m:t>
                        </m:r>
                        <m:d>
                          <m:dPr>
                            <m:begChr m:val="{"/>
                            <m:endChr m:val="}"/>
                            <m:ctrlPr>
                              <a:rPr lang="en-IN" sz="2400" b="1" i="1" smtClean="0">
                                <a:solidFill>
                                  <a:schemeClr val="tx1"/>
                                </a:solidFill>
                                <a:latin typeface="Cambria Math" panose="02040503050406030204" pitchFamily="18" charset="0"/>
                              </a:rPr>
                            </m:ctrlPr>
                          </m:dPr>
                          <m:e>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𝝀</m:t>
                                </m:r>
                              </m:e>
                              <m:sub>
                                <m:r>
                                  <a:rPr lang="en-IN" sz="2400" b="1" i="1" smtClean="0">
                                    <a:solidFill>
                                      <a:schemeClr val="tx1"/>
                                    </a:solidFill>
                                    <a:latin typeface="Cambria Math" panose="02040503050406030204" pitchFamily="18" charset="0"/>
                                  </a:rPr>
                                  <m:t>𝒔</m:t>
                                </m:r>
                              </m:sub>
                            </m:sSub>
                          </m:e>
                        </m:d>
                        <m:r>
                          <a:rPr lang="en-IN" sz="2400" b="1" i="1" smtClean="0">
                            <a:solidFill>
                              <a:schemeClr val="tx1"/>
                            </a:solidFill>
                            <a:latin typeface="Cambria Math" panose="02040503050406030204" pitchFamily="18" charset="0"/>
                          </a:rPr>
                          <m:t> </m:t>
                        </m:r>
                        <m:sSub>
                          <m:sSubPr>
                            <m:ctrlPr>
                              <a:rPr lang="en-IN" sz="2400" b="1" i="1">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m:t>
                            </m:r>
                            <m:r>
                              <a:rPr lang="en-IN" sz="2400" b="1" i="1">
                                <a:solidFill>
                                  <a:schemeClr val="tx1"/>
                                </a:solidFill>
                                <a:latin typeface="Cambria Math" panose="02040503050406030204" pitchFamily="18" charset="0"/>
                              </a:rPr>
                              <m:t>𝜶</m:t>
                            </m:r>
                          </m:e>
                          <m:sub>
                            <m:r>
                              <a:rPr lang="en-IN" sz="2400" b="1" i="1" smtClean="0">
                                <a:solidFill>
                                  <a:schemeClr val="tx1"/>
                                </a:solidFill>
                                <a:latin typeface="Cambria Math" panose="02040503050406030204" pitchFamily="18" charset="0"/>
                              </a:rPr>
                              <m:t>𝒊</m:t>
                            </m:r>
                          </m:sub>
                        </m:sSub>
                        <m:r>
                          <a:rPr lang="en-IN" sz="2400" b="1" i="1" smtClean="0">
                            <a:solidFill>
                              <a:schemeClr val="tx1"/>
                            </a:solidFill>
                            <a:latin typeface="Cambria Math" panose="02040503050406030204" pitchFamily="18" charset="0"/>
                          </a:rPr>
                          <m:t>}, </m:t>
                        </m:r>
                        <m:sSub>
                          <m:sSubPr>
                            <m:ctrlPr>
                              <a:rPr lang="en-IN" sz="2400" b="1" i="1">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m:t>
                            </m:r>
                            <m:r>
                              <a:rPr lang="en-IN" sz="2400" b="1" i="1">
                                <a:solidFill>
                                  <a:schemeClr val="tx1"/>
                                </a:solidFill>
                                <a:latin typeface="Cambria Math" panose="02040503050406030204" pitchFamily="18" charset="0"/>
                              </a:rPr>
                              <m:t>𝜷</m:t>
                            </m:r>
                          </m:e>
                          <m:sub>
                            <m:r>
                              <a:rPr lang="en-IN" sz="2400" b="1" i="1" smtClean="0">
                                <a:solidFill>
                                  <a:schemeClr val="tx1"/>
                                </a:solidFill>
                                <a:latin typeface="Cambria Math" panose="02040503050406030204" pitchFamily="18" charset="0"/>
                              </a:rPr>
                              <m:t>𝒋</m:t>
                            </m:r>
                          </m:sub>
                        </m:sSub>
                        <m:r>
                          <a:rPr lang="en-IN" sz="2400" b="1" i="1" smtClean="0">
                            <a:solidFill>
                              <a:schemeClr val="tx1"/>
                            </a:solidFill>
                            <a:latin typeface="Cambria Math" panose="02040503050406030204" pitchFamily="18" charset="0"/>
                          </a:rPr>
                          <m:t>}</m:t>
                        </m:r>
                      </m:e>
                    </m:d>
                  </m:oMath>
                </a14:m>
                <a:r>
                  <a:rPr lang="en-IN" sz="2400" b="1" dirty="0">
                    <a:solidFill>
                      <a:schemeClr val="tx1"/>
                    </a:solidFill>
                  </a:rPr>
                  <a:t> </a:t>
                </a:r>
                <a:r>
                  <a:rPr lang="en-IN" sz="2400" dirty="0">
                    <a:solidFill>
                      <a:schemeClr val="tx1"/>
                    </a:solidFill>
                  </a:rPr>
                  <a:t>again as before by equating the sufficient statistics with their expectation we get the MLE,</a:t>
                </a:r>
              </a:p>
            </p:txBody>
          </p:sp>
        </mc:Choice>
        <mc:Fallback xmlns="">
          <p:sp>
            <p:nvSpPr>
              <p:cNvPr id="3" name="TextBox 2">
                <a:extLst>
                  <a:ext uri="{FF2B5EF4-FFF2-40B4-BE49-F238E27FC236}">
                    <a16:creationId xmlns:a16="http://schemas.microsoft.com/office/drawing/2014/main" id="{8F91D8FE-63A0-48E4-176D-D5E4BBF4E04A}"/>
                  </a:ext>
                </a:extLst>
              </p:cNvPr>
              <p:cNvSpPr txBox="1">
                <a:spLocks noRot="1" noChangeAspect="1" noMove="1" noResize="1" noEditPoints="1" noAdjustHandles="1" noChangeArrowheads="1" noChangeShapeType="1" noTextEdit="1"/>
              </p:cNvSpPr>
              <p:nvPr/>
            </p:nvSpPr>
            <p:spPr>
              <a:xfrm>
                <a:off x="817205" y="3862688"/>
                <a:ext cx="10652685" cy="1261756"/>
              </a:xfrm>
              <a:prstGeom prst="rect">
                <a:avLst/>
              </a:prstGeom>
              <a:blipFill>
                <a:blip r:embed="rId4"/>
                <a:stretch>
                  <a:fillRect l="-858" t="-3382" r="-629" b="-1062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6CE315-5BA6-536A-C027-075A3ED82E40}"/>
                  </a:ext>
                </a:extLst>
              </p:cNvPr>
              <p:cNvSpPr txBox="1"/>
              <p:nvPr/>
            </p:nvSpPr>
            <p:spPr>
              <a:xfrm>
                <a:off x="1867869" y="5245738"/>
                <a:ext cx="225766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000" b="1" i="1" smtClean="0">
                              <a:solidFill>
                                <a:schemeClr val="tx1"/>
                              </a:solidFill>
                              <a:latin typeface="Cambria Math" panose="02040503050406030204" pitchFamily="18" charset="0"/>
                            </a:rPr>
                          </m:ctrlPr>
                        </m:sSubPr>
                        <m:e>
                          <m:acc>
                            <m:accPr>
                              <m:chr m:val="̂"/>
                              <m:ctrlPr>
                                <a:rPr lang="en-IN" sz="2000" b="1" i="1" smtClean="0">
                                  <a:solidFill>
                                    <a:schemeClr val="tx1"/>
                                  </a:solidFill>
                                  <a:latin typeface="Cambria Math" panose="02040503050406030204" pitchFamily="18" charset="0"/>
                                </a:rPr>
                              </m:ctrlPr>
                            </m:accPr>
                            <m:e>
                              <m:r>
                                <a:rPr lang="en-IN" sz="2000" b="1" i="1" smtClean="0">
                                  <a:solidFill>
                                    <a:schemeClr val="tx1"/>
                                  </a:solidFill>
                                  <a:latin typeface="Cambria Math" panose="02040503050406030204" pitchFamily="18" charset="0"/>
                                </a:rPr>
                                <m:t>𝒎</m:t>
                              </m:r>
                            </m:e>
                          </m:acc>
                        </m:e>
                        <m:sub>
                          <m:r>
                            <a:rPr lang="en-IN" sz="2000" b="1" i="0">
                              <a:solidFill>
                                <a:schemeClr val="tx1"/>
                              </a:solidFill>
                              <a:latin typeface="Cambria Math" panose="02040503050406030204" pitchFamily="18" charset="0"/>
                            </a:rPr>
                            <m:t>+</m:t>
                          </m:r>
                          <m:r>
                            <a:rPr lang="en-IN" sz="2000" b="1" i="1" smtClean="0">
                              <a:solidFill>
                                <a:schemeClr val="tx1"/>
                              </a:solidFill>
                              <a:latin typeface="Cambria Math" panose="02040503050406030204" pitchFamily="18" charset="0"/>
                            </a:rPr>
                            <m:t>+</m:t>
                          </m:r>
                        </m:sub>
                      </m:sSub>
                      <m:r>
                        <a:rPr lang="en-IN" sz="2000" b="1" i="0" smtClean="0">
                          <a:solidFill>
                            <a:schemeClr val="tx1"/>
                          </a:solidFill>
                          <a:latin typeface="Cambria Math" panose="02040503050406030204" pitchFamily="18" charset="0"/>
                        </a:rPr>
                        <m:t>=</m:t>
                      </m:r>
                      <m:r>
                        <a:rPr lang="en-IN" sz="2000" b="1" i="0" smtClean="0">
                          <a:solidFill>
                            <a:schemeClr val="tx1"/>
                          </a:solidFill>
                          <a:latin typeface="Cambria Math" panose="02040503050406030204" pitchFamily="18" charset="0"/>
                        </a:rPr>
                        <m:t>𝐄</m:t>
                      </m:r>
                      <m:d>
                        <m:dPr>
                          <m:ctrlPr>
                            <a:rPr lang="en-IN" sz="2000" b="1" i="1" smtClean="0">
                              <a:solidFill>
                                <a:schemeClr val="tx1"/>
                              </a:solidFill>
                              <a:latin typeface="Cambria Math" panose="02040503050406030204" pitchFamily="18" charset="0"/>
                            </a:rPr>
                          </m:ctrlPr>
                        </m:dPr>
                        <m:e>
                          <m:r>
                            <a:rPr lang="en-IN" sz="2000" b="1" i="0" smtClean="0">
                              <a:solidFill>
                                <a:schemeClr val="tx1"/>
                              </a:solidFill>
                              <a:latin typeface="Cambria Math" panose="02040503050406030204" pitchFamily="18" charset="0"/>
                            </a:rPr>
                            <m:t>𝐌</m:t>
                          </m:r>
                        </m:e>
                      </m:d>
                      <m:r>
                        <a:rPr lang="en-IN" sz="2000" b="1" i="0" smtClean="0">
                          <a:solidFill>
                            <a:schemeClr val="tx1"/>
                          </a:solidFill>
                          <a:latin typeface="Cambria Math" panose="02040503050406030204" pitchFamily="18" charset="0"/>
                        </a:rPr>
                        <m:t>=</m:t>
                      </m:r>
                      <m:r>
                        <a:rPr lang="en-IN" sz="2000" b="1" i="0" smtClean="0">
                          <a:solidFill>
                            <a:schemeClr val="tx1"/>
                          </a:solidFill>
                          <a:latin typeface="Cambria Math" panose="02040503050406030204" pitchFamily="18" charset="0"/>
                        </a:rPr>
                        <m:t>𝐦</m:t>
                      </m:r>
                    </m:oMath>
                  </m:oMathPara>
                </a14:m>
                <a:endParaRPr lang="en-IN" sz="2000" b="1" dirty="0">
                  <a:solidFill>
                    <a:schemeClr val="tx1"/>
                  </a:solidFill>
                </a:endParaRPr>
              </a:p>
            </p:txBody>
          </p:sp>
        </mc:Choice>
        <mc:Fallback xmlns="">
          <p:sp>
            <p:nvSpPr>
              <p:cNvPr id="10" name="TextBox 9">
                <a:extLst>
                  <a:ext uri="{FF2B5EF4-FFF2-40B4-BE49-F238E27FC236}">
                    <a16:creationId xmlns:a16="http://schemas.microsoft.com/office/drawing/2014/main" id="{BC6CE315-5BA6-536A-C027-075A3ED82E40}"/>
                  </a:ext>
                </a:extLst>
              </p:cNvPr>
              <p:cNvSpPr txBox="1">
                <a:spLocks noRot="1" noChangeAspect="1" noMove="1" noResize="1" noEditPoints="1" noAdjustHandles="1" noChangeArrowheads="1" noChangeShapeType="1" noTextEdit="1"/>
              </p:cNvSpPr>
              <p:nvPr/>
            </p:nvSpPr>
            <p:spPr>
              <a:xfrm>
                <a:off x="1867869" y="5245738"/>
                <a:ext cx="2257669" cy="400110"/>
              </a:xfrm>
              <a:prstGeom prst="rect">
                <a:avLst/>
              </a:prstGeom>
              <a:blipFill>
                <a:blip r:embed="rId5"/>
                <a:stretch>
                  <a:fillRect t="-6154" b="-153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365E886-E2A3-4017-AA0A-FD4C110A0ED4}"/>
                  </a:ext>
                </a:extLst>
              </p:cNvPr>
              <p:cNvSpPr txBox="1"/>
              <p:nvPr/>
            </p:nvSpPr>
            <p:spPr>
              <a:xfrm>
                <a:off x="2349335" y="5815296"/>
                <a:ext cx="405726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000" b="1" i="1" smtClean="0">
                              <a:solidFill>
                                <a:schemeClr val="tx1"/>
                              </a:solidFill>
                              <a:latin typeface="Cambria Math" panose="02040503050406030204" pitchFamily="18" charset="0"/>
                            </a:rPr>
                          </m:ctrlPr>
                        </m:sSubPr>
                        <m:e>
                          <m:acc>
                            <m:accPr>
                              <m:chr m:val="̂"/>
                              <m:ctrlPr>
                                <a:rPr lang="en-IN" sz="2000" b="1" i="1" smtClean="0">
                                  <a:solidFill>
                                    <a:schemeClr val="tx1"/>
                                  </a:solidFill>
                                  <a:latin typeface="Cambria Math" panose="02040503050406030204" pitchFamily="18" charset="0"/>
                                </a:rPr>
                              </m:ctrlPr>
                            </m:accPr>
                            <m:e>
                              <m:r>
                                <a:rPr lang="en-IN" sz="2000" b="1" i="1" smtClean="0">
                                  <a:solidFill>
                                    <a:schemeClr val="tx1"/>
                                  </a:solidFill>
                                  <a:latin typeface="Cambria Math" panose="02040503050406030204" pitchFamily="18" charset="0"/>
                                </a:rPr>
                                <m:t>𝒑</m:t>
                              </m:r>
                            </m:e>
                          </m:acc>
                        </m:e>
                        <m:sub>
                          <m:r>
                            <a:rPr lang="en-IN" sz="2000" b="1" i="0">
                              <a:solidFill>
                                <a:schemeClr val="tx1"/>
                              </a:solidFill>
                              <a:latin typeface="Cambria Math" panose="02040503050406030204" pitchFamily="18" charset="0"/>
                            </a:rPr>
                            <m:t>+</m:t>
                          </m:r>
                          <m:r>
                            <a:rPr lang="en-IN" sz="2000" b="1" i="1" smtClean="0">
                              <a:solidFill>
                                <a:schemeClr val="tx1"/>
                              </a:solidFill>
                              <a:latin typeface="Cambria Math" panose="02040503050406030204" pitchFamily="18" charset="0"/>
                            </a:rPr>
                            <m:t>+</m:t>
                          </m:r>
                        </m:sub>
                      </m:sSub>
                      <m:r>
                        <a:rPr lang="en-IN" sz="2000" b="1" i="1" smtClean="0">
                          <a:solidFill>
                            <a:schemeClr val="tx1"/>
                          </a:solidFill>
                          <a:latin typeface="Cambria Math" panose="02040503050406030204" pitchFamily="18" charset="0"/>
                        </a:rPr>
                        <m:t>(</m:t>
                      </m:r>
                      <m:sSub>
                        <m:sSubPr>
                          <m:ctrlPr>
                            <a:rPr lang="en-IN" b="1" i="1">
                              <a:latin typeface="Cambria Math" panose="02040503050406030204" pitchFamily="18" charset="0"/>
                            </a:rPr>
                          </m:ctrlPr>
                        </m:sSubPr>
                        <m:e>
                          <m:r>
                            <a:rPr lang="en-IN" b="1" i="1">
                              <a:latin typeface="Cambria Math" panose="02040503050406030204" pitchFamily="18" charset="0"/>
                            </a:rPr>
                            <m:t>𝑼</m:t>
                          </m:r>
                        </m:e>
                        <m:sub>
                          <m:r>
                            <a:rPr lang="en-IN" b="1" i="1">
                              <a:latin typeface="Cambria Math" panose="02040503050406030204" pitchFamily="18" charset="0"/>
                            </a:rPr>
                            <m:t>𝒔</m:t>
                          </m:r>
                        </m:sub>
                      </m:sSub>
                      <m:r>
                        <a:rPr lang="en-IN" sz="2000" b="1" i="1" smtClean="0">
                          <a:solidFill>
                            <a:schemeClr val="tx1"/>
                          </a:solidFill>
                          <a:latin typeface="Cambria Math" panose="02040503050406030204" pitchFamily="18" charset="0"/>
                        </a:rPr>
                        <m:t>)</m:t>
                      </m:r>
                      <m:r>
                        <a:rPr lang="en-IN" sz="2000" b="1" i="0" smtClean="0">
                          <a:solidFill>
                            <a:schemeClr val="tx1"/>
                          </a:solidFill>
                          <a:latin typeface="Cambria Math" panose="02040503050406030204" pitchFamily="18" charset="0"/>
                        </a:rPr>
                        <m:t>=</m:t>
                      </m:r>
                      <m:r>
                        <a:rPr lang="en-IN" sz="2000" b="1" i="0" smtClean="0">
                          <a:solidFill>
                            <a:schemeClr val="tx1"/>
                          </a:solidFill>
                          <a:latin typeface="Cambria Math" panose="02040503050406030204" pitchFamily="18" charset="0"/>
                        </a:rPr>
                        <m:t>𝐄</m:t>
                      </m:r>
                      <m:d>
                        <m:dPr>
                          <m:ctrlPr>
                            <a:rPr lang="en-IN" sz="2000" b="1" i="1" smtClean="0">
                              <a:solidFill>
                                <a:schemeClr val="tx1"/>
                              </a:solidFill>
                              <a:latin typeface="Cambria Math" panose="02040503050406030204" pitchFamily="18" charset="0"/>
                            </a:rPr>
                          </m:ctrlPr>
                        </m:dPr>
                        <m:e>
                          <m:sSub>
                            <m:sSubPr>
                              <m:ctrlPr>
                                <a:rPr lang="en-IN" sz="2000" b="1" i="1">
                                  <a:latin typeface="Cambria Math" panose="02040503050406030204" pitchFamily="18" charset="0"/>
                                </a:rPr>
                              </m:ctrlPr>
                            </m:sSubPr>
                            <m:e>
                              <m:r>
                                <a:rPr lang="en-IN" sz="2000" b="1" i="1" smtClean="0">
                                  <a:latin typeface="Cambria Math" panose="02040503050406030204" pitchFamily="18" charset="0"/>
                                </a:rPr>
                                <m:t>𝑿</m:t>
                              </m:r>
                            </m:e>
                            <m:sub>
                              <m:r>
                                <a:rPr lang="en-IN" sz="2000" b="1">
                                  <a:latin typeface="Cambria Math" panose="02040503050406030204" pitchFamily="18" charset="0"/>
                                </a:rPr>
                                <m:t>+</m:t>
                              </m:r>
                              <m:r>
                                <a:rPr lang="en-IN" sz="2000" b="1" i="1">
                                  <a:latin typeface="Cambria Math" panose="02040503050406030204" pitchFamily="18" charset="0"/>
                                </a:rPr>
                                <m:t>+</m:t>
                              </m:r>
                            </m:sub>
                          </m:sSub>
                          <m:r>
                            <a:rPr lang="en-IN" sz="2000" b="1" i="1">
                              <a:latin typeface="Cambria Math" panose="02040503050406030204" pitchFamily="18" charset="0"/>
                            </a:rPr>
                            <m:t>(</m:t>
                          </m:r>
                          <m:sSub>
                            <m:sSubPr>
                              <m:ctrlPr>
                                <a:rPr lang="en-IN" sz="2000" b="1" i="1">
                                  <a:latin typeface="Cambria Math" panose="02040503050406030204" pitchFamily="18" charset="0"/>
                                </a:rPr>
                              </m:ctrlPr>
                            </m:sSubPr>
                            <m:e>
                              <m:r>
                                <a:rPr lang="en-IN" sz="2000" b="1" i="1">
                                  <a:latin typeface="Cambria Math" panose="02040503050406030204" pitchFamily="18" charset="0"/>
                                </a:rPr>
                                <m:t>𝑼</m:t>
                              </m:r>
                            </m:e>
                            <m:sub>
                              <m:r>
                                <a:rPr lang="en-IN" sz="2000" b="1" i="1">
                                  <a:latin typeface="Cambria Math" panose="02040503050406030204" pitchFamily="18" charset="0"/>
                                </a:rPr>
                                <m:t>𝒔</m:t>
                              </m:r>
                            </m:sub>
                          </m:sSub>
                        </m:e>
                      </m:d>
                      <m:r>
                        <a:rPr lang="en-IN" sz="2000" b="1" i="0" smtClean="0">
                          <a:solidFill>
                            <a:schemeClr val="tx1"/>
                          </a:solidFill>
                          <a:latin typeface="Cambria Math" panose="02040503050406030204" pitchFamily="18" charset="0"/>
                        </a:rPr>
                        <m:t>)=</m:t>
                      </m:r>
                      <m:sSub>
                        <m:sSubPr>
                          <m:ctrlPr>
                            <a:rPr lang="en-IN" sz="2000" b="1" i="1" dirty="0" smtClean="0">
                              <a:solidFill>
                                <a:schemeClr val="tx1"/>
                              </a:solidFill>
                              <a:latin typeface="Cambria Math" panose="02040503050406030204" pitchFamily="18" charset="0"/>
                            </a:rPr>
                          </m:ctrlPr>
                        </m:sSubPr>
                        <m:e>
                          <m:r>
                            <a:rPr lang="en-IN" sz="2000" b="1" i="1" dirty="0">
                              <a:solidFill>
                                <a:schemeClr val="tx1"/>
                              </a:solidFill>
                              <a:latin typeface="Cambria Math" panose="02040503050406030204" pitchFamily="18" charset="0"/>
                            </a:rPr>
                            <m:t>𝑥</m:t>
                          </m:r>
                        </m:e>
                        <m:sub>
                          <m:r>
                            <a:rPr lang="en-IN" sz="2000" b="1" i="1" dirty="0" smtClean="0">
                              <a:solidFill>
                                <a:schemeClr val="tx1"/>
                              </a:solidFill>
                              <a:latin typeface="Cambria Math" panose="02040503050406030204" pitchFamily="18" charset="0"/>
                            </a:rPr>
                            <m:t>++</m:t>
                          </m:r>
                        </m:sub>
                      </m:sSub>
                      <m:r>
                        <a:rPr lang="en-IN" sz="2000" b="1" i="0" dirty="0" smtClean="0">
                          <a:solidFill>
                            <a:schemeClr val="tx1"/>
                          </a:solidFill>
                          <a:latin typeface="Cambria Math" panose="02040503050406030204" pitchFamily="18" charset="0"/>
                        </a:rPr>
                        <m:t>(</m:t>
                      </m:r>
                      <m:sSub>
                        <m:sSubPr>
                          <m:ctrlPr>
                            <a:rPr lang="en-IN" b="1" i="1">
                              <a:latin typeface="Cambria Math" panose="02040503050406030204" pitchFamily="18" charset="0"/>
                            </a:rPr>
                          </m:ctrlPr>
                        </m:sSubPr>
                        <m:e>
                          <m:r>
                            <a:rPr lang="en-IN" b="1" i="1">
                              <a:latin typeface="Cambria Math" panose="02040503050406030204" pitchFamily="18" charset="0"/>
                            </a:rPr>
                            <m:t>𝑼</m:t>
                          </m:r>
                        </m:e>
                        <m:sub>
                          <m:r>
                            <a:rPr lang="en-IN" b="1" i="1">
                              <a:latin typeface="Cambria Math" panose="02040503050406030204" pitchFamily="18" charset="0"/>
                            </a:rPr>
                            <m:t>𝒔</m:t>
                          </m:r>
                        </m:sub>
                      </m:sSub>
                      <m:r>
                        <a:rPr lang="en-IN" sz="2000" b="1" i="0" dirty="0" smtClean="0">
                          <a:solidFill>
                            <a:schemeClr val="tx1"/>
                          </a:solidFill>
                          <a:latin typeface="Cambria Math" panose="02040503050406030204" pitchFamily="18" charset="0"/>
                        </a:rPr>
                        <m:t>)</m:t>
                      </m:r>
                    </m:oMath>
                  </m:oMathPara>
                </a14:m>
                <a:endParaRPr lang="en-IN" sz="2000" b="1" dirty="0">
                  <a:solidFill>
                    <a:schemeClr val="tx1"/>
                  </a:solidFill>
                </a:endParaRPr>
              </a:p>
            </p:txBody>
          </p:sp>
        </mc:Choice>
        <mc:Fallback xmlns="">
          <p:sp>
            <p:nvSpPr>
              <p:cNvPr id="12" name="TextBox 11">
                <a:extLst>
                  <a:ext uri="{FF2B5EF4-FFF2-40B4-BE49-F238E27FC236}">
                    <a16:creationId xmlns:a16="http://schemas.microsoft.com/office/drawing/2014/main" id="{7365E886-E2A3-4017-AA0A-FD4C110A0ED4}"/>
                  </a:ext>
                </a:extLst>
              </p:cNvPr>
              <p:cNvSpPr txBox="1">
                <a:spLocks noRot="1" noChangeAspect="1" noMove="1" noResize="1" noEditPoints="1" noAdjustHandles="1" noChangeArrowheads="1" noChangeShapeType="1" noTextEdit="1"/>
              </p:cNvSpPr>
              <p:nvPr/>
            </p:nvSpPr>
            <p:spPr>
              <a:xfrm>
                <a:off x="2349335" y="5815296"/>
                <a:ext cx="4057265" cy="400110"/>
              </a:xfrm>
              <a:prstGeom prst="rect">
                <a:avLst/>
              </a:prstGeom>
              <a:blipFill>
                <a:blip r:embed="rId6"/>
                <a:stretch>
                  <a:fillRect t="-6061" b="-1515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21B431D-0170-DDA8-B27E-BF3960EBFB12}"/>
                  </a:ext>
                </a:extLst>
              </p:cNvPr>
              <p:cNvSpPr txBox="1"/>
              <p:nvPr/>
            </p:nvSpPr>
            <p:spPr>
              <a:xfrm>
                <a:off x="4694293" y="5221661"/>
                <a:ext cx="239347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000" b="1" i="1" smtClean="0">
                              <a:solidFill>
                                <a:schemeClr val="tx1"/>
                              </a:solidFill>
                              <a:latin typeface="Cambria Math" panose="02040503050406030204" pitchFamily="18" charset="0"/>
                            </a:rPr>
                          </m:ctrlPr>
                        </m:sSubPr>
                        <m:e>
                          <m:acc>
                            <m:accPr>
                              <m:chr m:val="̂"/>
                              <m:ctrlPr>
                                <a:rPr lang="en-IN" sz="2000" b="1" i="1" smtClean="0">
                                  <a:solidFill>
                                    <a:schemeClr val="tx1"/>
                                  </a:solidFill>
                                  <a:latin typeface="Cambria Math" panose="02040503050406030204" pitchFamily="18" charset="0"/>
                                </a:rPr>
                              </m:ctrlPr>
                            </m:accPr>
                            <m:e>
                              <m:r>
                                <a:rPr lang="en-IN" sz="2000" b="1" i="1" smtClean="0">
                                  <a:solidFill>
                                    <a:schemeClr val="tx1"/>
                                  </a:solidFill>
                                  <a:latin typeface="Cambria Math" panose="02040503050406030204" pitchFamily="18" charset="0"/>
                                </a:rPr>
                                <m:t>𝒑</m:t>
                              </m:r>
                            </m:e>
                          </m:acc>
                        </m:e>
                        <m:sub>
                          <m:r>
                            <a:rPr lang="en-IN" sz="2000" b="1" i="1" smtClean="0">
                              <a:solidFill>
                                <a:schemeClr val="tx1"/>
                              </a:solidFill>
                              <a:latin typeface="Cambria Math" panose="02040503050406030204" pitchFamily="18" charset="0"/>
                            </a:rPr>
                            <m:t>𝒊</m:t>
                          </m:r>
                          <m:r>
                            <a:rPr lang="en-IN" sz="2000" b="1" i="1" smtClean="0">
                              <a:solidFill>
                                <a:schemeClr val="tx1"/>
                              </a:solidFill>
                              <a:latin typeface="Cambria Math" panose="02040503050406030204" pitchFamily="18" charset="0"/>
                            </a:rPr>
                            <m:t>+</m:t>
                          </m:r>
                        </m:sub>
                      </m:sSub>
                      <m:r>
                        <a:rPr lang="en-IN" sz="2000" b="1" i="0" smtClean="0">
                          <a:solidFill>
                            <a:schemeClr val="tx1"/>
                          </a:solidFill>
                          <a:latin typeface="Cambria Math" panose="02040503050406030204" pitchFamily="18" charset="0"/>
                        </a:rPr>
                        <m:t>=</m:t>
                      </m:r>
                      <m:r>
                        <a:rPr lang="en-IN" sz="2000" b="1" i="0" smtClean="0">
                          <a:solidFill>
                            <a:schemeClr val="tx1"/>
                          </a:solidFill>
                          <a:latin typeface="Cambria Math" panose="02040503050406030204" pitchFamily="18" charset="0"/>
                        </a:rPr>
                        <m:t>𝐄</m:t>
                      </m:r>
                      <m:d>
                        <m:dPr>
                          <m:ctrlPr>
                            <a:rPr lang="en-IN" sz="2000" b="1" i="1" smtClean="0">
                              <a:solidFill>
                                <a:schemeClr val="tx1"/>
                              </a:solidFill>
                              <a:latin typeface="Cambria Math" panose="02040503050406030204" pitchFamily="18" charset="0"/>
                            </a:rPr>
                          </m:ctrlPr>
                        </m:dPr>
                        <m:e>
                          <m:sSub>
                            <m:sSubPr>
                              <m:ctrlPr>
                                <a:rPr lang="en-IN" sz="2000" b="1" i="1">
                                  <a:latin typeface="Cambria Math" panose="02040503050406030204" pitchFamily="18" charset="0"/>
                                </a:rPr>
                              </m:ctrlPr>
                            </m:sSubPr>
                            <m:e>
                              <m:r>
                                <a:rPr lang="en-IN" sz="2000" b="1" i="1" smtClean="0">
                                  <a:latin typeface="Cambria Math" panose="02040503050406030204" pitchFamily="18" charset="0"/>
                                </a:rPr>
                                <m:t>𝑿</m:t>
                              </m:r>
                            </m:e>
                            <m:sub>
                              <m:r>
                                <a:rPr lang="en-IN" sz="2000" b="1" i="0" smtClean="0">
                                  <a:latin typeface="Cambria Math" panose="02040503050406030204" pitchFamily="18" charset="0"/>
                                </a:rPr>
                                <m:t>𝐢</m:t>
                              </m:r>
                              <m:r>
                                <a:rPr lang="en-IN" sz="2000" b="1">
                                  <a:latin typeface="Cambria Math" panose="02040503050406030204" pitchFamily="18" charset="0"/>
                                </a:rPr>
                                <m:t>+</m:t>
                              </m:r>
                            </m:sub>
                          </m:sSub>
                        </m:e>
                      </m:d>
                      <m:r>
                        <a:rPr lang="en-IN" sz="2000" b="1" i="0" smtClean="0">
                          <a:solidFill>
                            <a:schemeClr val="tx1"/>
                          </a:solidFill>
                          <a:latin typeface="Cambria Math" panose="02040503050406030204" pitchFamily="18" charset="0"/>
                        </a:rPr>
                        <m:t>=</m:t>
                      </m:r>
                      <m:sSub>
                        <m:sSubPr>
                          <m:ctrlPr>
                            <a:rPr lang="en-IN" sz="2000" b="1" i="1" dirty="0" smtClean="0">
                              <a:solidFill>
                                <a:schemeClr val="tx1"/>
                              </a:solidFill>
                              <a:latin typeface="Cambria Math" panose="02040503050406030204" pitchFamily="18" charset="0"/>
                            </a:rPr>
                          </m:ctrlPr>
                        </m:sSubPr>
                        <m:e>
                          <m:r>
                            <a:rPr lang="en-IN" sz="2000" b="1" i="1" dirty="0">
                              <a:solidFill>
                                <a:schemeClr val="tx1"/>
                              </a:solidFill>
                              <a:latin typeface="Cambria Math" panose="02040503050406030204" pitchFamily="18" charset="0"/>
                            </a:rPr>
                            <m:t>𝑥</m:t>
                          </m:r>
                        </m:e>
                        <m:sub>
                          <m:r>
                            <a:rPr lang="en-IN" sz="2000" b="1" i="1" dirty="0" smtClean="0">
                              <a:solidFill>
                                <a:schemeClr val="tx1"/>
                              </a:solidFill>
                              <a:latin typeface="Cambria Math" panose="02040503050406030204" pitchFamily="18" charset="0"/>
                            </a:rPr>
                            <m:t>𝒊</m:t>
                          </m:r>
                          <m:r>
                            <a:rPr lang="en-IN" sz="2000" b="1" i="1" dirty="0" smtClean="0">
                              <a:solidFill>
                                <a:schemeClr val="tx1"/>
                              </a:solidFill>
                              <a:latin typeface="Cambria Math" panose="02040503050406030204" pitchFamily="18" charset="0"/>
                            </a:rPr>
                            <m:t>+</m:t>
                          </m:r>
                        </m:sub>
                      </m:sSub>
                    </m:oMath>
                  </m:oMathPara>
                </a14:m>
                <a:endParaRPr lang="en-IN" sz="2000" b="1" dirty="0">
                  <a:solidFill>
                    <a:schemeClr val="tx1"/>
                  </a:solidFill>
                </a:endParaRPr>
              </a:p>
            </p:txBody>
          </p:sp>
        </mc:Choice>
        <mc:Fallback xmlns="">
          <p:sp>
            <p:nvSpPr>
              <p:cNvPr id="13" name="TextBox 12">
                <a:extLst>
                  <a:ext uri="{FF2B5EF4-FFF2-40B4-BE49-F238E27FC236}">
                    <a16:creationId xmlns:a16="http://schemas.microsoft.com/office/drawing/2014/main" id="{C21B431D-0170-DDA8-B27E-BF3960EBFB12}"/>
                  </a:ext>
                </a:extLst>
              </p:cNvPr>
              <p:cNvSpPr txBox="1">
                <a:spLocks noRot="1" noChangeAspect="1" noMove="1" noResize="1" noEditPoints="1" noAdjustHandles="1" noChangeArrowheads="1" noChangeShapeType="1" noTextEdit="1"/>
              </p:cNvSpPr>
              <p:nvPr/>
            </p:nvSpPr>
            <p:spPr>
              <a:xfrm>
                <a:off x="4694293" y="5221661"/>
                <a:ext cx="2393476" cy="400110"/>
              </a:xfrm>
              <a:prstGeom prst="rect">
                <a:avLst/>
              </a:prstGeom>
              <a:blipFill>
                <a:blip r:embed="rId7"/>
                <a:stretch>
                  <a:fillRect t="-6154" b="-107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92FBA4A-F771-0492-0083-33AA3B7E4821}"/>
                  </a:ext>
                </a:extLst>
              </p:cNvPr>
              <p:cNvSpPr txBox="1"/>
              <p:nvPr/>
            </p:nvSpPr>
            <p:spPr>
              <a:xfrm>
                <a:off x="6965592" y="5767142"/>
                <a:ext cx="249927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000" b="1" i="1" smtClean="0">
                              <a:solidFill>
                                <a:schemeClr val="tx1"/>
                              </a:solidFill>
                              <a:latin typeface="Cambria Math" panose="02040503050406030204" pitchFamily="18" charset="0"/>
                            </a:rPr>
                          </m:ctrlPr>
                        </m:sSubPr>
                        <m:e>
                          <m:acc>
                            <m:accPr>
                              <m:chr m:val="̂"/>
                              <m:ctrlPr>
                                <a:rPr lang="en-IN" sz="2000" b="1" i="1" smtClean="0">
                                  <a:solidFill>
                                    <a:schemeClr val="tx1"/>
                                  </a:solidFill>
                                  <a:latin typeface="Cambria Math" panose="02040503050406030204" pitchFamily="18" charset="0"/>
                                </a:rPr>
                              </m:ctrlPr>
                            </m:accPr>
                            <m:e>
                              <m:r>
                                <a:rPr lang="en-IN" sz="2000" b="1" i="1" smtClean="0">
                                  <a:solidFill>
                                    <a:schemeClr val="tx1"/>
                                  </a:solidFill>
                                  <a:latin typeface="Cambria Math" panose="02040503050406030204" pitchFamily="18" charset="0"/>
                                </a:rPr>
                                <m:t>𝒑</m:t>
                              </m:r>
                            </m:e>
                          </m:acc>
                        </m:e>
                        <m:sub>
                          <m:r>
                            <a:rPr lang="en-IN" sz="2000" b="1" i="1" smtClean="0">
                              <a:solidFill>
                                <a:schemeClr val="tx1"/>
                              </a:solidFill>
                              <a:latin typeface="Cambria Math" panose="02040503050406030204" pitchFamily="18" charset="0"/>
                            </a:rPr>
                            <m:t>𝒊</m:t>
                          </m:r>
                          <m:r>
                            <a:rPr lang="en-IN" sz="2000" b="1" i="1" smtClean="0">
                              <a:solidFill>
                                <a:schemeClr val="tx1"/>
                              </a:solidFill>
                              <a:latin typeface="Cambria Math" panose="02040503050406030204" pitchFamily="18" charset="0"/>
                            </a:rPr>
                            <m:t>+</m:t>
                          </m:r>
                        </m:sub>
                      </m:sSub>
                      <m:r>
                        <a:rPr lang="en-IN" sz="2000" b="1" i="0" smtClean="0">
                          <a:solidFill>
                            <a:schemeClr val="tx1"/>
                          </a:solidFill>
                          <a:latin typeface="Cambria Math" panose="02040503050406030204" pitchFamily="18" charset="0"/>
                        </a:rPr>
                        <m:t>=</m:t>
                      </m:r>
                      <m:r>
                        <a:rPr lang="en-IN" sz="2000" b="1" i="0" smtClean="0">
                          <a:solidFill>
                            <a:schemeClr val="tx1"/>
                          </a:solidFill>
                          <a:latin typeface="Cambria Math" panose="02040503050406030204" pitchFamily="18" charset="0"/>
                        </a:rPr>
                        <m:t>𝐄</m:t>
                      </m:r>
                      <m:d>
                        <m:dPr>
                          <m:ctrlPr>
                            <a:rPr lang="en-IN" sz="2000" b="1" i="1" smtClean="0">
                              <a:solidFill>
                                <a:schemeClr val="tx1"/>
                              </a:solidFill>
                              <a:latin typeface="Cambria Math" panose="02040503050406030204" pitchFamily="18" charset="0"/>
                            </a:rPr>
                          </m:ctrlPr>
                        </m:dPr>
                        <m:e>
                          <m:sSub>
                            <m:sSubPr>
                              <m:ctrlPr>
                                <a:rPr lang="en-IN" sz="2000" b="1" i="1">
                                  <a:latin typeface="Cambria Math" panose="02040503050406030204" pitchFamily="18" charset="0"/>
                                </a:rPr>
                              </m:ctrlPr>
                            </m:sSubPr>
                            <m:e>
                              <m:r>
                                <a:rPr lang="en-IN" sz="2000" b="1" i="1" smtClean="0">
                                  <a:latin typeface="Cambria Math" panose="02040503050406030204" pitchFamily="18" charset="0"/>
                                </a:rPr>
                                <m:t>𝑿</m:t>
                              </m:r>
                            </m:e>
                            <m:sub>
                              <m:r>
                                <a:rPr lang="en-IN" sz="2000" b="1" i="0" smtClean="0">
                                  <a:latin typeface="Cambria Math" panose="02040503050406030204" pitchFamily="18" charset="0"/>
                                </a:rPr>
                                <m:t>𝐢</m:t>
                              </m:r>
                              <m:r>
                                <a:rPr lang="en-IN" sz="2000" b="1">
                                  <a:latin typeface="Cambria Math" panose="02040503050406030204" pitchFamily="18" charset="0"/>
                                </a:rPr>
                                <m:t>+</m:t>
                              </m:r>
                            </m:sub>
                          </m:sSub>
                        </m:e>
                      </m:d>
                      <m:r>
                        <a:rPr lang="en-IN" sz="2000" b="1" i="0" smtClean="0">
                          <a:solidFill>
                            <a:schemeClr val="tx1"/>
                          </a:solidFill>
                          <a:latin typeface="Cambria Math" panose="02040503050406030204" pitchFamily="18" charset="0"/>
                        </a:rPr>
                        <m:t>)=</m:t>
                      </m:r>
                      <m:sSub>
                        <m:sSubPr>
                          <m:ctrlPr>
                            <a:rPr lang="en-IN" sz="2000" b="1" i="1" dirty="0" smtClean="0">
                              <a:solidFill>
                                <a:schemeClr val="tx1"/>
                              </a:solidFill>
                              <a:latin typeface="Cambria Math" panose="02040503050406030204" pitchFamily="18" charset="0"/>
                            </a:rPr>
                          </m:ctrlPr>
                        </m:sSubPr>
                        <m:e>
                          <m:r>
                            <a:rPr lang="en-IN" sz="2000" b="1" i="1" dirty="0">
                              <a:solidFill>
                                <a:schemeClr val="tx1"/>
                              </a:solidFill>
                              <a:latin typeface="Cambria Math" panose="02040503050406030204" pitchFamily="18" charset="0"/>
                            </a:rPr>
                            <m:t>𝑥</m:t>
                          </m:r>
                        </m:e>
                        <m:sub>
                          <m:r>
                            <a:rPr lang="en-IN" sz="2000" b="1" i="1" dirty="0" smtClean="0">
                              <a:solidFill>
                                <a:schemeClr val="tx1"/>
                              </a:solidFill>
                              <a:latin typeface="Cambria Math" panose="02040503050406030204" pitchFamily="18" charset="0"/>
                            </a:rPr>
                            <m:t>𝒊</m:t>
                          </m:r>
                          <m:r>
                            <a:rPr lang="en-IN" sz="2000" b="1" i="1" dirty="0" smtClean="0">
                              <a:solidFill>
                                <a:schemeClr val="tx1"/>
                              </a:solidFill>
                              <a:latin typeface="Cambria Math" panose="02040503050406030204" pitchFamily="18" charset="0"/>
                            </a:rPr>
                            <m:t>+</m:t>
                          </m:r>
                        </m:sub>
                      </m:sSub>
                    </m:oMath>
                  </m:oMathPara>
                </a14:m>
                <a:endParaRPr lang="en-IN" sz="2000" b="1" dirty="0">
                  <a:solidFill>
                    <a:schemeClr val="tx1"/>
                  </a:solidFill>
                </a:endParaRPr>
              </a:p>
            </p:txBody>
          </p:sp>
        </mc:Choice>
        <mc:Fallback xmlns="">
          <p:sp>
            <p:nvSpPr>
              <p:cNvPr id="14" name="TextBox 13">
                <a:extLst>
                  <a:ext uri="{FF2B5EF4-FFF2-40B4-BE49-F238E27FC236}">
                    <a16:creationId xmlns:a16="http://schemas.microsoft.com/office/drawing/2014/main" id="{292FBA4A-F771-0492-0083-33AA3B7E4821}"/>
                  </a:ext>
                </a:extLst>
              </p:cNvPr>
              <p:cNvSpPr txBox="1">
                <a:spLocks noRot="1" noChangeAspect="1" noMove="1" noResize="1" noEditPoints="1" noAdjustHandles="1" noChangeArrowheads="1" noChangeShapeType="1" noTextEdit="1"/>
              </p:cNvSpPr>
              <p:nvPr/>
            </p:nvSpPr>
            <p:spPr>
              <a:xfrm>
                <a:off x="6965592" y="5767142"/>
                <a:ext cx="2499274" cy="400110"/>
              </a:xfrm>
              <a:prstGeom prst="rect">
                <a:avLst/>
              </a:prstGeom>
              <a:blipFill>
                <a:blip r:embed="rId8"/>
                <a:stretch>
                  <a:fillRect t="-6061" b="-16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35A0D1-0DBF-8EA2-1A01-5BDC27FD2620}"/>
                  </a:ext>
                </a:extLst>
              </p:cNvPr>
              <p:cNvSpPr txBox="1"/>
              <p:nvPr/>
            </p:nvSpPr>
            <p:spPr>
              <a:xfrm>
                <a:off x="7656525" y="5158238"/>
                <a:ext cx="1899751" cy="429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000" b="1" i="1" smtClean="0">
                              <a:solidFill>
                                <a:schemeClr val="tx1"/>
                              </a:solidFill>
                              <a:latin typeface="Cambria Math" panose="02040503050406030204" pitchFamily="18" charset="0"/>
                            </a:rPr>
                          </m:ctrlPr>
                        </m:sSubPr>
                        <m:e>
                          <m:acc>
                            <m:accPr>
                              <m:chr m:val="̂"/>
                              <m:ctrlPr>
                                <a:rPr lang="en-IN" sz="2000" b="1" i="1" smtClean="0">
                                  <a:solidFill>
                                    <a:schemeClr val="tx1"/>
                                  </a:solidFill>
                                  <a:latin typeface="Cambria Math" panose="02040503050406030204" pitchFamily="18" charset="0"/>
                                </a:rPr>
                              </m:ctrlPr>
                            </m:accPr>
                            <m:e>
                              <m:r>
                                <a:rPr lang="en-IN" sz="2000" b="1" i="1" smtClean="0">
                                  <a:solidFill>
                                    <a:schemeClr val="tx1"/>
                                  </a:solidFill>
                                  <a:latin typeface="Cambria Math" panose="02040503050406030204" pitchFamily="18" charset="0"/>
                                </a:rPr>
                                <m:t>𝒑</m:t>
                              </m:r>
                            </m:e>
                          </m:acc>
                        </m:e>
                        <m:sub>
                          <m:r>
                            <a:rPr lang="en-IN" sz="2000" b="1" i="1" smtClean="0">
                              <a:solidFill>
                                <a:schemeClr val="tx1"/>
                              </a:solidFill>
                              <a:latin typeface="Cambria Math" panose="02040503050406030204" pitchFamily="18" charset="0"/>
                            </a:rPr>
                            <m:t>𝒊𝒋</m:t>
                          </m:r>
                        </m:sub>
                      </m:sSub>
                      <m:r>
                        <a:rPr lang="en-IN" sz="2000" b="1" i="0" smtClean="0">
                          <a:solidFill>
                            <a:schemeClr val="tx1"/>
                          </a:solidFill>
                          <a:latin typeface="Cambria Math" panose="02040503050406030204" pitchFamily="18" charset="0"/>
                        </a:rPr>
                        <m:t>=</m:t>
                      </m:r>
                      <m:sSub>
                        <m:sSubPr>
                          <m:ctrlPr>
                            <a:rPr lang="en-IN" sz="2000" b="1" i="1">
                              <a:latin typeface="Cambria Math" panose="02040503050406030204" pitchFamily="18" charset="0"/>
                            </a:rPr>
                          </m:ctrlPr>
                        </m:sSubPr>
                        <m:e>
                          <m:acc>
                            <m:accPr>
                              <m:chr m:val="̂"/>
                              <m:ctrlPr>
                                <a:rPr lang="en-IN" sz="2000" b="1" i="1">
                                  <a:latin typeface="Cambria Math" panose="02040503050406030204" pitchFamily="18" charset="0"/>
                                </a:rPr>
                              </m:ctrlPr>
                            </m:accPr>
                            <m:e>
                              <m:r>
                                <a:rPr lang="en-IN" sz="2000" b="1" i="1" smtClean="0">
                                  <a:latin typeface="Cambria Math" panose="02040503050406030204" pitchFamily="18" charset="0"/>
                                </a:rPr>
                                <m:t>𝒎</m:t>
                              </m:r>
                            </m:e>
                          </m:acc>
                        </m:e>
                        <m:sub>
                          <m:r>
                            <a:rPr lang="en-IN" sz="2000" b="1" i="1">
                              <a:latin typeface="Cambria Math" panose="02040503050406030204" pitchFamily="18" charset="0"/>
                            </a:rPr>
                            <m:t>𝒊𝒋</m:t>
                          </m:r>
                        </m:sub>
                      </m:sSub>
                      <m:r>
                        <a:rPr lang="en-IN" sz="2000" b="1" i="0" smtClean="0">
                          <a:latin typeface="Cambria Math" panose="02040503050406030204" pitchFamily="18" charset="0"/>
                        </a:rPr>
                        <m:t>+</m:t>
                      </m:r>
                      <m:sSub>
                        <m:sSubPr>
                          <m:ctrlPr>
                            <a:rPr lang="en-IN" sz="2000" b="1" i="1">
                              <a:latin typeface="Cambria Math" panose="02040503050406030204" pitchFamily="18" charset="0"/>
                            </a:rPr>
                          </m:ctrlPr>
                        </m:sSubPr>
                        <m:e>
                          <m:acc>
                            <m:accPr>
                              <m:chr m:val="̂"/>
                              <m:ctrlPr>
                                <a:rPr lang="en-IN" sz="2000" b="1" i="1">
                                  <a:latin typeface="Cambria Math" panose="02040503050406030204" pitchFamily="18" charset="0"/>
                                </a:rPr>
                              </m:ctrlPr>
                            </m:accPr>
                            <m:e>
                              <m:r>
                                <a:rPr lang="en-IN" sz="2000" b="1" i="1" smtClean="0">
                                  <a:latin typeface="Cambria Math" panose="02040503050406030204" pitchFamily="18" charset="0"/>
                                </a:rPr>
                                <m:t>𝒂</m:t>
                              </m:r>
                            </m:e>
                          </m:acc>
                        </m:e>
                        <m:sub>
                          <m:r>
                            <a:rPr lang="en-IN" sz="2000" b="1" i="1">
                              <a:latin typeface="Cambria Math" panose="02040503050406030204" pitchFamily="18" charset="0"/>
                            </a:rPr>
                            <m:t>𝒊𝒋</m:t>
                          </m:r>
                        </m:sub>
                      </m:sSub>
                    </m:oMath>
                  </m:oMathPara>
                </a14:m>
                <a:endParaRPr lang="en-IN" sz="2000" b="1" dirty="0">
                  <a:solidFill>
                    <a:schemeClr val="tx1"/>
                  </a:solidFill>
                </a:endParaRPr>
              </a:p>
            </p:txBody>
          </p:sp>
        </mc:Choice>
        <mc:Fallback xmlns="">
          <p:sp>
            <p:nvSpPr>
              <p:cNvPr id="15" name="TextBox 14">
                <a:extLst>
                  <a:ext uri="{FF2B5EF4-FFF2-40B4-BE49-F238E27FC236}">
                    <a16:creationId xmlns:a16="http://schemas.microsoft.com/office/drawing/2014/main" id="{B635A0D1-0DBF-8EA2-1A01-5BDC27FD2620}"/>
                  </a:ext>
                </a:extLst>
              </p:cNvPr>
              <p:cNvSpPr txBox="1">
                <a:spLocks noRot="1" noChangeAspect="1" noMove="1" noResize="1" noEditPoints="1" noAdjustHandles="1" noChangeArrowheads="1" noChangeShapeType="1" noTextEdit="1"/>
              </p:cNvSpPr>
              <p:nvPr/>
            </p:nvSpPr>
            <p:spPr>
              <a:xfrm>
                <a:off x="7656525" y="5158238"/>
                <a:ext cx="1899751" cy="429220"/>
              </a:xfrm>
              <a:prstGeom prst="rect">
                <a:avLst/>
              </a:prstGeom>
              <a:blipFill>
                <a:blip r:embed="rId9"/>
                <a:stretch>
                  <a:fillRect t="-5634" r="-12821" b="-9859"/>
                </a:stretch>
              </a:blipFill>
            </p:spPr>
            <p:txBody>
              <a:bodyPr/>
              <a:lstStyle/>
              <a:p>
                <a:r>
                  <a:rPr lang="en-IN">
                    <a:noFill/>
                  </a:rPr>
                  <a:t> </a:t>
                </a:r>
              </a:p>
            </p:txBody>
          </p:sp>
        </mc:Fallback>
      </mc:AlternateContent>
    </p:spTree>
    <p:extLst>
      <p:ext uri="{BB962C8B-B14F-4D97-AF65-F5344CB8AC3E}">
        <p14:creationId xmlns:p14="http://schemas.microsoft.com/office/powerpoint/2010/main" val="965176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2440-AE5F-939E-AA02-DC16E46CF52B}"/>
              </a:ext>
            </a:extLst>
          </p:cNvPr>
          <p:cNvSpPr>
            <a:spLocks noGrp="1"/>
          </p:cNvSpPr>
          <p:nvPr>
            <p:ph type="title"/>
          </p:nvPr>
        </p:nvSpPr>
        <p:spPr>
          <a:xfrm>
            <a:off x="1066800" y="642594"/>
            <a:ext cx="10058400" cy="776507"/>
          </a:xfrm>
        </p:spPr>
        <p:txBody>
          <a:bodyPr/>
          <a:lstStyle/>
          <a:p>
            <a:r>
              <a:rPr lang="en-IN" u="sng" dirty="0"/>
              <a:t>Hypothesis Testing:-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1CF02B8-0A20-7D6B-B3C8-796A8DC7EF51}"/>
                  </a:ext>
                </a:extLst>
              </p:cNvPr>
              <p:cNvSpPr txBox="1"/>
              <p:nvPr/>
            </p:nvSpPr>
            <p:spPr>
              <a:xfrm>
                <a:off x="823143" y="1541062"/>
                <a:ext cx="10652685" cy="1200329"/>
              </a:xfrm>
              <a:prstGeom prst="rect">
                <a:avLst/>
              </a:prstGeom>
              <a:noFill/>
            </p:spPr>
            <p:txBody>
              <a:bodyPr wrap="square" rtlCol="0">
                <a:spAutoFit/>
              </a:bodyPr>
              <a:lstStyle/>
              <a:p>
                <a:r>
                  <a:rPr lang="en-IN" sz="2400" dirty="0">
                    <a:solidFill>
                      <a:schemeClr val="tx1"/>
                    </a:solidFill>
                  </a:rPr>
                  <a:t>As in the case with Holland’s p1 model, hypothesis tests checking for various </a:t>
                </a:r>
                <a:r>
                  <a:rPr lang="en-IN" sz="2400" dirty="0" err="1">
                    <a:solidFill>
                      <a:schemeClr val="tx1"/>
                    </a:solidFill>
                  </a:rPr>
                  <a:t>submodel</a:t>
                </a:r>
                <a:r>
                  <a:rPr lang="en-IN" sz="2400" dirty="0">
                    <a:solidFill>
                      <a:schemeClr val="tx1"/>
                    </a:solidFill>
                  </a:rPr>
                  <a:t> assumption can be done using the Likelihood ratio test with chi-</a:t>
                </a:r>
                <a:r>
                  <a:rPr lang="en-IN" sz="2400" dirty="0" err="1">
                    <a:solidFill>
                      <a:schemeClr val="tx1"/>
                    </a:solidFill>
                  </a:rPr>
                  <a:t>sq</a:t>
                </a:r>
                <a:r>
                  <a:rPr lang="en-IN" sz="2400" dirty="0">
                    <a:solidFill>
                      <a:schemeClr val="tx1"/>
                    </a:solidFill>
                  </a:rPr>
                  <a:t> distribution. In p1 </a:t>
                </a:r>
                <a:r>
                  <a:rPr lang="en-IN" sz="2400" dirty="0" err="1">
                    <a:solidFill>
                      <a:schemeClr val="tx1"/>
                    </a:solidFill>
                  </a:rPr>
                  <a:t>blockmodel</a:t>
                </a:r>
                <a:r>
                  <a:rPr lang="en-IN" sz="2400" dirty="0">
                    <a:solidFill>
                      <a:schemeClr val="tx1"/>
                    </a:solidFill>
                  </a:rPr>
                  <a:t>, the significance of </a:t>
                </a:r>
                <a14:m>
                  <m:oMath xmlns:m="http://schemas.openxmlformats.org/officeDocument/2006/math">
                    <m:r>
                      <a:rPr lang="en-IN" sz="2400" i="1" smtClean="0">
                        <a:solidFill>
                          <a:schemeClr val="tx1"/>
                        </a:solidFill>
                        <a:latin typeface="Cambria Math" panose="02040503050406030204" pitchFamily="18" charset="0"/>
                      </a:rPr>
                      <m:t>𝜆</m:t>
                    </m:r>
                    <m:r>
                      <a:rPr lang="en-IN" sz="2400" b="0" i="0" smtClean="0">
                        <a:solidFill>
                          <a:schemeClr val="tx1"/>
                        </a:solidFill>
                        <a:latin typeface="Cambria Math" panose="02040503050406030204" pitchFamily="18" charset="0"/>
                      </a:rPr>
                      <m:t> </m:t>
                    </m:r>
                    <m:r>
                      <m:rPr>
                        <m:sty m:val="p"/>
                      </m:rPr>
                      <a:rPr lang="en-IN" sz="2400" b="0" i="0" smtClean="0">
                        <a:solidFill>
                          <a:schemeClr val="tx1"/>
                        </a:solidFill>
                        <a:latin typeface="Cambria Math" panose="02040503050406030204" pitchFamily="18" charset="0"/>
                      </a:rPr>
                      <m:t>is</m:t>
                    </m:r>
                    <m:r>
                      <a:rPr lang="en-IN" sz="2400" b="0" i="0" smtClean="0">
                        <a:solidFill>
                          <a:schemeClr val="tx1"/>
                        </a:solidFill>
                        <a:latin typeface="Cambria Math" panose="02040503050406030204" pitchFamily="18" charset="0"/>
                      </a:rPr>
                      <m:t> </m:t>
                    </m:r>
                    <m:r>
                      <m:rPr>
                        <m:sty m:val="p"/>
                      </m:rPr>
                      <a:rPr lang="en-IN" sz="2400" b="0" i="0" smtClean="0">
                        <a:solidFill>
                          <a:schemeClr val="tx1"/>
                        </a:solidFill>
                        <a:latin typeface="Cambria Math" panose="02040503050406030204" pitchFamily="18" charset="0"/>
                      </a:rPr>
                      <m:t>as</m:t>
                    </m:r>
                    <m:r>
                      <a:rPr lang="en-IN" sz="2400" b="0" i="0" smtClean="0">
                        <a:solidFill>
                          <a:schemeClr val="tx1"/>
                        </a:solidFill>
                        <a:latin typeface="Cambria Math" panose="02040503050406030204" pitchFamily="18" charset="0"/>
                      </a:rPr>
                      <m:t>,</m:t>
                    </m:r>
                  </m:oMath>
                </a14:m>
                <a:r>
                  <a:rPr lang="en-IN" sz="2400" dirty="0">
                    <a:solidFill>
                      <a:schemeClr val="tx1"/>
                    </a:solidFill>
                  </a:rPr>
                  <a:t> </a:t>
                </a:r>
              </a:p>
            </p:txBody>
          </p:sp>
        </mc:Choice>
        <mc:Fallback xmlns="">
          <p:sp>
            <p:nvSpPr>
              <p:cNvPr id="4" name="TextBox 3">
                <a:extLst>
                  <a:ext uri="{FF2B5EF4-FFF2-40B4-BE49-F238E27FC236}">
                    <a16:creationId xmlns:a16="http://schemas.microsoft.com/office/drawing/2014/main" id="{71CF02B8-0A20-7D6B-B3C8-796A8DC7EF51}"/>
                  </a:ext>
                </a:extLst>
              </p:cNvPr>
              <p:cNvSpPr txBox="1">
                <a:spLocks noRot="1" noChangeAspect="1" noMove="1" noResize="1" noEditPoints="1" noAdjustHandles="1" noChangeArrowheads="1" noChangeShapeType="1" noTextEdit="1"/>
              </p:cNvSpPr>
              <p:nvPr/>
            </p:nvSpPr>
            <p:spPr>
              <a:xfrm>
                <a:off x="823143" y="1541062"/>
                <a:ext cx="10652685" cy="1200329"/>
              </a:xfrm>
              <a:prstGeom prst="rect">
                <a:avLst/>
              </a:prstGeom>
              <a:blipFill>
                <a:blip r:embed="rId2"/>
                <a:stretch>
                  <a:fillRect l="-858" t="-3553" b="-111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B2E1BF6-0BCA-3FFD-BEDC-44E6EA2F4A2E}"/>
                  </a:ext>
                </a:extLst>
              </p:cNvPr>
              <p:cNvSpPr txBox="1"/>
              <p:nvPr/>
            </p:nvSpPr>
            <p:spPr>
              <a:xfrm flipH="1">
                <a:off x="3028207" y="2975863"/>
                <a:ext cx="19653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2400" b="1" i="1" smtClean="0">
                              <a:solidFill>
                                <a:schemeClr val="tx1"/>
                              </a:solidFill>
                              <a:latin typeface="Cambria Math" panose="02040503050406030204" pitchFamily="18" charset="0"/>
                            </a:rPr>
                          </m:ctrlPr>
                        </m:sSubPr>
                        <m:e>
                          <m:r>
                            <a:rPr lang="en-IN" sz="2400" b="1" i="1">
                              <a:solidFill>
                                <a:schemeClr val="tx1"/>
                              </a:solidFill>
                              <a:latin typeface="Cambria Math" panose="02040503050406030204" pitchFamily="18" charset="0"/>
                            </a:rPr>
                            <m:t>𝑯</m:t>
                          </m:r>
                        </m:e>
                        <m:sub>
                          <m:r>
                            <a:rPr lang="en-IN" sz="2400" b="1" i="0">
                              <a:solidFill>
                                <a:schemeClr val="tx1"/>
                              </a:solidFill>
                              <a:latin typeface="Cambria Math" panose="02040503050406030204" pitchFamily="18" charset="0"/>
                            </a:rPr>
                            <m:t>𝟎</m:t>
                          </m:r>
                        </m:sub>
                      </m:sSub>
                      <m:r>
                        <a:rPr lang="en-IN" sz="2400" b="1" i="0">
                          <a:solidFill>
                            <a:schemeClr val="tx1"/>
                          </a:solidFill>
                          <a:latin typeface="Cambria Math" panose="02040503050406030204" pitchFamily="18" charset="0"/>
                        </a:rPr>
                        <m:t>:</m:t>
                      </m:r>
                      <m:r>
                        <a:rPr lang="en-IN" sz="2400" b="1" i="1" smtClean="0">
                          <a:solidFill>
                            <a:schemeClr val="tx1"/>
                          </a:solidFill>
                          <a:latin typeface="Cambria Math" panose="02040503050406030204" pitchFamily="18" charset="0"/>
                        </a:rPr>
                        <m:t>𝝀</m:t>
                      </m:r>
                      <m:r>
                        <a:rPr lang="en-IN" sz="2400" b="1" i="0">
                          <a:solidFill>
                            <a:schemeClr val="tx1"/>
                          </a:solidFill>
                          <a:latin typeface="Cambria Math" panose="02040503050406030204" pitchFamily="18" charset="0"/>
                        </a:rPr>
                        <m:t>=</m:t>
                      </m:r>
                      <m:r>
                        <a:rPr lang="en-IN" sz="2400" b="1" i="0">
                          <a:solidFill>
                            <a:schemeClr val="tx1"/>
                          </a:solidFill>
                          <a:latin typeface="Cambria Math" panose="02040503050406030204" pitchFamily="18" charset="0"/>
                        </a:rPr>
                        <m:t>𝟎</m:t>
                      </m:r>
                    </m:oMath>
                  </m:oMathPara>
                </a14:m>
                <a:endParaRPr lang="en-IN" sz="2400" b="1" dirty="0">
                  <a:solidFill>
                    <a:schemeClr val="tx1"/>
                  </a:solidFill>
                </a:endParaRPr>
              </a:p>
            </p:txBody>
          </p:sp>
        </mc:Choice>
        <mc:Fallback xmlns="">
          <p:sp>
            <p:nvSpPr>
              <p:cNvPr id="5" name="TextBox 4">
                <a:extLst>
                  <a:ext uri="{FF2B5EF4-FFF2-40B4-BE49-F238E27FC236}">
                    <a16:creationId xmlns:a16="http://schemas.microsoft.com/office/drawing/2014/main" id="{DB2E1BF6-0BCA-3FFD-BEDC-44E6EA2F4A2E}"/>
                  </a:ext>
                </a:extLst>
              </p:cNvPr>
              <p:cNvSpPr txBox="1">
                <a:spLocks noRot="1" noChangeAspect="1" noMove="1" noResize="1" noEditPoints="1" noAdjustHandles="1" noChangeArrowheads="1" noChangeShapeType="1" noTextEdit="1"/>
              </p:cNvSpPr>
              <p:nvPr/>
            </p:nvSpPr>
            <p:spPr>
              <a:xfrm flipH="1">
                <a:off x="3028207" y="2975863"/>
                <a:ext cx="1965368" cy="461665"/>
              </a:xfrm>
              <a:prstGeom prst="rect">
                <a:avLst/>
              </a:prstGeom>
              <a:blipFill>
                <a:blip r:embed="rId3"/>
                <a:stretch>
                  <a:fillRect b="-3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E07B393-A8AB-1BCF-A392-0A733D25F185}"/>
                  </a:ext>
                </a:extLst>
              </p:cNvPr>
              <p:cNvSpPr txBox="1"/>
              <p:nvPr/>
            </p:nvSpPr>
            <p:spPr>
              <a:xfrm>
                <a:off x="6351071" y="2975863"/>
                <a:ext cx="1762001" cy="453137"/>
              </a:xfrm>
              <a:prstGeom prst="rect">
                <a:avLst/>
              </a:prstGeom>
              <a:noFill/>
            </p:spPr>
            <p:txBody>
              <a:bodyPr wrap="square">
                <a:spAutoFit/>
              </a:bodyPr>
              <a:lstStyle/>
              <a:p>
                <a14:m>
                  <m:oMath xmlns:m="http://schemas.openxmlformats.org/officeDocument/2006/math">
                    <m:sSub>
                      <m:sSubPr>
                        <m:ctrlPr>
                          <a:rPr lang="en-IN" sz="2400" b="1" i="1" smtClean="0">
                            <a:solidFill>
                              <a:schemeClr val="tx1"/>
                            </a:solidFill>
                            <a:latin typeface="Cambria Math" panose="02040503050406030204" pitchFamily="18" charset="0"/>
                          </a:rPr>
                        </m:ctrlPr>
                      </m:sSubPr>
                      <m:e>
                        <m:r>
                          <a:rPr lang="en-IN" sz="2400" b="1" i="1" smtClean="0">
                            <a:solidFill>
                              <a:schemeClr val="tx1"/>
                            </a:solidFill>
                            <a:latin typeface="Cambria Math" panose="02040503050406030204" pitchFamily="18" charset="0"/>
                          </a:rPr>
                          <m:t> </m:t>
                        </m:r>
                        <m:r>
                          <a:rPr lang="en-IN" sz="2400" b="1" i="1">
                            <a:solidFill>
                              <a:schemeClr val="tx1"/>
                            </a:solidFill>
                            <a:latin typeface="Cambria Math" panose="02040503050406030204" pitchFamily="18" charset="0"/>
                          </a:rPr>
                          <m:t>𝑯</m:t>
                        </m:r>
                      </m:e>
                      <m:sub>
                        <m:r>
                          <a:rPr lang="en-IN" sz="2400" b="1" i="1" smtClean="0">
                            <a:solidFill>
                              <a:schemeClr val="tx1"/>
                            </a:solidFill>
                            <a:latin typeface="Cambria Math" panose="02040503050406030204" pitchFamily="18" charset="0"/>
                          </a:rPr>
                          <m:t>𝟏</m:t>
                        </m:r>
                      </m:sub>
                    </m:sSub>
                    <m:r>
                      <a:rPr lang="en-IN" sz="2400" b="1">
                        <a:solidFill>
                          <a:schemeClr val="tx1"/>
                        </a:solidFill>
                        <a:latin typeface="Cambria Math" panose="02040503050406030204" pitchFamily="18" charset="0"/>
                      </a:rPr>
                      <m:t>:</m:t>
                    </m:r>
                    <m:r>
                      <a:rPr lang="en-IN" sz="2400" b="1" i="1">
                        <a:solidFill>
                          <a:schemeClr val="tx1"/>
                        </a:solidFill>
                        <a:latin typeface="Cambria Math" panose="02040503050406030204" pitchFamily="18" charset="0"/>
                      </a:rPr>
                      <m:t>𝝀</m:t>
                    </m:r>
                    <m:r>
                      <a:rPr lang="en-IN" sz="2400" b="1" smtClean="0">
                        <a:solidFill>
                          <a:schemeClr val="tx1"/>
                        </a:solidFill>
                        <a:latin typeface="Cambria Math" panose="02040503050406030204" pitchFamily="18" charset="0"/>
                      </a:rPr>
                      <m:t>≠</m:t>
                    </m:r>
                    <m:r>
                      <a:rPr lang="en-IN" sz="2400" b="1" i="1">
                        <a:solidFill>
                          <a:schemeClr val="tx1"/>
                        </a:solidFill>
                        <a:latin typeface="Cambria Math" panose="02040503050406030204" pitchFamily="18" charset="0"/>
                      </a:rPr>
                      <m:t>𝟎</m:t>
                    </m:r>
                  </m:oMath>
                </a14:m>
                <a:r>
                  <a:rPr lang="en-IN" sz="1800" b="1" dirty="0">
                    <a:solidFill>
                      <a:schemeClr val="tx1"/>
                    </a:solidFill>
                  </a:rPr>
                  <a:t> </a:t>
                </a:r>
                <a:endParaRPr lang="en-IN" dirty="0"/>
              </a:p>
            </p:txBody>
          </p:sp>
        </mc:Choice>
        <mc:Fallback xmlns="">
          <p:sp>
            <p:nvSpPr>
              <p:cNvPr id="7" name="TextBox 6">
                <a:extLst>
                  <a:ext uri="{FF2B5EF4-FFF2-40B4-BE49-F238E27FC236}">
                    <a16:creationId xmlns:a16="http://schemas.microsoft.com/office/drawing/2014/main" id="{9E07B393-A8AB-1BCF-A392-0A733D25F185}"/>
                  </a:ext>
                </a:extLst>
              </p:cNvPr>
              <p:cNvSpPr txBox="1">
                <a:spLocks noRot="1" noChangeAspect="1" noMove="1" noResize="1" noEditPoints="1" noAdjustHandles="1" noChangeArrowheads="1" noChangeShapeType="1" noTextEdit="1"/>
              </p:cNvSpPr>
              <p:nvPr/>
            </p:nvSpPr>
            <p:spPr>
              <a:xfrm>
                <a:off x="6351071" y="2975863"/>
                <a:ext cx="1762001" cy="453137"/>
              </a:xfrm>
              <a:prstGeom prst="rect">
                <a:avLst/>
              </a:prstGeom>
              <a:blipFill>
                <a:blip r:embed="rId4"/>
                <a:stretch>
                  <a:fillRect b="-5333"/>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357906B7-2CF6-CB23-EE18-E6AA32FFD7C8}"/>
              </a:ext>
            </a:extLst>
          </p:cNvPr>
          <p:cNvSpPr txBox="1"/>
          <p:nvPr/>
        </p:nvSpPr>
        <p:spPr>
          <a:xfrm>
            <a:off x="5369326" y="2975863"/>
            <a:ext cx="471604" cy="461665"/>
          </a:xfrm>
          <a:prstGeom prst="rect">
            <a:avLst/>
          </a:prstGeom>
          <a:noFill/>
        </p:spPr>
        <p:txBody>
          <a:bodyPr wrap="none" rtlCol="0">
            <a:spAutoFit/>
          </a:bodyPr>
          <a:lstStyle/>
          <a:p>
            <a:r>
              <a:rPr lang="en-IN" sz="2400" dirty="0"/>
              <a:t>vs</a:t>
            </a:r>
          </a:p>
        </p:txBody>
      </p:sp>
      <p:sp>
        <p:nvSpPr>
          <p:cNvPr id="9" name="TextBox 8">
            <a:extLst>
              <a:ext uri="{FF2B5EF4-FFF2-40B4-BE49-F238E27FC236}">
                <a16:creationId xmlns:a16="http://schemas.microsoft.com/office/drawing/2014/main" id="{E5BAE406-B2F3-21B7-71DF-D015F1AFAD71}"/>
              </a:ext>
            </a:extLst>
          </p:cNvPr>
          <p:cNvSpPr txBox="1"/>
          <p:nvPr/>
        </p:nvSpPr>
        <p:spPr>
          <a:xfrm>
            <a:off x="904290" y="3591907"/>
            <a:ext cx="10652685" cy="400110"/>
          </a:xfrm>
          <a:prstGeom prst="rect">
            <a:avLst/>
          </a:prstGeom>
          <a:noFill/>
        </p:spPr>
        <p:txBody>
          <a:bodyPr wrap="square" rtlCol="0">
            <a:spAutoFit/>
          </a:bodyPr>
          <a:lstStyle/>
          <a:p>
            <a:r>
              <a:rPr lang="en-IN" sz="2000" dirty="0">
                <a:solidFill>
                  <a:schemeClr val="tx1"/>
                </a:solidFill>
              </a:rPr>
              <a:t>Log likelihoods can be expressed </a:t>
            </a:r>
            <a:r>
              <a:rPr lang="en-IN" sz="2000" dirty="0"/>
              <a:t>explicitly in terms of dyadic probabilities as,</a:t>
            </a:r>
            <a:endParaRPr lang="en-IN" sz="2000" dirty="0">
              <a:solidFill>
                <a:schemeClr val="tx1"/>
              </a:solidFill>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3F8702-EB37-09BA-B241-432D632782BB}"/>
                  </a:ext>
                </a:extLst>
              </p:cNvPr>
              <p:cNvSpPr txBox="1"/>
              <p:nvPr/>
            </p:nvSpPr>
            <p:spPr>
              <a:xfrm flipH="1">
                <a:off x="1066800" y="4357544"/>
                <a:ext cx="10058400" cy="696153"/>
              </a:xfrm>
              <a:prstGeom prst="rect">
                <a:avLst/>
              </a:prstGeom>
              <a:noFill/>
            </p:spPr>
            <p:txBody>
              <a:bodyPr wrap="square" rtlCol="0">
                <a:spAutoFit/>
              </a:bodyPr>
              <a:lstStyle/>
              <a:p>
                <a14:m>
                  <m:oMath xmlns:m="http://schemas.openxmlformats.org/officeDocument/2006/math">
                    <m:r>
                      <a:rPr lang="en-IN" sz="2000" b="1" i="1" dirty="0" smtClean="0">
                        <a:solidFill>
                          <a:schemeClr val="tx1"/>
                        </a:solidFill>
                        <a:latin typeface="Cambria Math" panose="02040503050406030204" pitchFamily="18" charset="0"/>
                      </a:rPr>
                      <m:t>𝐿</m:t>
                    </m:r>
                    <m:r>
                      <a:rPr lang="en-IN" sz="2000" b="1" i="0" dirty="0">
                        <a:solidFill>
                          <a:schemeClr val="tx1"/>
                        </a:solidFill>
                        <a:latin typeface="Cambria Math" panose="02040503050406030204" pitchFamily="18" charset="0"/>
                      </a:rPr>
                      <m:t>=</m:t>
                    </m:r>
                    <m:nary>
                      <m:naryPr>
                        <m:chr m:val="∑"/>
                        <m:limLoc m:val="undOvr"/>
                        <m:grow m:val="on"/>
                        <m:supHide m:val="on"/>
                        <m:ctrlPr>
                          <a:rPr lang="en-IN" sz="2000" b="1" i="1" dirty="0">
                            <a:solidFill>
                              <a:schemeClr val="tx1"/>
                            </a:solidFill>
                            <a:latin typeface="Cambria Math" panose="02040503050406030204" pitchFamily="18" charset="0"/>
                          </a:rPr>
                        </m:ctrlPr>
                      </m:naryPr>
                      <m:sub>
                        <m:r>
                          <a:rPr lang="en-IN" sz="2000" b="1" i="1" dirty="0">
                            <a:solidFill>
                              <a:schemeClr val="tx1"/>
                            </a:solidFill>
                            <a:latin typeface="Cambria Math" panose="02040503050406030204" pitchFamily="18" charset="0"/>
                          </a:rPr>
                          <m:t>𝑖</m:t>
                        </m:r>
                        <m:r>
                          <a:rPr lang="en-IN" sz="2000" b="1" i="0" dirty="0">
                            <a:solidFill>
                              <a:schemeClr val="tx1"/>
                            </a:solidFill>
                            <a:latin typeface="Cambria Math" panose="02040503050406030204" pitchFamily="18" charset="0"/>
                          </a:rPr>
                          <m:t>&lt;</m:t>
                        </m:r>
                        <m:r>
                          <a:rPr lang="en-IN" sz="2000" b="1" i="1" dirty="0">
                            <a:solidFill>
                              <a:schemeClr val="tx1"/>
                            </a:solidFill>
                            <a:latin typeface="Cambria Math" panose="02040503050406030204" pitchFamily="18" charset="0"/>
                          </a:rPr>
                          <m:t>𝑗</m:t>
                        </m:r>
                      </m:sub>
                      <m:sup/>
                      <m:e>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𝑖𝑗</m:t>
                            </m:r>
                          </m:sub>
                        </m:sSub>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𝑗</m:t>
                            </m:r>
                            <m:r>
                              <a:rPr lang="en-IN" sz="2000" b="1" i="1" dirty="0" smtClean="0">
                                <a:solidFill>
                                  <a:schemeClr val="tx1"/>
                                </a:solidFill>
                                <a:latin typeface="Cambria Math" panose="02040503050406030204" pitchFamily="18" charset="0"/>
                              </a:rPr>
                              <m:t>𝒊</m:t>
                            </m:r>
                          </m:sub>
                        </m:sSub>
                        <m:r>
                          <a:rPr lang="en-IN" sz="2000" b="1" i="1" dirty="0" smtClean="0">
                            <a:solidFill>
                              <a:schemeClr val="tx1"/>
                            </a:solidFill>
                            <a:latin typeface="Cambria Math" panose="02040503050406030204" pitchFamily="18" charset="0"/>
                          </a:rPr>
                          <m:t>𝒍𝒐𝒈</m:t>
                        </m:r>
                        <m:r>
                          <a:rPr lang="en-IN" sz="2000" b="1" i="1" dirty="0" smtClean="0">
                            <a:solidFill>
                              <a:schemeClr val="tx1"/>
                            </a:solidFill>
                            <a:latin typeface="Cambria Math" panose="02040503050406030204" pitchFamily="18" charset="0"/>
                          </a:rPr>
                          <m:t>(</m:t>
                        </m:r>
                        <m:sSub>
                          <m:sSubPr>
                            <m:ctrlPr>
                              <a:rPr lang="en-IN" sz="2000" b="1" i="1" dirty="0" smtClean="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𝑚</m:t>
                            </m:r>
                          </m:e>
                          <m:sub>
                            <m:r>
                              <a:rPr lang="en-IN" sz="2000" b="1" i="1" dirty="0" smtClean="0">
                                <a:solidFill>
                                  <a:schemeClr val="tx1"/>
                                </a:solidFill>
                                <a:latin typeface="Cambria Math" panose="02040503050406030204" pitchFamily="18" charset="0"/>
                              </a:rPr>
                              <m:t>𝑖</m:t>
                            </m:r>
                            <m:r>
                              <a:rPr lang="en-IN" sz="2000" b="1" i="1" dirty="0" smtClean="0">
                                <a:solidFill>
                                  <a:schemeClr val="tx1"/>
                                </a:solidFill>
                                <a:latin typeface="Cambria Math" panose="02040503050406030204" pitchFamily="18" charset="0"/>
                              </a:rPr>
                              <m:t>𝒋</m:t>
                            </m:r>
                          </m:sub>
                        </m:sSub>
                        <m:r>
                          <a:rPr lang="en-IN" sz="2000" b="1" i="1" dirty="0" smtClean="0">
                            <a:solidFill>
                              <a:schemeClr val="tx1"/>
                            </a:solidFill>
                            <a:latin typeface="Cambria Math" panose="02040503050406030204" pitchFamily="18" charset="0"/>
                          </a:rPr>
                          <m:t>)</m:t>
                        </m:r>
                      </m:e>
                    </m:nary>
                  </m:oMath>
                </a14:m>
                <a:r>
                  <a:rPr lang="en-IN" sz="2000" b="1" dirty="0">
                    <a:solidFill>
                      <a:schemeClr val="tx1"/>
                    </a:solidFill>
                  </a:rPr>
                  <a:t>+ </a:t>
                </a:r>
                <a14:m>
                  <m:oMath xmlns:m="http://schemas.openxmlformats.org/officeDocument/2006/math">
                    <m:nary>
                      <m:naryPr>
                        <m:chr m:val="∑"/>
                        <m:limLoc m:val="undOvr"/>
                        <m:grow m:val="on"/>
                        <m:supHide m:val="on"/>
                        <m:ctrlPr>
                          <a:rPr lang="en-IN" sz="2000" b="1" i="1" dirty="0">
                            <a:solidFill>
                              <a:schemeClr val="tx1"/>
                            </a:solidFill>
                            <a:latin typeface="Cambria Math" panose="02040503050406030204" pitchFamily="18" charset="0"/>
                          </a:rPr>
                        </m:ctrlPr>
                      </m:naryPr>
                      <m:sub>
                        <m:r>
                          <a:rPr lang="en-IN" sz="2000" b="1" i="1" dirty="0">
                            <a:solidFill>
                              <a:schemeClr val="tx1"/>
                            </a:solidFill>
                            <a:latin typeface="Cambria Math" panose="02040503050406030204" pitchFamily="18" charset="0"/>
                          </a:rPr>
                          <m:t>𝑖</m:t>
                        </m:r>
                        <m:r>
                          <a:rPr lang="en-IN" sz="2000" b="1" dirty="0">
                            <a:solidFill>
                              <a:schemeClr val="tx1"/>
                            </a:solidFill>
                            <a:latin typeface="Cambria Math" panose="02040503050406030204" pitchFamily="18" charset="0"/>
                          </a:rPr>
                          <m:t>&lt;</m:t>
                        </m:r>
                        <m:r>
                          <a:rPr lang="en-IN" sz="2000" b="1" i="1" dirty="0">
                            <a:solidFill>
                              <a:schemeClr val="tx1"/>
                            </a:solidFill>
                            <a:latin typeface="Cambria Math" panose="02040503050406030204" pitchFamily="18" charset="0"/>
                          </a:rPr>
                          <m:t>𝑗</m:t>
                        </m:r>
                      </m:sub>
                      <m:sup/>
                      <m:e>
                        <m:sSub>
                          <m:sSubPr>
                            <m:ctrlPr>
                              <a:rPr lang="en-IN" sz="2000" b="1" i="1" dirty="0">
                                <a:solidFill>
                                  <a:schemeClr val="tx1"/>
                                </a:solidFill>
                                <a:latin typeface="Cambria Math" panose="02040503050406030204" pitchFamily="18" charset="0"/>
                              </a:rPr>
                            </m:ctrlPr>
                          </m:sSubPr>
                          <m:e>
                            <m:r>
                              <a:rPr lang="en-IN" sz="2000" b="1" i="1" dirty="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𝑖𝑗</m:t>
                            </m:r>
                          </m:sub>
                        </m:sSub>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𝟏</m:t>
                        </m:r>
                        <m:r>
                          <a:rPr lang="en-IN" sz="2000" b="1" i="1" dirty="0" smtClean="0">
                            <a:solidFill>
                              <a:schemeClr val="tx1"/>
                            </a:solidFill>
                            <a:latin typeface="Cambria Math" panose="02040503050406030204" pitchFamily="18" charset="0"/>
                          </a:rPr>
                          <m:t>−</m:t>
                        </m:r>
                        <m:sSub>
                          <m:sSubPr>
                            <m:ctrlPr>
                              <a:rPr lang="en-IN" sz="2000" b="1" i="1" dirty="0">
                                <a:solidFill>
                                  <a:schemeClr val="tx1"/>
                                </a:solidFill>
                                <a:latin typeface="Cambria Math" panose="02040503050406030204" pitchFamily="18" charset="0"/>
                              </a:rPr>
                            </m:ctrlPr>
                          </m:sSubPr>
                          <m:e>
                            <m:r>
                              <a:rPr lang="en-IN" sz="2000" b="1" i="1" dirty="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𝑖𝑗</m:t>
                            </m:r>
                          </m:sub>
                        </m:sSub>
                        <m:r>
                          <a:rPr lang="en-IN" sz="2000" b="1" i="1" dirty="0" smtClean="0">
                            <a:solidFill>
                              <a:schemeClr val="tx1"/>
                            </a:solidFill>
                            <a:latin typeface="Cambria Math" panose="02040503050406030204" pitchFamily="18" charset="0"/>
                          </a:rPr>
                          <m:t>)</m:t>
                        </m:r>
                        <m:r>
                          <a:rPr lang="en-IN" sz="2000" b="1" i="1" dirty="0">
                            <a:solidFill>
                              <a:schemeClr val="tx1"/>
                            </a:solidFill>
                            <a:latin typeface="Cambria Math" panose="02040503050406030204" pitchFamily="18" charset="0"/>
                          </a:rPr>
                          <m:t>𝒍𝒐𝒈</m:t>
                        </m:r>
                        <m:r>
                          <a:rPr lang="en-IN" sz="2000" b="1" i="1" dirty="0">
                            <a:solidFill>
                              <a:schemeClr val="tx1"/>
                            </a:solidFill>
                            <a:latin typeface="Cambria Math" panose="02040503050406030204" pitchFamily="18" charset="0"/>
                          </a:rPr>
                          <m:t>(</m:t>
                        </m:r>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𝒂</m:t>
                            </m:r>
                          </m:e>
                          <m:sub>
                            <m:r>
                              <a:rPr lang="en-IN" sz="2000" b="1" i="1" dirty="0">
                                <a:solidFill>
                                  <a:schemeClr val="tx1"/>
                                </a:solidFill>
                                <a:latin typeface="Cambria Math" panose="02040503050406030204" pitchFamily="18" charset="0"/>
                              </a:rPr>
                              <m:t>𝑖</m:t>
                            </m:r>
                            <m:r>
                              <a:rPr lang="en-IN" sz="2000" b="1" i="1" dirty="0">
                                <a:solidFill>
                                  <a:schemeClr val="tx1"/>
                                </a:solidFill>
                                <a:latin typeface="Cambria Math" panose="02040503050406030204" pitchFamily="18" charset="0"/>
                              </a:rPr>
                              <m:t>𝒋</m:t>
                            </m:r>
                          </m:sub>
                        </m:sSub>
                        <m:r>
                          <a:rPr lang="en-IN" sz="2000" b="1" i="1" dirty="0">
                            <a:solidFill>
                              <a:schemeClr val="tx1"/>
                            </a:solidFill>
                            <a:latin typeface="Cambria Math" panose="02040503050406030204" pitchFamily="18" charset="0"/>
                          </a:rPr>
                          <m:t>)</m:t>
                        </m:r>
                      </m:e>
                    </m:nary>
                  </m:oMath>
                </a14:m>
                <a:r>
                  <a:rPr lang="en-IN" sz="2000" b="1" dirty="0">
                    <a:solidFill>
                      <a:schemeClr val="tx1"/>
                    </a:solidFill>
                  </a:rPr>
                  <a:t>+ </a:t>
                </a:r>
                <a14:m>
                  <m:oMath xmlns:m="http://schemas.openxmlformats.org/officeDocument/2006/math">
                    <m:nary>
                      <m:naryPr>
                        <m:chr m:val="∑"/>
                        <m:limLoc m:val="undOvr"/>
                        <m:grow m:val="on"/>
                        <m:supHide m:val="on"/>
                        <m:ctrlPr>
                          <a:rPr lang="en-IN" sz="2000" b="1" i="1" dirty="0">
                            <a:solidFill>
                              <a:schemeClr val="tx1"/>
                            </a:solidFill>
                            <a:latin typeface="Cambria Math" panose="02040503050406030204" pitchFamily="18" charset="0"/>
                          </a:rPr>
                        </m:ctrlPr>
                      </m:naryPr>
                      <m:sub>
                        <m:r>
                          <a:rPr lang="en-IN" sz="2000" b="1" i="1" dirty="0">
                            <a:solidFill>
                              <a:schemeClr val="tx1"/>
                            </a:solidFill>
                            <a:latin typeface="Cambria Math" panose="02040503050406030204" pitchFamily="18" charset="0"/>
                          </a:rPr>
                          <m:t>𝑖</m:t>
                        </m:r>
                        <m:r>
                          <a:rPr lang="en-IN" sz="2000" b="1" dirty="0">
                            <a:solidFill>
                              <a:schemeClr val="tx1"/>
                            </a:solidFill>
                            <a:latin typeface="Cambria Math" panose="02040503050406030204" pitchFamily="18" charset="0"/>
                          </a:rPr>
                          <m:t>&lt;</m:t>
                        </m:r>
                        <m:r>
                          <a:rPr lang="en-IN" sz="2000" b="1" i="1" dirty="0">
                            <a:solidFill>
                              <a:schemeClr val="tx1"/>
                            </a:solidFill>
                            <a:latin typeface="Cambria Math" panose="02040503050406030204" pitchFamily="18" charset="0"/>
                          </a:rPr>
                          <m:t>𝑗</m:t>
                        </m:r>
                      </m:sub>
                      <m:sup/>
                      <m:e>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𝟏</m:t>
                            </m:r>
                            <m:r>
                              <a:rPr lang="en-IN" sz="2000" b="1" i="1" dirty="0" smtClean="0">
                                <a:solidFill>
                                  <a:schemeClr val="tx1"/>
                                </a:solidFill>
                                <a:latin typeface="Cambria Math" panose="02040503050406030204" pitchFamily="18" charset="0"/>
                              </a:rPr>
                              <m:t>−</m:t>
                            </m:r>
                            <m:r>
                              <a:rPr lang="en-IN" sz="2000" b="1" i="1" dirty="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𝑖𝑗</m:t>
                            </m:r>
                          </m:sub>
                        </m:sSub>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𝟏</m:t>
                            </m:r>
                            <m:r>
                              <a:rPr lang="en-IN" sz="2000" b="1" i="1" dirty="0" smtClean="0">
                                <a:solidFill>
                                  <a:schemeClr val="tx1"/>
                                </a:solidFill>
                                <a:latin typeface="Cambria Math" panose="02040503050406030204" pitchFamily="18" charset="0"/>
                              </a:rPr>
                              <m:t>−</m:t>
                            </m:r>
                            <m:r>
                              <a:rPr lang="en-IN" sz="2000" b="1" i="1" dirty="0">
                                <a:solidFill>
                                  <a:schemeClr val="tx1"/>
                                </a:solidFill>
                                <a:latin typeface="Cambria Math" panose="02040503050406030204" pitchFamily="18" charset="0"/>
                              </a:rPr>
                              <m:t>𝑿</m:t>
                            </m:r>
                          </m:e>
                          <m:sub>
                            <m:r>
                              <a:rPr lang="en-IN" sz="2000" b="1" i="1" dirty="0">
                                <a:solidFill>
                                  <a:schemeClr val="tx1"/>
                                </a:solidFill>
                                <a:latin typeface="Cambria Math" panose="02040503050406030204" pitchFamily="18" charset="0"/>
                              </a:rPr>
                              <m:t>𝑖𝑗</m:t>
                            </m:r>
                          </m:sub>
                        </m:sSub>
                        <m:r>
                          <a:rPr lang="en-IN" sz="2000" b="1" i="1" dirty="0" smtClean="0">
                            <a:solidFill>
                              <a:schemeClr val="tx1"/>
                            </a:solidFill>
                            <a:latin typeface="Cambria Math" panose="02040503050406030204" pitchFamily="18" charset="0"/>
                          </a:rPr>
                          <m:t>)</m:t>
                        </m:r>
                        <m:r>
                          <a:rPr lang="en-IN" sz="2000" b="1" i="1" dirty="0">
                            <a:solidFill>
                              <a:schemeClr val="tx1"/>
                            </a:solidFill>
                            <a:latin typeface="Cambria Math" panose="02040503050406030204" pitchFamily="18" charset="0"/>
                          </a:rPr>
                          <m:t>𝒍𝒐𝒈</m:t>
                        </m:r>
                        <m:r>
                          <a:rPr lang="en-IN" sz="2000" b="1" i="1" dirty="0">
                            <a:solidFill>
                              <a:schemeClr val="tx1"/>
                            </a:solidFill>
                            <a:latin typeface="Cambria Math" panose="02040503050406030204" pitchFamily="18" charset="0"/>
                          </a:rPr>
                          <m:t>(</m:t>
                        </m:r>
                        <m:sSub>
                          <m:sSubPr>
                            <m:ctrlPr>
                              <a:rPr lang="en-IN" sz="2000" b="1" i="1" dirty="0">
                                <a:solidFill>
                                  <a:schemeClr val="tx1"/>
                                </a:solidFill>
                                <a:latin typeface="Cambria Math" panose="02040503050406030204" pitchFamily="18" charset="0"/>
                              </a:rPr>
                            </m:ctrlPr>
                          </m:sSubPr>
                          <m:e>
                            <m:r>
                              <a:rPr lang="en-IN" sz="2000" b="1" i="1" dirty="0" smtClean="0">
                                <a:solidFill>
                                  <a:schemeClr val="tx1"/>
                                </a:solidFill>
                                <a:latin typeface="Cambria Math" panose="02040503050406030204" pitchFamily="18" charset="0"/>
                              </a:rPr>
                              <m:t>𝒏</m:t>
                            </m:r>
                          </m:e>
                          <m:sub>
                            <m:r>
                              <a:rPr lang="en-IN" sz="2000" b="1" i="1" dirty="0">
                                <a:solidFill>
                                  <a:schemeClr val="tx1"/>
                                </a:solidFill>
                                <a:latin typeface="Cambria Math" panose="02040503050406030204" pitchFamily="18" charset="0"/>
                              </a:rPr>
                              <m:t>𝑖</m:t>
                            </m:r>
                            <m:r>
                              <a:rPr lang="en-IN" sz="2000" b="1" i="1" dirty="0">
                                <a:solidFill>
                                  <a:schemeClr val="tx1"/>
                                </a:solidFill>
                                <a:latin typeface="Cambria Math" panose="02040503050406030204" pitchFamily="18" charset="0"/>
                              </a:rPr>
                              <m:t>𝒋</m:t>
                            </m:r>
                          </m:sub>
                        </m:sSub>
                        <m:r>
                          <a:rPr lang="en-IN" sz="2000" b="1" i="1" dirty="0">
                            <a:solidFill>
                              <a:schemeClr val="tx1"/>
                            </a:solidFill>
                            <a:latin typeface="Cambria Math" panose="02040503050406030204" pitchFamily="18" charset="0"/>
                          </a:rPr>
                          <m:t>)</m:t>
                        </m:r>
                      </m:e>
                    </m:nary>
                  </m:oMath>
                </a14:m>
                <a:endParaRPr lang="en-IN" sz="2000" b="1" dirty="0">
                  <a:solidFill>
                    <a:schemeClr val="tx1"/>
                  </a:solidFill>
                </a:endParaRPr>
              </a:p>
            </p:txBody>
          </p:sp>
        </mc:Choice>
        <mc:Fallback xmlns="">
          <p:sp>
            <p:nvSpPr>
              <p:cNvPr id="10" name="TextBox 9">
                <a:extLst>
                  <a:ext uri="{FF2B5EF4-FFF2-40B4-BE49-F238E27FC236}">
                    <a16:creationId xmlns:a16="http://schemas.microsoft.com/office/drawing/2014/main" id="{9D3F8702-EB37-09BA-B241-432D632782BB}"/>
                  </a:ext>
                </a:extLst>
              </p:cNvPr>
              <p:cNvSpPr txBox="1">
                <a:spLocks noRot="1" noChangeAspect="1" noMove="1" noResize="1" noEditPoints="1" noAdjustHandles="1" noChangeArrowheads="1" noChangeShapeType="1" noTextEdit="1"/>
              </p:cNvSpPr>
              <p:nvPr/>
            </p:nvSpPr>
            <p:spPr>
              <a:xfrm flipH="1">
                <a:off x="1066800" y="4357544"/>
                <a:ext cx="10058400" cy="696153"/>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BCEF7B5-5D3C-2F63-21FC-1ADD4E5C2967}"/>
                  </a:ext>
                </a:extLst>
              </p:cNvPr>
              <p:cNvSpPr txBox="1"/>
              <p:nvPr/>
            </p:nvSpPr>
            <p:spPr>
              <a:xfrm flipH="1">
                <a:off x="3432215" y="5419224"/>
                <a:ext cx="4680857" cy="534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2400" b="1" i="1" dirty="0" smtClean="0">
                          <a:solidFill>
                            <a:schemeClr val="tx1"/>
                          </a:solidFill>
                          <a:latin typeface="Cambria Math" panose="02040503050406030204" pitchFamily="18" charset="0"/>
                        </a:rPr>
                        <m:t>𝑳𝑳𝑹</m:t>
                      </m:r>
                      <m:r>
                        <a:rPr lang="en-IN" sz="2400" b="1" i="0" dirty="0">
                          <a:solidFill>
                            <a:schemeClr val="tx1"/>
                          </a:solidFill>
                          <a:latin typeface="Cambria Math" panose="02040503050406030204" pitchFamily="18" charset="0"/>
                        </a:rPr>
                        <m:t>=−</m:t>
                      </m:r>
                      <m:r>
                        <a:rPr lang="en-IN" sz="2400" b="1" i="0" dirty="0">
                          <a:solidFill>
                            <a:schemeClr val="tx1"/>
                          </a:solidFill>
                          <a:latin typeface="Cambria Math" panose="02040503050406030204" pitchFamily="18" charset="0"/>
                        </a:rPr>
                        <m:t>𝟐</m:t>
                      </m:r>
                      <m:d>
                        <m:dPr>
                          <m:ctrlPr>
                            <a:rPr lang="en-IN" sz="2400" b="1" i="1" dirty="0">
                              <a:solidFill>
                                <a:schemeClr val="tx1"/>
                              </a:solidFill>
                              <a:latin typeface="Cambria Math" panose="02040503050406030204" pitchFamily="18" charset="0"/>
                            </a:rPr>
                          </m:ctrlPr>
                        </m:dPr>
                        <m:e>
                          <m:sSub>
                            <m:sSubPr>
                              <m:ctrlPr>
                                <a:rPr lang="en-IN" sz="2400" b="1" i="1" dirty="0">
                                  <a:solidFill>
                                    <a:schemeClr val="tx1"/>
                                  </a:solidFill>
                                  <a:latin typeface="Cambria Math" panose="02040503050406030204" pitchFamily="18" charset="0"/>
                                </a:rPr>
                              </m:ctrlPr>
                            </m:sSubPr>
                            <m:e>
                              <m:r>
                                <a:rPr lang="en-IN" sz="2400" b="1" i="1" dirty="0">
                                  <a:solidFill>
                                    <a:schemeClr val="tx1"/>
                                  </a:solidFill>
                                  <a:latin typeface="Cambria Math" panose="02040503050406030204" pitchFamily="18" charset="0"/>
                                </a:rPr>
                                <m:t>𝑳</m:t>
                              </m:r>
                            </m:e>
                            <m:sub>
                              <m:sSub>
                                <m:sSubPr>
                                  <m:ctrlPr>
                                    <a:rPr lang="en-IN" sz="2400" b="1" i="1">
                                      <a:latin typeface="Cambria Math" panose="02040503050406030204" pitchFamily="18" charset="0"/>
                                    </a:rPr>
                                  </m:ctrlPr>
                                </m:sSubPr>
                                <m:e>
                                  <m:r>
                                    <a:rPr lang="en-IN" sz="2400" b="1" i="1">
                                      <a:latin typeface="Cambria Math" panose="02040503050406030204" pitchFamily="18" charset="0"/>
                                    </a:rPr>
                                    <m:t>𝑯</m:t>
                                  </m:r>
                                </m:e>
                                <m:sub>
                                  <m:r>
                                    <a:rPr lang="en-IN" sz="2400" b="1" i="1">
                                      <a:latin typeface="Cambria Math" panose="02040503050406030204" pitchFamily="18" charset="0"/>
                                    </a:rPr>
                                    <m:t>𝟎</m:t>
                                  </m:r>
                                </m:sub>
                              </m:sSub>
                            </m:sub>
                          </m:sSub>
                          <m:r>
                            <a:rPr lang="en-IN" sz="2400" b="1" i="0" dirty="0">
                              <a:solidFill>
                                <a:schemeClr val="tx1"/>
                              </a:solidFill>
                              <a:latin typeface="Cambria Math" panose="02040503050406030204" pitchFamily="18" charset="0"/>
                            </a:rPr>
                            <m:t>−</m:t>
                          </m:r>
                          <m:sSub>
                            <m:sSubPr>
                              <m:ctrlPr>
                                <a:rPr lang="en-IN" sz="2400" b="1" i="1" dirty="0">
                                  <a:solidFill>
                                    <a:schemeClr val="tx1"/>
                                  </a:solidFill>
                                  <a:latin typeface="Cambria Math" panose="02040503050406030204" pitchFamily="18" charset="0"/>
                                </a:rPr>
                              </m:ctrlPr>
                            </m:sSubPr>
                            <m:e>
                              <m:r>
                                <a:rPr lang="en-IN" sz="2400" b="1" i="1" dirty="0">
                                  <a:solidFill>
                                    <a:schemeClr val="tx1"/>
                                  </a:solidFill>
                                  <a:latin typeface="Cambria Math" panose="02040503050406030204" pitchFamily="18" charset="0"/>
                                </a:rPr>
                                <m:t>𝑳</m:t>
                              </m:r>
                            </m:e>
                            <m:sub>
                              <m:sSub>
                                <m:sSubPr>
                                  <m:ctrlPr>
                                    <a:rPr lang="en-IN" sz="2400" b="1" i="1">
                                      <a:latin typeface="Cambria Math" panose="02040503050406030204" pitchFamily="18" charset="0"/>
                                    </a:rPr>
                                  </m:ctrlPr>
                                </m:sSubPr>
                                <m:e>
                                  <m:r>
                                    <a:rPr lang="en-IN" sz="2400" b="1" i="1">
                                      <a:latin typeface="Cambria Math" panose="02040503050406030204" pitchFamily="18" charset="0"/>
                                    </a:rPr>
                                    <m:t>𝑯</m:t>
                                  </m:r>
                                </m:e>
                                <m:sub>
                                  <m:r>
                                    <a:rPr lang="en-IN" sz="2400" b="1" i="1" smtClean="0">
                                      <a:latin typeface="Cambria Math" panose="02040503050406030204" pitchFamily="18" charset="0"/>
                                    </a:rPr>
                                    <m:t>𝟏</m:t>
                                  </m:r>
                                </m:sub>
                              </m:sSub>
                            </m:sub>
                          </m:sSub>
                        </m:e>
                      </m:d>
                    </m:oMath>
                  </m:oMathPara>
                </a14:m>
                <a:endParaRPr lang="en-IN" sz="2400" b="1" dirty="0">
                  <a:solidFill>
                    <a:schemeClr val="tx1"/>
                  </a:solidFill>
                </a:endParaRPr>
              </a:p>
            </p:txBody>
          </p:sp>
        </mc:Choice>
        <mc:Fallback xmlns="">
          <p:sp>
            <p:nvSpPr>
              <p:cNvPr id="11" name="TextBox 10">
                <a:extLst>
                  <a:ext uri="{FF2B5EF4-FFF2-40B4-BE49-F238E27FC236}">
                    <a16:creationId xmlns:a16="http://schemas.microsoft.com/office/drawing/2014/main" id="{DBCEF7B5-5D3C-2F63-21FC-1ADD4E5C2967}"/>
                  </a:ext>
                </a:extLst>
              </p:cNvPr>
              <p:cNvSpPr txBox="1">
                <a:spLocks noRot="1" noChangeAspect="1" noMove="1" noResize="1" noEditPoints="1" noAdjustHandles="1" noChangeArrowheads="1" noChangeShapeType="1" noTextEdit="1"/>
              </p:cNvSpPr>
              <p:nvPr/>
            </p:nvSpPr>
            <p:spPr>
              <a:xfrm flipH="1">
                <a:off x="3432215" y="5419224"/>
                <a:ext cx="4680857" cy="534377"/>
              </a:xfrm>
              <a:prstGeom prst="rect">
                <a:avLst/>
              </a:prstGeom>
              <a:blipFill>
                <a:blip r:embed="rId6"/>
                <a:stretch>
                  <a:fillRect/>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C25A911A-FA13-C583-0284-40651363AB45}"/>
              </a:ext>
            </a:extLst>
          </p:cNvPr>
          <p:cNvSpPr txBox="1"/>
          <p:nvPr/>
        </p:nvSpPr>
        <p:spPr>
          <a:xfrm>
            <a:off x="641269" y="5584269"/>
            <a:ext cx="1756891" cy="369332"/>
          </a:xfrm>
          <a:prstGeom prst="rect">
            <a:avLst/>
          </a:prstGeom>
          <a:noFill/>
        </p:spPr>
        <p:txBody>
          <a:bodyPr wrap="none" rtlCol="0">
            <a:spAutoFit/>
          </a:bodyPr>
          <a:lstStyle/>
          <a:p>
            <a:r>
              <a:rPr lang="en-IN" dirty="0"/>
              <a:t>Log-Likelihood</a:t>
            </a:r>
          </a:p>
        </p:txBody>
      </p:sp>
      <p:cxnSp>
        <p:nvCxnSpPr>
          <p:cNvPr id="14" name="Straight Arrow Connector 13">
            <a:extLst>
              <a:ext uri="{FF2B5EF4-FFF2-40B4-BE49-F238E27FC236}">
                <a16:creationId xmlns:a16="http://schemas.microsoft.com/office/drawing/2014/main" id="{C5997AE5-9C77-B1FB-7692-506DCD63058F}"/>
              </a:ext>
            </a:extLst>
          </p:cNvPr>
          <p:cNvCxnSpPr>
            <a:cxnSpLocks/>
          </p:cNvCxnSpPr>
          <p:nvPr/>
        </p:nvCxnSpPr>
        <p:spPr>
          <a:xfrm flipV="1">
            <a:off x="1244929" y="4812499"/>
            <a:ext cx="0" cy="713603"/>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051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9475-FA6F-4C0D-5015-B40D75FD46CA}"/>
              </a:ext>
            </a:extLst>
          </p:cNvPr>
          <p:cNvSpPr>
            <a:spLocks noGrp="1"/>
          </p:cNvSpPr>
          <p:nvPr>
            <p:ph type="title"/>
          </p:nvPr>
        </p:nvSpPr>
        <p:spPr>
          <a:xfrm>
            <a:off x="811480" y="610236"/>
            <a:ext cx="10058400" cy="891463"/>
          </a:xfrm>
        </p:spPr>
        <p:txBody>
          <a:bodyPr>
            <a:noAutofit/>
          </a:bodyPr>
          <a:lstStyle/>
          <a:p>
            <a:pPr algn="ctr"/>
            <a:r>
              <a:rPr lang="en-IN" u="sng" dirty="0"/>
              <a:t>Modifications in Iterative Scaling Algorithm</a:t>
            </a:r>
            <a:br>
              <a:rPr lang="en-IN" u="sng" dirty="0"/>
            </a:br>
            <a:r>
              <a:rPr lang="en-IN" u="sng" dirty="0"/>
              <a:t>(Block Step):-</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4BA94A-E673-6D00-7AD6-BCAF1EA00A40}"/>
                  </a:ext>
                </a:extLst>
              </p:cNvPr>
              <p:cNvSpPr txBox="1"/>
              <p:nvPr/>
            </p:nvSpPr>
            <p:spPr>
              <a:xfrm>
                <a:off x="944007" y="1706072"/>
                <a:ext cx="10303986" cy="734240"/>
              </a:xfrm>
              <a:prstGeom prst="rect">
                <a:avLst/>
              </a:prstGeom>
              <a:noFill/>
            </p:spPr>
            <p:txBody>
              <a:bodyPr wrap="square" rtlCol="0">
                <a:spAutoFit/>
              </a:bodyPr>
              <a:lstStyle/>
              <a:p>
                <a:r>
                  <a:rPr lang="en-IN" sz="2000" dirty="0"/>
                  <a:t>An additional block step needs to be performed after column step and before mutual step in iterative </a:t>
                </a:r>
                <a:r>
                  <a:rPr lang="en-IN" sz="2000" dirty="0" err="1"/>
                  <a:t>scaling.So</a:t>
                </a:r>
                <a:r>
                  <a:rPr lang="en-IN" sz="2000" dirty="0">
                    <a:solidFill>
                      <a:schemeClr val="tx1"/>
                    </a:solidFill>
                  </a:rPr>
                  <a:t> for each </a:t>
                </a:r>
                <a14:m>
                  <m:oMath xmlns:m="http://schemas.openxmlformats.org/officeDocument/2006/math">
                    <m:d>
                      <m:dPr>
                        <m:ctrlPr>
                          <a:rPr lang="en-IN" sz="2000" b="0" i="1" smtClean="0">
                            <a:solidFill>
                              <a:schemeClr val="tx1"/>
                            </a:solidFill>
                            <a:latin typeface="Cambria Math" panose="02040503050406030204" pitchFamily="18" charset="0"/>
                          </a:rPr>
                        </m:ctrlPr>
                      </m:dPr>
                      <m:e>
                        <m:r>
                          <a:rPr lang="en-IN" sz="2000" b="0" i="1" smtClean="0">
                            <a:solidFill>
                              <a:schemeClr val="tx1"/>
                            </a:solidFill>
                            <a:latin typeface="Cambria Math" panose="02040503050406030204" pitchFamily="18" charset="0"/>
                          </a:rPr>
                          <m:t>𝑖</m:t>
                        </m:r>
                        <m:r>
                          <a:rPr lang="en-IN" sz="2000" b="0" i="1" smtClean="0">
                            <a:solidFill>
                              <a:schemeClr val="tx1"/>
                            </a:solidFill>
                            <a:latin typeface="Cambria Math" panose="02040503050406030204" pitchFamily="18" charset="0"/>
                          </a:rPr>
                          <m:t>,</m:t>
                        </m:r>
                        <m:r>
                          <a:rPr lang="en-IN" sz="2000" b="0" i="1" smtClean="0">
                            <a:solidFill>
                              <a:schemeClr val="tx1"/>
                            </a:solidFill>
                            <a:latin typeface="Cambria Math" panose="02040503050406030204" pitchFamily="18" charset="0"/>
                          </a:rPr>
                          <m:t>𝑗</m:t>
                        </m:r>
                      </m:e>
                    </m:d>
                    <m:r>
                      <a:rPr lang="en-IN" sz="2000" b="0" i="1" smtClean="0">
                        <a:solidFill>
                          <a:schemeClr val="tx1"/>
                        </a:solidFill>
                        <a:latin typeface="Cambria Math" panose="02040503050406030204" pitchFamily="18" charset="0"/>
                      </a:rPr>
                      <m:t>𝑡h</m:t>
                    </m:r>
                    <m:r>
                      <a:rPr lang="en-IN" sz="2000" b="0" i="1" smtClean="0">
                        <a:solidFill>
                          <a:schemeClr val="tx1"/>
                        </a:solidFill>
                        <a:latin typeface="Cambria Math" panose="02040503050406030204" pitchFamily="18" charset="0"/>
                      </a:rPr>
                      <m:t> </m:t>
                    </m:r>
                    <m:r>
                      <a:rPr lang="en-IN" sz="2000" b="0" i="1" smtClean="0">
                        <a:solidFill>
                          <a:schemeClr val="tx1"/>
                        </a:solidFill>
                        <a:latin typeface="Cambria Math" panose="02040503050406030204" pitchFamily="18" charset="0"/>
                      </a:rPr>
                      <m:t>𝑐𝑒𝑙𝑙</m:t>
                    </m:r>
                  </m:oMath>
                </a14:m>
                <a:r>
                  <a:rPr lang="en-IN" sz="2000" dirty="0">
                    <a:solidFill>
                      <a:schemeClr val="tx1"/>
                    </a:solidFill>
                  </a:rPr>
                  <a:t> at the </a:t>
                </a:r>
                <a14:m>
                  <m:oMath xmlns:m="http://schemas.openxmlformats.org/officeDocument/2006/math">
                    <m:sSup>
                      <m:sSupPr>
                        <m:ctrlPr>
                          <a:rPr lang="en-IN" sz="2000" i="1" smtClean="0">
                            <a:solidFill>
                              <a:schemeClr val="tx1"/>
                            </a:solidFill>
                            <a:latin typeface="Cambria Math" panose="02040503050406030204" pitchFamily="18" charset="0"/>
                          </a:rPr>
                        </m:ctrlPr>
                      </m:sSupPr>
                      <m:e>
                        <m:r>
                          <a:rPr lang="en-IN" sz="2000" b="0" i="0" smtClean="0">
                            <a:solidFill>
                              <a:schemeClr val="tx1"/>
                            </a:solidFill>
                            <a:latin typeface="Cambria Math" panose="02040503050406030204" pitchFamily="18" charset="0"/>
                          </a:rPr>
                          <m:t>(</m:t>
                        </m:r>
                        <m:r>
                          <a:rPr lang="en-IN" sz="2000" i="1" smtClean="0">
                            <a:solidFill>
                              <a:schemeClr val="tx1"/>
                            </a:solidFill>
                            <a:latin typeface="Cambria Math" panose="02040503050406030204" pitchFamily="18" charset="0"/>
                          </a:rPr>
                          <m:t>𝑟</m:t>
                        </m:r>
                        <m:r>
                          <a:rPr lang="en-IN" sz="2000" b="0" i="1" smtClean="0">
                            <a:solidFill>
                              <a:schemeClr val="tx1"/>
                            </a:solidFill>
                            <a:latin typeface="Cambria Math" panose="02040503050406030204" pitchFamily="18" charset="0"/>
                          </a:rPr>
                          <m:t>+3)</m:t>
                        </m:r>
                      </m:e>
                      <m:sup>
                        <m:r>
                          <a:rPr lang="en-IN" sz="2000" b="0" i="1" smtClean="0">
                            <a:solidFill>
                              <a:schemeClr val="tx1"/>
                            </a:solidFill>
                            <a:latin typeface="Cambria Math" panose="02040503050406030204" pitchFamily="18" charset="0"/>
                          </a:rPr>
                          <m:t>𝑡h</m:t>
                        </m:r>
                      </m:sup>
                    </m:sSup>
                    <m:r>
                      <a:rPr lang="en-IN" sz="2000" b="0" i="1" smtClean="0">
                        <a:solidFill>
                          <a:schemeClr val="tx1"/>
                        </a:solidFill>
                        <a:latin typeface="Cambria Math" panose="02040503050406030204" pitchFamily="18" charset="0"/>
                      </a:rPr>
                      <m:t> </m:t>
                    </m:r>
                    <m:r>
                      <a:rPr lang="en-IN" sz="2000" b="0" i="1" smtClean="0">
                        <a:solidFill>
                          <a:schemeClr val="tx1"/>
                        </a:solidFill>
                        <a:latin typeface="Cambria Math" panose="02040503050406030204" pitchFamily="18" charset="0"/>
                      </a:rPr>
                      <m:t>𝑠𝑡𝑒𝑝</m:t>
                    </m:r>
                  </m:oMath>
                </a14:m>
                <a:r>
                  <a:rPr lang="en-IN" sz="2000" dirty="0">
                    <a:solidFill>
                      <a:schemeClr val="tx1"/>
                    </a:solidFill>
                  </a:rPr>
                  <a:t> perform as follows:-</a:t>
                </a:r>
              </a:p>
            </p:txBody>
          </p:sp>
        </mc:Choice>
        <mc:Fallback xmlns="">
          <p:sp>
            <p:nvSpPr>
              <p:cNvPr id="4" name="TextBox 3">
                <a:extLst>
                  <a:ext uri="{FF2B5EF4-FFF2-40B4-BE49-F238E27FC236}">
                    <a16:creationId xmlns:a16="http://schemas.microsoft.com/office/drawing/2014/main" id="{824BA94A-E673-6D00-7AD6-BCAF1EA00A40}"/>
                  </a:ext>
                </a:extLst>
              </p:cNvPr>
              <p:cNvSpPr txBox="1">
                <a:spLocks noRot="1" noChangeAspect="1" noMove="1" noResize="1" noEditPoints="1" noAdjustHandles="1" noChangeArrowheads="1" noChangeShapeType="1" noTextEdit="1"/>
              </p:cNvSpPr>
              <p:nvPr/>
            </p:nvSpPr>
            <p:spPr>
              <a:xfrm>
                <a:off x="944007" y="1706072"/>
                <a:ext cx="10303986" cy="734240"/>
              </a:xfrm>
              <a:prstGeom prst="rect">
                <a:avLst/>
              </a:prstGeom>
              <a:blipFill>
                <a:blip r:embed="rId2"/>
                <a:stretch>
                  <a:fillRect l="-651" t="-4167" b="-12500"/>
                </a:stretch>
              </a:blipFill>
            </p:spPr>
            <p:txBody>
              <a:bodyPr/>
              <a:lstStyle/>
              <a:p>
                <a:r>
                  <a:rPr lang="en-IN">
                    <a:noFill/>
                  </a:rPr>
                  <a:t> </a:t>
                </a:r>
              </a:p>
            </p:txBody>
          </p:sp>
        </mc:Fallback>
      </mc:AlternateContent>
      <p:sp>
        <p:nvSpPr>
          <p:cNvPr id="6" name="Arrow: Down 5">
            <a:extLst>
              <a:ext uri="{FF2B5EF4-FFF2-40B4-BE49-F238E27FC236}">
                <a16:creationId xmlns:a16="http://schemas.microsoft.com/office/drawing/2014/main" id="{6E18F13C-DE73-E3C0-A8EF-C4F2C4C1CB85}"/>
              </a:ext>
            </a:extLst>
          </p:cNvPr>
          <p:cNvSpPr/>
          <p:nvPr/>
        </p:nvSpPr>
        <p:spPr>
          <a:xfrm flipV="1">
            <a:off x="4432763" y="3685856"/>
            <a:ext cx="1514104" cy="143167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117394-DBD1-A575-BC31-F07B4ABB7630}"/>
                  </a:ext>
                </a:extLst>
              </p:cNvPr>
              <p:cNvSpPr txBox="1"/>
              <p:nvPr/>
            </p:nvSpPr>
            <p:spPr>
              <a:xfrm>
                <a:off x="4784402" y="4895727"/>
                <a:ext cx="2532809" cy="13520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000" b="1" i="1" smtClean="0">
                              <a:latin typeface="Cambria Math" panose="02040503050406030204" pitchFamily="18" charset="0"/>
                            </a:rPr>
                          </m:ctrlPr>
                        </m:sSubSupPr>
                        <m:e>
                          <m:r>
                            <a:rPr lang="en-IN" sz="2000" b="1" i="1">
                              <a:latin typeface="Cambria Math" panose="02040503050406030204" pitchFamily="18" charset="0"/>
                            </a:rPr>
                            <m:t> </m:t>
                          </m:r>
                          <m:r>
                            <a:rPr lang="en-IN" sz="2000" b="1" i="1">
                              <a:latin typeface="Cambria Math" panose="02040503050406030204" pitchFamily="18" charset="0"/>
                            </a:rPr>
                            <m:t>𝑪</m:t>
                          </m:r>
                        </m:e>
                        <m:sub>
                          <m:r>
                            <a:rPr lang="en-IN" sz="2000" b="1" i="1">
                              <a:latin typeface="Cambria Math" panose="02040503050406030204" pitchFamily="18" charset="0"/>
                            </a:rPr>
                            <m:t>𝒌</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r>
                        <a:rPr lang="en-IN" sz="2000" b="1" i="0">
                          <a:solidFill>
                            <a:schemeClr val="tx1"/>
                          </a:solidFill>
                          <a:latin typeface="Cambria Math" panose="02040503050406030204" pitchFamily="18" charset="0"/>
                        </a:rPr>
                        <m:t>=</m:t>
                      </m:r>
                      <m:f>
                        <m:fPr>
                          <m:ctrlPr>
                            <a:rPr lang="en-IN" sz="2000" b="1" i="1">
                              <a:solidFill>
                                <a:schemeClr val="tx1"/>
                              </a:solidFill>
                              <a:latin typeface="Cambria Math" panose="02040503050406030204" pitchFamily="18" charset="0"/>
                            </a:rPr>
                          </m:ctrlPr>
                        </m:fPr>
                        <m:num>
                          <m:nary>
                            <m:naryPr>
                              <m:chr m:val="∑"/>
                              <m:limLoc m:val="undOvr"/>
                              <m:grow m:val="on"/>
                              <m:supHide m:val="on"/>
                              <m:ctrlPr>
                                <a:rPr lang="en-IN" sz="2000" b="1" i="1" smtClean="0">
                                  <a:solidFill>
                                    <a:schemeClr val="tx1"/>
                                  </a:solidFill>
                                  <a:latin typeface="Cambria Math" panose="02040503050406030204" pitchFamily="18" charset="0"/>
                                </a:rPr>
                              </m:ctrlPr>
                            </m:naryPr>
                            <m:sub>
                              <m:sSub>
                                <m:sSubPr>
                                  <m:ctrlPr>
                                    <a:rPr lang="en-IN" sz="2000" b="1" i="1">
                                      <a:solidFill>
                                        <a:schemeClr val="tx1"/>
                                      </a:solidFill>
                                      <a:latin typeface="Cambria Math" panose="02040503050406030204" pitchFamily="18" charset="0"/>
                                    </a:rPr>
                                  </m:ctrlPr>
                                </m:sSubPr>
                                <m:e>
                                  <m:r>
                                    <a:rPr lang="en-IN" sz="2000" b="1" i="1" smtClean="0">
                                      <a:solidFill>
                                        <a:schemeClr val="tx1"/>
                                      </a:solidFill>
                                      <a:latin typeface="Cambria Math" panose="02040503050406030204" pitchFamily="18" charset="0"/>
                                    </a:rPr>
                                    <m:t>𝑼</m:t>
                                  </m:r>
                                </m:e>
                                <m:sub>
                                  <m:r>
                                    <a:rPr lang="en-IN" sz="2000" b="1" i="1">
                                      <a:solidFill>
                                        <a:schemeClr val="tx1"/>
                                      </a:solidFill>
                                      <a:latin typeface="Cambria Math" panose="02040503050406030204" pitchFamily="18" charset="0"/>
                                    </a:rPr>
                                    <m:t>𝑘</m:t>
                                  </m:r>
                                </m:sub>
                              </m:sSub>
                            </m:sub>
                            <m:sup/>
                            <m:e>
                              <m:sSub>
                                <m:sSubPr>
                                  <m:ctrlPr>
                                    <a:rPr lang="en-IN" sz="2000" b="1" i="1">
                                      <a:solidFill>
                                        <a:schemeClr val="tx1"/>
                                      </a:solidFill>
                                      <a:latin typeface="Cambria Math" panose="02040503050406030204" pitchFamily="18" charset="0"/>
                                    </a:rPr>
                                  </m:ctrlPr>
                                </m:sSubPr>
                                <m:e>
                                  <m:r>
                                    <a:rPr lang="en-IN" sz="2000" b="1" i="1" smtClean="0">
                                      <a:solidFill>
                                        <a:schemeClr val="tx1"/>
                                      </a:solidFill>
                                      <a:latin typeface="Cambria Math" panose="02040503050406030204" pitchFamily="18" charset="0"/>
                                    </a:rPr>
                                    <m:t>𝑿</m:t>
                                  </m:r>
                                </m:e>
                                <m:sub>
                                  <m:r>
                                    <a:rPr lang="en-IN" sz="2000" b="1" i="1">
                                      <a:solidFill>
                                        <a:schemeClr val="tx1"/>
                                      </a:solidFill>
                                      <a:latin typeface="Cambria Math" panose="02040503050406030204" pitchFamily="18" charset="0"/>
                                    </a:rPr>
                                    <m:t>𝑖𝑗</m:t>
                                  </m:r>
                                </m:sub>
                              </m:sSub>
                            </m:e>
                          </m:nary>
                        </m:num>
                        <m:den>
                          <m:nary>
                            <m:naryPr>
                              <m:chr m:val="∑"/>
                              <m:limLoc m:val="undOvr"/>
                              <m:grow m:val="on"/>
                              <m:supHide m:val="on"/>
                              <m:ctrlPr>
                                <a:rPr lang="en-IN" sz="2000" b="1" i="1">
                                  <a:latin typeface="Cambria Math" panose="02040503050406030204" pitchFamily="18" charset="0"/>
                                </a:rPr>
                              </m:ctrlPr>
                            </m:naryPr>
                            <m:sub>
                              <m:sSub>
                                <m:sSubPr>
                                  <m:ctrlPr>
                                    <a:rPr lang="en-IN" sz="2000" b="1" i="1">
                                      <a:latin typeface="Cambria Math" panose="02040503050406030204" pitchFamily="18" charset="0"/>
                                    </a:rPr>
                                  </m:ctrlPr>
                                </m:sSubPr>
                                <m:e>
                                  <m:r>
                                    <a:rPr lang="en-IN" sz="2000" b="1" i="1">
                                      <a:latin typeface="Cambria Math" panose="02040503050406030204" pitchFamily="18" charset="0"/>
                                    </a:rPr>
                                    <m:t>𝑼</m:t>
                                  </m:r>
                                </m:e>
                                <m:sub>
                                  <m:r>
                                    <a:rPr lang="en-IN" sz="2000" b="1" i="1">
                                      <a:latin typeface="Cambria Math" panose="02040503050406030204" pitchFamily="18" charset="0"/>
                                    </a:rPr>
                                    <m:t>𝑘</m:t>
                                  </m:r>
                                </m:sub>
                              </m:sSub>
                            </m:sub>
                            <m:sup/>
                            <m:e>
                              <m:sSubSup>
                                <m:sSubSupPr>
                                  <m:ctrlPr>
                                    <a:rPr lang="en-IN" sz="2000" b="1" i="1" smtClean="0">
                                      <a:solidFill>
                                        <a:srgbClr val="836967"/>
                                      </a:solidFill>
                                      <a:latin typeface="Cambria Math" panose="02040503050406030204" pitchFamily="18" charset="0"/>
                                    </a:rPr>
                                  </m:ctrlPr>
                                </m:sSubSupPr>
                                <m:e>
                                  <m:r>
                                    <a:rPr lang="en-IN" sz="2000" b="1" i="1">
                                      <a:latin typeface="Cambria Math" panose="02040503050406030204" pitchFamily="18" charset="0"/>
                                    </a:rPr>
                                    <m:t>𝑝</m:t>
                                  </m:r>
                                </m:e>
                                <m:sub>
                                  <m:r>
                                    <a:rPr lang="en-IN" sz="2000" b="1" i="1" smtClean="0">
                                      <a:latin typeface="Cambria Math" panose="02040503050406030204" pitchFamily="18" charset="0"/>
                                    </a:rPr>
                                    <m:t>𝒊</m:t>
                                  </m:r>
                                  <m:r>
                                    <a:rPr lang="en-IN" sz="2000" b="1" i="1">
                                      <a:latin typeface="Cambria Math" panose="02040503050406030204" pitchFamily="18" charset="0"/>
                                    </a:rPr>
                                    <m:t>𝑗</m:t>
                                  </m:r>
                                </m:sub>
                                <m:sup>
                                  <m:r>
                                    <a:rPr lang="en-IN" sz="2000" b="1" i="1" smtClean="0">
                                      <a:latin typeface="Cambria Math" panose="02040503050406030204" pitchFamily="18" charset="0"/>
                                    </a:rPr>
                                    <m:t>(</m:t>
                                  </m:r>
                                  <m:r>
                                    <a:rPr lang="en-IN" sz="2000" b="1" i="1" smtClean="0">
                                      <a:latin typeface="Cambria Math" panose="02040503050406030204" pitchFamily="18" charset="0"/>
                                    </a:rPr>
                                    <m:t>𝒓</m:t>
                                  </m:r>
                                  <m:r>
                                    <a:rPr lang="en-IN" sz="2000" b="1" i="1" smtClean="0">
                                      <a:latin typeface="Cambria Math" panose="02040503050406030204" pitchFamily="18" charset="0"/>
                                    </a:rPr>
                                    <m:t>+</m:t>
                                  </m:r>
                                  <m:r>
                                    <a:rPr lang="en-IN" sz="2000" b="1" i="1" smtClean="0">
                                      <a:latin typeface="Cambria Math" panose="02040503050406030204" pitchFamily="18" charset="0"/>
                                    </a:rPr>
                                    <m:t>𝟐</m:t>
                                  </m:r>
                                  <m:r>
                                    <a:rPr lang="en-IN" sz="2000" b="1" i="1" smtClean="0">
                                      <a:latin typeface="Cambria Math" panose="02040503050406030204" pitchFamily="18" charset="0"/>
                                    </a:rPr>
                                    <m:t>)</m:t>
                                  </m:r>
                                </m:sup>
                              </m:sSubSup>
                            </m:e>
                          </m:nary>
                        </m:den>
                      </m:f>
                    </m:oMath>
                  </m:oMathPara>
                </a14:m>
                <a:endParaRPr lang="en-IN" sz="2000" b="1" dirty="0">
                  <a:solidFill>
                    <a:schemeClr val="tx1"/>
                  </a:solidFill>
                </a:endParaRPr>
              </a:p>
            </p:txBody>
          </p:sp>
        </mc:Choice>
        <mc:Fallback xmlns="">
          <p:sp>
            <p:nvSpPr>
              <p:cNvPr id="10" name="TextBox 9">
                <a:extLst>
                  <a:ext uri="{FF2B5EF4-FFF2-40B4-BE49-F238E27FC236}">
                    <a16:creationId xmlns:a16="http://schemas.microsoft.com/office/drawing/2014/main" id="{53117394-DBD1-A575-BC31-F07B4ABB7630}"/>
                  </a:ext>
                </a:extLst>
              </p:cNvPr>
              <p:cNvSpPr txBox="1">
                <a:spLocks noRot="1" noChangeAspect="1" noMove="1" noResize="1" noEditPoints="1" noAdjustHandles="1" noChangeArrowheads="1" noChangeShapeType="1" noTextEdit="1"/>
              </p:cNvSpPr>
              <p:nvPr/>
            </p:nvSpPr>
            <p:spPr>
              <a:xfrm>
                <a:off x="4784402" y="4895727"/>
                <a:ext cx="2532809" cy="135203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07B8B66-0DCD-F54F-3166-48E8E8CB0472}"/>
                  </a:ext>
                </a:extLst>
              </p:cNvPr>
              <p:cNvSpPr txBox="1"/>
              <p:nvPr/>
            </p:nvSpPr>
            <p:spPr>
              <a:xfrm>
                <a:off x="620406" y="2477839"/>
                <a:ext cx="5145576" cy="1232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000" b="1" i="1" smtClean="0">
                              <a:solidFill>
                                <a:schemeClr val="tx1"/>
                              </a:solidFill>
                              <a:latin typeface="Cambria Math" panose="02040503050406030204" pitchFamily="18" charset="0"/>
                            </a:rPr>
                          </m:ctrlPr>
                        </m:sSubSupPr>
                        <m:e>
                          <m:r>
                            <a:rPr lang="en-IN" sz="2000" b="1" i="1">
                              <a:solidFill>
                                <a:schemeClr val="tx1"/>
                              </a:solidFill>
                              <a:latin typeface="Cambria Math" panose="02040503050406030204" pitchFamily="18" charset="0"/>
                            </a:rPr>
                            <m:t>𝒎</m:t>
                          </m:r>
                        </m:e>
                        <m:sub>
                          <m:r>
                            <a:rPr lang="en-IN" sz="2000" b="1" i="0">
                              <a:solidFill>
                                <a:schemeClr val="tx1"/>
                              </a:solidFill>
                              <a:latin typeface="Cambria Math" panose="02040503050406030204" pitchFamily="18" charset="0"/>
                            </a:rPr>
                            <m:t>ⅈ</m:t>
                          </m:r>
                          <m:r>
                            <a:rPr lang="en-IN" sz="2000" b="1" i="1">
                              <a:solidFill>
                                <a:schemeClr val="tx1"/>
                              </a:solidFill>
                              <a:latin typeface="Cambria Math" panose="02040503050406030204" pitchFamily="18" charset="0"/>
                            </a:rPr>
                            <m:t>𝒋</m:t>
                          </m:r>
                        </m:sub>
                        <m:sup>
                          <m:d>
                            <m:dPr>
                              <m:ctrlPr>
                                <a:rPr lang="en-IN" sz="2000" b="1" i="1">
                                  <a:solidFill>
                                    <a:schemeClr val="tx1"/>
                                  </a:solidFill>
                                  <a:latin typeface="Cambria Math" panose="02040503050406030204" pitchFamily="18" charset="0"/>
                                </a:rPr>
                              </m:ctrlPr>
                            </m:dPr>
                            <m:e>
                              <m:r>
                                <a:rPr lang="en-IN" sz="2000" b="1" i="1" smtClean="0">
                                  <a:solidFill>
                                    <a:schemeClr val="tx1"/>
                                  </a:solidFill>
                                  <a:latin typeface="Cambria Math" panose="02040503050406030204" pitchFamily="18" charset="0"/>
                                </a:rPr>
                                <m:t>𝒓</m:t>
                              </m:r>
                              <m:r>
                                <a:rPr lang="en-IN" sz="2000" b="1" i="1" smtClean="0">
                                  <a:solidFill>
                                    <a:schemeClr val="tx1"/>
                                  </a:solidFill>
                                  <a:latin typeface="Cambria Math" panose="02040503050406030204" pitchFamily="18" charset="0"/>
                                </a:rPr>
                                <m:t>+</m:t>
                              </m:r>
                              <m:r>
                                <a:rPr lang="en-IN" sz="2000" b="1" i="1" smtClean="0">
                                  <a:solidFill>
                                    <a:schemeClr val="tx1"/>
                                  </a:solidFill>
                                  <a:latin typeface="Cambria Math" panose="02040503050406030204" pitchFamily="18" charset="0"/>
                                </a:rPr>
                                <m:t>𝟑</m:t>
                              </m:r>
                            </m:e>
                          </m:d>
                        </m:sup>
                      </m:sSubSup>
                      <m:r>
                        <a:rPr lang="en-IN" sz="2000" b="1" i="0" dirty="0">
                          <a:solidFill>
                            <a:schemeClr val="tx1"/>
                          </a:solidFill>
                          <a:latin typeface="Cambria Math" panose="02040503050406030204" pitchFamily="18" charset="0"/>
                        </a:rPr>
                        <m:t>=</m:t>
                      </m:r>
                      <m:d>
                        <m:dPr>
                          <m:begChr m:val="{"/>
                          <m:endChr m:val=""/>
                          <m:ctrlPr>
                            <a:rPr lang="en-IN" sz="2000" b="1" i="1" dirty="0">
                              <a:solidFill>
                                <a:schemeClr val="tx1"/>
                              </a:solidFill>
                              <a:latin typeface="Cambria Math" panose="02040503050406030204" pitchFamily="18" charset="0"/>
                            </a:rPr>
                          </m:ctrlPr>
                        </m:dPr>
                        <m:e>
                          <m:m>
                            <m:mPr>
                              <m:plcHide m:val="on"/>
                              <m:mcs>
                                <m:mc>
                                  <m:mcPr>
                                    <m:count m:val="1"/>
                                    <m:mcJc m:val="center"/>
                                  </m:mcPr>
                                </m:mc>
                              </m:mcs>
                              <m:ctrlPr>
                                <a:rPr lang="en-IN" sz="2000" b="1" i="1" dirty="0">
                                  <a:solidFill>
                                    <a:schemeClr val="tx1"/>
                                  </a:solidFill>
                                  <a:latin typeface="Cambria Math" panose="02040503050406030204" pitchFamily="18" charset="0"/>
                                </a:rPr>
                              </m:ctrlPr>
                            </m:mPr>
                            <m:mr>
                              <m:e>
                                <m:sSubSup>
                                  <m:sSubSupPr>
                                    <m:ctrlPr>
                                      <a:rPr lang="en-IN" sz="2000" b="1" i="1">
                                        <a:latin typeface="Cambria Math" panose="02040503050406030204" pitchFamily="18" charset="0"/>
                                      </a:rPr>
                                    </m:ctrlPr>
                                  </m:sSubSupPr>
                                  <m:e>
                                    <m:r>
                                      <a:rPr lang="en-IN" sz="2000" b="1" i="1" smtClean="0">
                                        <a:latin typeface="Cambria Math" panose="02040503050406030204" pitchFamily="18" charset="0"/>
                                      </a:rPr>
                                      <m:t>𝒎</m:t>
                                    </m:r>
                                  </m:e>
                                  <m:sub>
                                    <m:r>
                                      <a:rPr lang="en-IN" sz="2000" b="1">
                                        <a:latin typeface="Cambria Math" panose="02040503050406030204" pitchFamily="18" charset="0"/>
                                      </a:rPr>
                                      <m:t>ⅈ</m:t>
                                    </m:r>
                                    <m:r>
                                      <a:rPr lang="en-IN" sz="2000" b="1" i="1">
                                        <a:latin typeface="Cambria Math" panose="02040503050406030204" pitchFamily="18" charset="0"/>
                                      </a:rPr>
                                      <m:t>𝒋</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sSubSup>
                                  <m:sSubSupPr>
                                    <m:ctrlPr>
                                      <a:rPr lang="en-IN" sz="2000" b="1" i="1">
                                        <a:latin typeface="Cambria Math" panose="02040503050406030204" pitchFamily="18" charset="0"/>
                                      </a:rPr>
                                    </m:ctrlPr>
                                  </m:sSubSupPr>
                                  <m:e>
                                    <m:r>
                                      <a:rPr lang="en-IN" sz="2000" b="1" i="1" smtClean="0">
                                        <a:latin typeface="Cambria Math" panose="02040503050406030204" pitchFamily="18" charset="0"/>
                                      </a:rPr>
                                      <m:t>𝑪</m:t>
                                    </m:r>
                                  </m:e>
                                  <m:sub>
                                    <m:r>
                                      <a:rPr lang="en-IN" sz="2000" b="1" i="1" smtClean="0">
                                        <a:latin typeface="Cambria Math" panose="02040503050406030204" pitchFamily="18" charset="0"/>
                                      </a:rPr>
                                      <m:t>𝑳</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r>
                                  <a:rPr lang="en-IN" sz="2000" b="1" i="0" dirty="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𝒋</m:t>
                                </m:r>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𝒊</m:t>
                                </m:r>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𝐿</m:t>
                                </m:r>
                              </m:e>
                            </m:mr>
                            <m:mr>
                              <m:e>
                                <m:sSubSup>
                                  <m:sSubSupPr>
                                    <m:ctrlPr>
                                      <a:rPr lang="en-IN" sz="2000" b="1" i="1">
                                        <a:latin typeface="Cambria Math" panose="02040503050406030204" pitchFamily="18" charset="0"/>
                                      </a:rPr>
                                    </m:ctrlPr>
                                  </m:sSubSupPr>
                                  <m:e>
                                    <m:r>
                                      <a:rPr lang="en-IN" sz="2000" b="1" i="1">
                                        <a:latin typeface="Cambria Math" panose="02040503050406030204" pitchFamily="18" charset="0"/>
                                      </a:rPr>
                                      <m:t>𝒎</m:t>
                                    </m:r>
                                  </m:e>
                                  <m:sub>
                                    <m:r>
                                      <a:rPr lang="en-IN" sz="2000" b="1">
                                        <a:latin typeface="Cambria Math" panose="02040503050406030204" pitchFamily="18" charset="0"/>
                                      </a:rPr>
                                      <m:t>ⅈ</m:t>
                                    </m:r>
                                    <m:r>
                                      <a:rPr lang="en-IN" sz="2000" b="1" i="1">
                                        <a:latin typeface="Cambria Math" panose="02040503050406030204" pitchFamily="18" charset="0"/>
                                      </a:rPr>
                                      <m:t>𝒋</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sSup>
                                  <m:sSupPr>
                                    <m:ctrlPr>
                                      <a:rPr lang="en-IN" sz="2000" b="1" i="1">
                                        <a:latin typeface="Cambria Math" panose="02040503050406030204" pitchFamily="18" charset="0"/>
                                      </a:rPr>
                                    </m:ctrlPr>
                                  </m:sSupPr>
                                  <m:e>
                                    <m:sSubSup>
                                      <m:sSubSupPr>
                                        <m:ctrlPr>
                                          <a:rPr lang="en-IN" sz="2000" b="1" i="1">
                                            <a:latin typeface="Cambria Math" panose="02040503050406030204" pitchFamily="18" charset="0"/>
                                          </a:rPr>
                                        </m:ctrlPr>
                                      </m:sSubSupPr>
                                      <m:e>
                                        <m:sSubSup>
                                          <m:sSubSupPr>
                                            <m:ctrlPr>
                                              <a:rPr lang="en-IN" sz="2000" b="1" i="1">
                                                <a:latin typeface="Cambria Math" panose="02040503050406030204" pitchFamily="18" charset="0"/>
                                              </a:rPr>
                                            </m:ctrlPr>
                                          </m:sSubSupPr>
                                          <m:e>
                                            <m:r>
                                              <a:rPr lang="en-IN" sz="2000" b="1" i="1">
                                                <a:latin typeface="Cambria Math" panose="02040503050406030204" pitchFamily="18" charset="0"/>
                                              </a:rPr>
                                              <m:t>(</m:t>
                                            </m:r>
                                            <m:r>
                                              <a:rPr lang="en-IN" sz="2000" b="1" i="1">
                                                <a:latin typeface="Cambria Math" panose="02040503050406030204" pitchFamily="18" charset="0"/>
                                              </a:rPr>
                                              <m:t>𝑪</m:t>
                                            </m:r>
                                          </m:e>
                                          <m:sub>
                                            <m:r>
                                              <a:rPr lang="en-IN" sz="2000" b="1" i="1">
                                                <a:latin typeface="Cambria Math" panose="02040503050406030204" pitchFamily="18" charset="0"/>
                                              </a:rPr>
                                              <m:t>𝒌</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r>
                                          <a:rPr lang="en-IN" sz="2000" b="1" i="1">
                                            <a:latin typeface="Cambria Math" panose="02040503050406030204" pitchFamily="18" charset="0"/>
                                          </a:rPr>
                                          <m:t>𝑪</m:t>
                                        </m:r>
                                      </m:e>
                                      <m:sub>
                                        <m:r>
                                          <a:rPr lang="en-IN" sz="2000" b="1" i="1">
                                            <a:latin typeface="Cambria Math" panose="02040503050406030204" pitchFamily="18" charset="0"/>
                                          </a:rPr>
                                          <m:t>𝑳</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r>
                                      <a:rPr lang="en-IN" sz="2000" b="1" i="1">
                                        <a:latin typeface="Cambria Math" panose="02040503050406030204" pitchFamily="18" charset="0"/>
                                      </a:rPr>
                                      <m:t>)</m:t>
                                    </m:r>
                                  </m:e>
                                  <m:sup>
                                    <m:f>
                                      <m:fPr>
                                        <m:ctrlPr>
                                          <a:rPr lang="en-IN" sz="2000" b="1" i="1">
                                            <a:latin typeface="Cambria Math" panose="02040503050406030204" pitchFamily="18" charset="0"/>
                                          </a:rPr>
                                        </m:ctrlPr>
                                      </m:fPr>
                                      <m:num>
                                        <m:r>
                                          <a:rPr lang="en-IN" sz="2000" b="1" i="1">
                                            <a:latin typeface="Cambria Math" panose="02040503050406030204" pitchFamily="18" charset="0"/>
                                          </a:rPr>
                                          <m:t>𝟏</m:t>
                                        </m:r>
                                      </m:num>
                                      <m:den>
                                        <m:r>
                                          <a:rPr lang="en-IN" sz="2000" b="1" i="1">
                                            <a:latin typeface="Cambria Math" panose="02040503050406030204" pitchFamily="18" charset="0"/>
                                          </a:rPr>
                                          <m:t>𝟐</m:t>
                                        </m:r>
                                      </m:den>
                                    </m:f>
                                  </m:sup>
                                </m:sSup>
                                <m:r>
                                  <a:rPr lang="en-IN" sz="2000" b="1" dirty="0">
                                    <a:latin typeface="Cambria Math" panose="02040503050406030204" pitchFamily="18" charset="0"/>
                                  </a:rPr>
                                  <m:t>:</m:t>
                                </m:r>
                                <m:r>
                                  <a:rPr lang="en-IN" sz="2000" b="1" i="1" dirty="0">
                                    <a:latin typeface="Cambria Math" panose="02040503050406030204" pitchFamily="18" charset="0"/>
                                  </a:rPr>
                                  <m:t>(</m:t>
                                </m:r>
                                <m:r>
                                  <a:rPr lang="en-IN" sz="2000" b="1" i="1" dirty="0">
                                    <a:latin typeface="Cambria Math" panose="02040503050406030204" pitchFamily="18" charset="0"/>
                                  </a:rPr>
                                  <m:t>𝒋</m:t>
                                </m:r>
                                <m:r>
                                  <a:rPr lang="en-IN" sz="2000" b="1" i="1" dirty="0">
                                    <a:latin typeface="Cambria Math" panose="02040503050406030204" pitchFamily="18" charset="0"/>
                                  </a:rPr>
                                  <m:t>,</m:t>
                                </m:r>
                                <m:r>
                                  <a:rPr lang="en-IN" sz="2000" b="1" i="1" dirty="0">
                                    <a:latin typeface="Cambria Math" panose="02040503050406030204" pitchFamily="18" charset="0"/>
                                  </a:rPr>
                                  <m:t>𝒊</m:t>
                                </m:r>
                                <m:r>
                                  <a:rPr lang="en-IN" sz="2000" b="1" i="1" dirty="0">
                                    <a:latin typeface="Cambria Math" panose="02040503050406030204" pitchFamily="18" charset="0"/>
                                  </a:rPr>
                                  <m:t>)∈</m:t>
                                </m:r>
                                <m:sSub>
                                  <m:sSubPr>
                                    <m:ctrlPr>
                                      <a:rPr lang="en-IN" sz="2000" b="1" i="1" dirty="0" smtClean="0">
                                        <a:solidFill>
                                          <a:schemeClr val="tx1"/>
                                        </a:solidFill>
                                        <a:latin typeface="Cambria Math" panose="02040503050406030204" pitchFamily="18" charset="0"/>
                                      </a:rPr>
                                    </m:ctrlPr>
                                  </m:sSubPr>
                                  <m:e>
                                    <m:r>
                                      <a:rPr lang="en-IN" sz="2000" b="1" i="1" dirty="0">
                                        <a:solidFill>
                                          <a:schemeClr val="tx1"/>
                                        </a:solidFill>
                                        <a:latin typeface="Cambria Math" panose="02040503050406030204" pitchFamily="18" charset="0"/>
                                      </a:rPr>
                                      <m:t>𝑈</m:t>
                                    </m:r>
                                  </m:e>
                                  <m:sub>
                                    <m:r>
                                      <a:rPr lang="en-IN" sz="2000" b="1" i="1" dirty="0">
                                        <a:solidFill>
                                          <a:schemeClr val="tx1"/>
                                        </a:solidFill>
                                        <a:latin typeface="Cambria Math" panose="02040503050406030204" pitchFamily="18" charset="0"/>
                                      </a:rPr>
                                      <m:t>𝑘</m:t>
                                    </m:r>
                                  </m:sub>
                                </m:sSub>
                              </m:e>
                            </m:mr>
                          </m:m>
                        </m:e>
                      </m:d>
                    </m:oMath>
                  </m:oMathPara>
                </a14:m>
                <a:endParaRPr lang="en-IN" sz="2000" b="1" dirty="0">
                  <a:solidFill>
                    <a:schemeClr val="tx1"/>
                  </a:solidFill>
                </a:endParaRPr>
              </a:p>
            </p:txBody>
          </p:sp>
        </mc:Choice>
        <mc:Fallback xmlns="">
          <p:sp>
            <p:nvSpPr>
              <p:cNvPr id="11" name="TextBox 10">
                <a:extLst>
                  <a:ext uri="{FF2B5EF4-FFF2-40B4-BE49-F238E27FC236}">
                    <a16:creationId xmlns:a16="http://schemas.microsoft.com/office/drawing/2014/main" id="{007B8B66-0DCD-F54F-3166-48E8E8CB0472}"/>
                  </a:ext>
                </a:extLst>
              </p:cNvPr>
              <p:cNvSpPr txBox="1">
                <a:spLocks noRot="1" noChangeAspect="1" noMove="1" noResize="1" noEditPoints="1" noAdjustHandles="1" noChangeArrowheads="1" noChangeShapeType="1" noTextEdit="1"/>
              </p:cNvSpPr>
              <p:nvPr/>
            </p:nvSpPr>
            <p:spPr>
              <a:xfrm>
                <a:off x="620406" y="2477839"/>
                <a:ext cx="5145576" cy="1232004"/>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B181542-9895-3B69-748C-BA93D71A5D4A}"/>
                  </a:ext>
                </a:extLst>
              </p:cNvPr>
              <p:cNvSpPr txBox="1"/>
              <p:nvPr/>
            </p:nvSpPr>
            <p:spPr>
              <a:xfrm>
                <a:off x="680852" y="4264171"/>
                <a:ext cx="3811983" cy="2031710"/>
              </a:xfrm>
              <a:prstGeom prst="rect">
                <a:avLst/>
              </a:prstGeom>
              <a:noFill/>
            </p:spPr>
            <p:txBody>
              <a:bodyPr wrap="square" rtlCol="0">
                <a:spAutoFit/>
              </a:bodyPr>
              <a:lstStyle/>
              <a:p>
                <a:r>
                  <a:rPr lang="en-IN" sz="2400" dirty="0"/>
                  <a:t>Where</a:t>
                </a:r>
                <a14:m>
                  <m:oMath xmlns:m="http://schemas.openxmlformats.org/officeDocument/2006/math">
                    <m:sSubSup>
                      <m:sSubSupPr>
                        <m:ctrlPr>
                          <a:rPr lang="en-IN" sz="2400" b="1" i="1">
                            <a:latin typeface="Cambria Math" panose="02040503050406030204" pitchFamily="18" charset="0"/>
                          </a:rPr>
                        </m:ctrlPr>
                      </m:sSubSupPr>
                      <m:e>
                        <m:r>
                          <a:rPr lang="en-IN" sz="2400" b="1" i="1" smtClean="0">
                            <a:latin typeface="Cambria Math" panose="02040503050406030204" pitchFamily="18" charset="0"/>
                          </a:rPr>
                          <m:t> </m:t>
                        </m:r>
                        <m:r>
                          <a:rPr lang="en-IN" sz="2400" b="1" i="1">
                            <a:latin typeface="Cambria Math" panose="02040503050406030204" pitchFamily="18" charset="0"/>
                          </a:rPr>
                          <m:t>𝑪</m:t>
                        </m:r>
                      </m:e>
                      <m:sub>
                        <m:r>
                          <a:rPr lang="en-IN" sz="2400" b="1" i="1">
                            <a:latin typeface="Cambria Math" panose="02040503050406030204" pitchFamily="18" charset="0"/>
                          </a:rPr>
                          <m:t>𝒌</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𝟐</m:t>
                            </m:r>
                          </m:e>
                        </m:d>
                      </m:sup>
                    </m:sSubSup>
                  </m:oMath>
                </a14:m>
                <a:r>
                  <a:rPr lang="en-IN" sz="2400" dirty="0"/>
                  <a:t>,</a:t>
                </a:r>
                <a:r>
                  <a:rPr lang="en-IN" sz="2400" b="1" dirty="0"/>
                  <a:t> </a:t>
                </a:r>
                <a14:m>
                  <m:oMath xmlns:m="http://schemas.openxmlformats.org/officeDocument/2006/math">
                    <m:sSubSup>
                      <m:sSubSupPr>
                        <m:ctrlPr>
                          <a:rPr lang="en-IN" sz="2400" b="1" i="1">
                            <a:latin typeface="Cambria Math" panose="02040503050406030204" pitchFamily="18" charset="0"/>
                          </a:rPr>
                        </m:ctrlPr>
                      </m:sSubSupPr>
                      <m:e>
                        <m:r>
                          <a:rPr lang="en-IN" sz="2400" b="1" i="1">
                            <a:latin typeface="Cambria Math" panose="02040503050406030204" pitchFamily="18" charset="0"/>
                          </a:rPr>
                          <m:t>𝑪</m:t>
                        </m:r>
                      </m:e>
                      <m:sub>
                        <m:r>
                          <a:rPr lang="en-IN" sz="2400" b="1" i="1">
                            <a:latin typeface="Cambria Math" panose="02040503050406030204" pitchFamily="18" charset="0"/>
                          </a:rPr>
                          <m:t>𝑳</m:t>
                        </m:r>
                      </m:sub>
                      <m:sup>
                        <m:d>
                          <m:dPr>
                            <m:ctrlPr>
                              <a:rPr lang="en-IN" sz="2400" b="1" i="1">
                                <a:latin typeface="Cambria Math" panose="02040503050406030204" pitchFamily="18" charset="0"/>
                              </a:rPr>
                            </m:ctrlPr>
                          </m:dPr>
                          <m:e>
                            <m:r>
                              <a:rPr lang="en-IN" sz="2400" b="1" i="1">
                                <a:latin typeface="Cambria Math" panose="02040503050406030204" pitchFamily="18" charset="0"/>
                              </a:rPr>
                              <m:t>𝒓</m:t>
                            </m:r>
                            <m:r>
                              <a:rPr lang="en-IN" sz="2400" b="1" i="1">
                                <a:latin typeface="Cambria Math" panose="02040503050406030204" pitchFamily="18" charset="0"/>
                              </a:rPr>
                              <m:t>+</m:t>
                            </m:r>
                            <m:r>
                              <a:rPr lang="en-IN" sz="2400" b="1" i="1">
                                <a:latin typeface="Cambria Math" panose="02040503050406030204" pitchFamily="18" charset="0"/>
                              </a:rPr>
                              <m:t>𝟐</m:t>
                            </m:r>
                          </m:e>
                        </m:d>
                      </m:sup>
                    </m:sSubSup>
                    <m:r>
                      <a:rPr lang="en-IN" sz="2400" b="1" i="1">
                        <a:latin typeface="Cambria Math" panose="02040503050406030204" pitchFamily="18" charset="0"/>
                      </a:rPr>
                      <m:t> </m:t>
                    </m:r>
                  </m:oMath>
                </a14:m>
                <a:r>
                  <a:rPr lang="en-IN" sz="2400" dirty="0"/>
                  <a:t> and </a:t>
                </a:r>
                <a14:m>
                  <m:oMath xmlns:m="http://schemas.openxmlformats.org/officeDocument/2006/math">
                    <m:sSup>
                      <m:sSupPr>
                        <m:ctrlPr>
                          <a:rPr lang="en-IN" sz="2400" b="1" i="1" dirty="0">
                            <a:latin typeface="Cambria Math" panose="02040503050406030204" pitchFamily="18" charset="0"/>
                          </a:rPr>
                        </m:ctrlPr>
                      </m:sSupPr>
                      <m:e>
                        <m:r>
                          <a:rPr lang="en-IN" sz="2400" b="1" i="1" dirty="0">
                            <a:latin typeface="Cambria Math" panose="02040503050406030204" pitchFamily="18" charset="0"/>
                          </a:rPr>
                          <m:t>𝑭</m:t>
                        </m:r>
                      </m:e>
                      <m:sup>
                        <m:r>
                          <a:rPr lang="en-IN" sz="2400" b="1" i="1" dirty="0">
                            <a:latin typeface="Cambria Math" panose="02040503050406030204" pitchFamily="18" charset="0"/>
                          </a:rPr>
                          <m:t>(</m:t>
                        </m:r>
                        <m:r>
                          <a:rPr lang="en-IN" sz="2400" b="1" i="1" dirty="0">
                            <a:latin typeface="Cambria Math" panose="02040503050406030204" pitchFamily="18" charset="0"/>
                          </a:rPr>
                          <m:t>𝒓</m:t>
                        </m:r>
                        <m:r>
                          <a:rPr lang="en-IN" sz="2400" b="1" i="1" dirty="0">
                            <a:latin typeface="Cambria Math" panose="02040503050406030204" pitchFamily="18" charset="0"/>
                          </a:rPr>
                          <m:t>+</m:t>
                        </m:r>
                        <m:r>
                          <a:rPr lang="en-IN" sz="2400" b="1" i="1" dirty="0">
                            <a:latin typeface="Cambria Math" panose="02040503050406030204" pitchFamily="18" charset="0"/>
                          </a:rPr>
                          <m:t>𝟐</m:t>
                        </m:r>
                        <m:r>
                          <a:rPr lang="en-IN" sz="2400" b="1" i="1" dirty="0">
                            <a:latin typeface="Cambria Math" panose="02040503050406030204" pitchFamily="18" charset="0"/>
                          </a:rPr>
                          <m:t>)</m:t>
                        </m:r>
                      </m:sup>
                    </m:sSup>
                    <m:r>
                      <a:rPr lang="en-IN" sz="2400" b="1" i="1" dirty="0">
                        <a:latin typeface="Cambria Math" panose="02040503050406030204" pitchFamily="18" charset="0"/>
                      </a:rPr>
                      <m:t> </m:t>
                    </m:r>
                  </m:oMath>
                </a14:m>
                <a:r>
                  <a:rPr lang="en-IN" sz="2400" dirty="0"/>
                  <a:t>are computed from the graph’s adjacency matrix and previous dyad probabilities as follows</a:t>
                </a:r>
              </a:p>
            </p:txBody>
          </p:sp>
        </mc:Choice>
        <mc:Fallback xmlns="">
          <p:sp>
            <p:nvSpPr>
              <p:cNvPr id="15" name="TextBox 14">
                <a:extLst>
                  <a:ext uri="{FF2B5EF4-FFF2-40B4-BE49-F238E27FC236}">
                    <a16:creationId xmlns:a16="http://schemas.microsoft.com/office/drawing/2014/main" id="{BB181542-9895-3B69-748C-BA93D71A5D4A}"/>
                  </a:ext>
                </a:extLst>
              </p:cNvPr>
              <p:cNvSpPr txBox="1">
                <a:spLocks noRot="1" noChangeAspect="1" noMove="1" noResize="1" noEditPoints="1" noAdjustHandles="1" noChangeArrowheads="1" noChangeShapeType="1" noTextEdit="1"/>
              </p:cNvSpPr>
              <p:nvPr/>
            </p:nvSpPr>
            <p:spPr>
              <a:xfrm>
                <a:off x="680852" y="4264171"/>
                <a:ext cx="3811983" cy="2031710"/>
              </a:xfrm>
              <a:prstGeom prst="rect">
                <a:avLst/>
              </a:prstGeom>
              <a:blipFill>
                <a:blip r:embed="rId5"/>
                <a:stretch>
                  <a:fillRect l="-2560" r="-2720" b="-720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1DAD150-E6F2-0E4B-862A-CF77995497DA}"/>
                  </a:ext>
                </a:extLst>
              </p:cNvPr>
              <p:cNvSpPr txBox="1"/>
              <p:nvPr/>
            </p:nvSpPr>
            <p:spPr>
              <a:xfrm>
                <a:off x="4194824" y="4726970"/>
                <a:ext cx="483921"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7200" b="0" i="1" smtClean="0">
                          <a:solidFill>
                            <a:schemeClr val="tx1"/>
                          </a:solidFill>
                          <a:latin typeface="Cambria Math" panose="02040503050406030204" pitchFamily="18" charset="0"/>
                        </a:rPr>
                        <m:t>:</m:t>
                      </m:r>
                    </m:oMath>
                  </m:oMathPara>
                </a14:m>
                <a:endParaRPr lang="en-IN" sz="7200" dirty="0"/>
              </a:p>
            </p:txBody>
          </p:sp>
        </mc:Choice>
        <mc:Fallback xmlns="">
          <p:sp>
            <p:nvSpPr>
              <p:cNvPr id="17" name="TextBox 16">
                <a:extLst>
                  <a:ext uri="{FF2B5EF4-FFF2-40B4-BE49-F238E27FC236}">
                    <a16:creationId xmlns:a16="http://schemas.microsoft.com/office/drawing/2014/main" id="{81DAD150-E6F2-0E4B-862A-CF77995497DA}"/>
                  </a:ext>
                </a:extLst>
              </p:cNvPr>
              <p:cNvSpPr txBox="1">
                <a:spLocks noRot="1" noChangeAspect="1" noMove="1" noResize="1" noEditPoints="1" noAdjustHandles="1" noChangeArrowheads="1" noChangeShapeType="1" noTextEdit="1"/>
              </p:cNvSpPr>
              <p:nvPr/>
            </p:nvSpPr>
            <p:spPr>
              <a:xfrm>
                <a:off x="4194824" y="4726970"/>
                <a:ext cx="483921" cy="1200329"/>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A10925-7BEF-25B4-3C01-20540C2DC062}"/>
                  </a:ext>
                </a:extLst>
              </p:cNvPr>
              <p:cNvSpPr txBox="1"/>
              <p:nvPr/>
            </p:nvSpPr>
            <p:spPr>
              <a:xfrm>
                <a:off x="9142744" y="3635480"/>
                <a:ext cx="2697726" cy="5230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000" b="1" i="1" smtClean="0">
                              <a:solidFill>
                                <a:schemeClr val="tx1"/>
                              </a:solidFill>
                              <a:latin typeface="Cambria Math" panose="02040503050406030204" pitchFamily="18" charset="0"/>
                            </a:rPr>
                          </m:ctrlPr>
                        </m:sSubSupPr>
                        <m:e>
                          <m:r>
                            <a:rPr lang="en-IN" sz="2000" b="1" i="1" smtClean="0">
                              <a:solidFill>
                                <a:schemeClr val="tx1"/>
                              </a:solidFill>
                              <a:latin typeface="Cambria Math" panose="02040503050406030204" pitchFamily="18" charset="0"/>
                            </a:rPr>
                            <m:t>𝒏</m:t>
                          </m:r>
                        </m:e>
                        <m:sub>
                          <m:r>
                            <a:rPr lang="en-IN" sz="2000" b="1" i="0">
                              <a:solidFill>
                                <a:schemeClr val="tx1"/>
                              </a:solidFill>
                              <a:latin typeface="Cambria Math" panose="02040503050406030204" pitchFamily="18" charset="0"/>
                            </a:rPr>
                            <m:t>ⅈ</m:t>
                          </m:r>
                          <m:r>
                            <a:rPr lang="en-IN" sz="2000" b="1" i="1">
                              <a:solidFill>
                                <a:schemeClr val="tx1"/>
                              </a:solidFill>
                              <a:latin typeface="Cambria Math" panose="02040503050406030204" pitchFamily="18" charset="0"/>
                            </a:rPr>
                            <m:t>𝒋</m:t>
                          </m:r>
                        </m:sub>
                        <m:sup>
                          <m:d>
                            <m:dPr>
                              <m:ctrlPr>
                                <a:rPr lang="en-IN" sz="2000" b="1" i="1">
                                  <a:solidFill>
                                    <a:schemeClr val="tx1"/>
                                  </a:solidFill>
                                  <a:latin typeface="Cambria Math" panose="02040503050406030204" pitchFamily="18" charset="0"/>
                                </a:rPr>
                              </m:ctrlPr>
                            </m:dPr>
                            <m:e>
                              <m:r>
                                <a:rPr lang="en-IN" sz="2000" b="1" i="1" smtClean="0">
                                  <a:solidFill>
                                    <a:schemeClr val="tx1"/>
                                  </a:solidFill>
                                  <a:latin typeface="Cambria Math" panose="02040503050406030204" pitchFamily="18" charset="0"/>
                                </a:rPr>
                                <m:t>𝒓</m:t>
                              </m:r>
                              <m:r>
                                <a:rPr lang="en-IN" sz="2000" b="1" i="1" smtClean="0">
                                  <a:solidFill>
                                    <a:schemeClr val="tx1"/>
                                  </a:solidFill>
                                  <a:latin typeface="Cambria Math" panose="02040503050406030204" pitchFamily="18" charset="0"/>
                                </a:rPr>
                                <m:t>+</m:t>
                              </m:r>
                              <m:r>
                                <a:rPr lang="en-IN" sz="2000" b="1" i="1" smtClean="0">
                                  <a:solidFill>
                                    <a:schemeClr val="tx1"/>
                                  </a:solidFill>
                                  <a:latin typeface="Cambria Math" panose="02040503050406030204" pitchFamily="18" charset="0"/>
                                </a:rPr>
                                <m:t>𝟑</m:t>
                              </m:r>
                            </m:e>
                          </m:d>
                        </m:sup>
                      </m:sSubSup>
                      <m:r>
                        <a:rPr lang="en-IN" sz="2000" b="1" i="0">
                          <a:solidFill>
                            <a:schemeClr val="tx1"/>
                          </a:solidFill>
                          <a:latin typeface="Cambria Math" panose="02040503050406030204" pitchFamily="18" charset="0"/>
                        </a:rPr>
                        <m:t>=</m:t>
                      </m:r>
                      <m:sSubSup>
                        <m:sSubSupPr>
                          <m:ctrlPr>
                            <a:rPr lang="en-IN" sz="2000" b="1" i="1">
                              <a:latin typeface="Cambria Math" panose="02040503050406030204" pitchFamily="18" charset="0"/>
                            </a:rPr>
                          </m:ctrlPr>
                        </m:sSubSupPr>
                        <m:e>
                          <m:r>
                            <a:rPr lang="en-IN" sz="2000" b="1" i="1" smtClean="0">
                              <a:latin typeface="Cambria Math" panose="02040503050406030204" pitchFamily="18" charset="0"/>
                            </a:rPr>
                            <m:t>𝒏</m:t>
                          </m:r>
                        </m:e>
                        <m:sub>
                          <m:r>
                            <a:rPr lang="en-IN" sz="2000" b="1">
                              <a:latin typeface="Cambria Math" panose="02040503050406030204" pitchFamily="18" charset="0"/>
                            </a:rPr>
                            <m:t>ⅈ</m:t>
                          </m:r>
                          <m:r>
                            <a:rPr lang="en-IN" sz="2000" b="1" i="1">
                              <a:latin typeface="Cambria Math" panose="02040503050406030204" pitchFamily="18" charset="0"/>
                            </a:rPr>
                            <m:t>𝒋</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smtClean="0">
                                  <a:latin typeface="Cambria Math" panose="02040503050406030204" pitchFamily="18" charset="0"/>
                                </a:rPr>
                                <m:t>+</m:t>
                              </m:r>
                              <m:r>
                                <a:rPr lang="en-IN" sz="2000" b="1" i="1" smtClean="0">
                                  <a:latin typeface="Cambria Math" panose="02040503050406030204" pitchFamily="18" charset="0"/>
                                </a:rPr>
                                <m:t>𝟐</m:t>
                              </m:r>
                            </m:e>
                          </m:d>
                        </m:sup>
                      </m:sSubSup>
                      <m:sSup>
                        <m:sSupPr>
                          <m:ctrlPr>
                            <a:rPr lang="en-IN" sz="2000" b="1" i="1" dirty="0" smtClean="0">
                              <a:solidFill>
                                <a:schemeClr val="tx1"/>
                              </a:solidFill>
                              <a:latin typeface="Cambria Math" panose="02040503050406030204" pitchFamily="18" charset="0"/>
                            </a:rPr>
                          </m:ctrlPr>
                        </m:sSupPr>
                        <m:e>
                          <m:r>
                            <a:rPr lang="en-IN" sz="2000" b="1" i="1" dirty="0" smtClean="0">
                              <a:solidFill>
                                <a:schemeClr val="tx1"/>
                              </a:solidFill>
                              <a:latin typeface="Cambria Math" panose="02040503050406030204" pitchFamily="18" charset="0"/>
                            </a:rPr>
                            <m:t>𝑭</m:t>
                          </m:r>
                        </m:e>
                        <m:sup>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𝒓</m:t>
                          </m:r>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𝟐</m:t>
                          </m:r>
                          <m:r>
                            <a:rPr lang="en-IN" sz="2000" b="1" i="1" dirty="0" smtClean="0">
                              <a:solidFill>
                                <a:schemeClr val="tx1"/>
                              </a:solidFill>
                              <a:latin typeface="Cambria Math" panose="02040503050406030204" pitchFamily="18" charset="0"/>
                            </a:rPr>
                            <m:t>)</m:t>
                          </m:r>
                        </m:sup>
                      </m:sSup>
                    </m:oMath>
                  </m:oMathPara>
                </a14:m>
                <a:endParaRPr lang="en-IN" sz="2000" b="1" dirty="0">
                  <a:solidFill>
                    <a:schemeClr val="tx1"/>
                  </a:solidFill>
                </a:endParaRPr>
              </a:p>
            </p:txBody>
          </p:sp>
        </mc:Choice>
        <mc:Fallback xmlns="">
          <p:sp>
            <p:nvSpPr>
              <p:cNvPr id="7" name="TextBox 6">
                <a:extLst>
                  <a:ext uri="{FF2B5EF4-FFF2-40B4-BE49-F238E27FC236}">
                    <a16:creationId xmlns:a16="http://schemas.microsoft.com/office/drawing/2014/main" id="{C7A10925-7BEF-25B4-3C01-20540C2DC062}"/>
                  </a:ext>
                </a:extLst>
              </p:cNvPr>
              <p:cNvSpPr txBox="1">
                <a:spLocks noRot="1" noChangeAspect="1" noMove="1" noResize="1" noEditPoints="1" noAdjustHandles="1" noChangeArrowheads="1" noChangeShapeType="1" noTextEdit="1"/>
              </p:cNvSpPr>
              <p:nvPr/>
            </p:nvSpPr>
            <p:spPr>
              <a:xfrm>
                <a:off x="9142744" y="3635480"/>
                <a:ext cx="2697726" cy="523028"/>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8BB6A5D-CB80-4343-6C45-37B3B70F151D}"/>
                  </a:ext>
                </a:extLst>
              </p:cNvPr>
              <p:cNvSpPr txBox="1"/>
              <p:nvPr/>
            </p:nvSpPr>
            <p:spPr>
              <a:xfrm>
                <a:off x="5575977" y="2403476"/>
                <a:ext cx="4991688" cy="12320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000" b="1" i="1" smtClean="0">
                              <a:solidFill>
                                <a:schemeClr val="tx1"/>
                              </a:solidFill>
                              <a:latin typeface="Cambria Math" panose="02040503050406030204" pitchFamily="18" charset="0"/>
                            </a:rPr>
                          </m:ctrlPr>
                        </m:sSubSupPr>
                        <m:e>
                          <m:r>
                            <a:rPr lang="en-IN" sz="2000" b="1" i="1" smtClean="0">
                              <a:solidFill>
                                <a:schemeClr val="tx1"/>
                              </a:solidFill>
                              <a:latin typeface="Cambria Math" panose="02040503050406030204" pitchFamily="18" charset="0"/>
                            </a:rPr>
                            <m:t>𝒂</m:t>
                          </m:r>
                        </m:e>
                        <m:sub>
                          <m:r>
                            <a:rPr lang="en-IN" sz="2000" b="1" i="1">
                              <a:solidFill>
                                <a:schemeClr val="tx1"/>
                              </a:solidFill>
                              <a:latin typeface="Cambria Math" panose="02040503050406030204" pitchFamily="18" charset="0"/>
                            </a:rPr>
                            <m:t>𝒋</m:t>
                          </m:r>
                          <m:r>
                            <a:rPr lang="en-IN" sz="2000" b="1" i="1" smtClean="0">
                              <a:solidFill>
                                <a:schemeClr val="tx1"/>
                              </a:solidFill>
                              <a:latin typeface="Cambria Math" panose="02040503050406030204" pitchFamily="18" charset="0"/>
                            </a:rPr>
                            <m:t>𝒊</m:t>
                          </m:r>
                        </m:sub>
                        <m:sup>
                          <m:d>
                            <m:dPr>
                              <m:ctrlPr>
                                <a:rPr lang="en-IN" sz="2000" b="1" i="1">
                                  <a:solidFill>
                                    <a:schemeClr val="tx1"/>
                                  </a:solidFill>
                                  <a:latin typeface="Cambria Math" panose="02040503050406030204" pitchFamily="18" charset="0"/>
                                </a:rPr>
                              </m:ctrlPr>
                            </m:dPr>
                            <m:e>
                              <m:r>
                                <a:rPr lang="en-IN" sz="2000" b="1" i="1" smtClean="0">
                                  <a:solidFill>
                                    <a:schemeClr val="tx1"/>
                                  </a:solidFill>
                                  <a:latin typeface="Cambria Math" panose="02040503050406030204" pitchFamily="18" charset="0"/>
                                </a:rPr>
                                <m:t>𝒓</m:t>
                              </m:r>
                              <m:r>
                                <a:rPr lang="en-IN" sz="2000" b="1" i="1" smtClean="0">
                                  <a:solidFill>
                                    <a:schemeClr val="tx1"/>
                                  </a:solidFill>
                                  <a:latin typeface="Cambria Math" panose="02040503050406030204" pitchFamily="18" charset="0"/>
                                </a:rPr>
                                <m:t>+</m:t>
                              </m:r>
                              <m:r>
                                <a:rPr lang="en-IN" sz="2000" b="1" i="1" smtClean="0">
                                  <a:solidFill>
                                    <a:schemeClr val="tx1"/>
                                  </a:solidFill>
                                  <a:latin typeface="Cambria Math" panose="02040503050406030204" pitchFamily="18" charset="0"/>
                                </a:rPr>
                                <m:t>𝟑</m:t>
                              </m:r>
                            </m:e>
                          </m:d>
                        </m:sup>
                      </m:sSubSup>
                      <m:r>
                        <a:rPr lang="en-IN" sz="2000" b="1" i="0" dirty="0">
                          <a:solidFill>
                            <a:schemeClr val="tx1"/>
                          </a:solidFill>
                          <a:latin typeface="Cambria Math" panose="02040503050406030204" pitchFamily="18" charset="0"/>
                        </a:rPr>
                        <m:t>=</m:t>
                      </m:r>
                      <m:d>
                        <m:dPr>
                          <m:begChr m:val="{"/>
                          <m:endChr m:val=""/>
                          <m:ctrlPr>
                            <a:rPr lang="en-IN" sz="2000" b="1" i="1" dirty="0">
                              <a:solidFill>
                                <a:schemeClr val="tx1"/>
                              </a:solidFill>
                              <a:latin typeface="Cambria Math" panose="02040503050406030204" pitchFamily="18" charset="0"/>
                            </a:rPr>
                          </m:ctrlPr>
                        </m:dPr>
                        <m:e>
                          <m:m>
                            <m:mPr>
                              <m:plcHide m:val="on"/>
                              <m:mcs>
                                <m:mc>
                                  <m:mcPr>
                                    <m:count m:val="1"/>
                                    <m:mcJc m:val="center"/>
                                  </m:mcPr>
                                </m:mc>
                              </m:mcs>
                              <m:ctrlPr>
                                <a:rPr lang="en-IN" sz="2000" b="1" i="1" dirty="0">
                                  <a:solidFill>
                                    <a:schemeClr val="tx1"/>
                                  </a:solidFill>
                                  <a:latin typeface="Cambria Math" panose="02040503050406030204" pitchFamily="18" charset="0"/>
                                </a:rPr>
                              </m:ctrlPr>
                            </m:mPr>
                            <m:mr>
                              <m:e>
                                <m:sSubSup>
                                  <m:sSubSupPr>
                                    <m:ctrlPr>
                                      <a:rPr lang="en-IN" sz="2000" b="1" i="1">
                                        <a:latin typeface="Cambria Math" panose="02040503050406030204" pitchFamily="18" charset="0"/>
                                      </a:rPr>
                                    </m:ctrlPr>
                                  </m:sSubSupPr>
                                  <m:e>
                                    <m:r>
                                      <a:rPr lang="en-IN" sz="2000" b="1" i="1" smtClean="0">
                                        <a:latin typeface="Cambria Math" panose="02040503050406030204" pitchFamily="18" charset="0"/>
                                      </a:rPr>
                                      <m:t>𝒂</m:t>
                                    </m:r>
                                  </m:e>
                                  <m:sub>
                                    <m:r>
                                      <a:rPr lang="en-IN" sz="2000" b="1" i="1">
                                        <a:latin typeface="Cambria Math" panose="02040503050406030204" pitchFamily="18" charset="0"/>
                                      </a:rPr>
                                      <m:t>𝒋</m:t>
                                    </m:r>
                                    <m:r>
                                      <a:rPr lang="en-IN" sz="2000" b="1" i="1" smtClean="0">
                                        <a:latin typeface="Cambria Math" panose="02040503050406030204" pitchFamily="18" charset="0"/>
                                      </a:rPr>
                                      <m:t>𝒊</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sSup>
                                  <m:sSupPr>
                                    <m:ctrlPr>
                                      <a:rPr lang="en-IN" sz="2000" b="1" i="1">
                                        <a:latin typeface="Cambria Math" panose="02040503050406030204" pitchFamily="18" charset="0"/>
                                      </a:rPr>
                                    </m:ctrlPr>
                                  </m:sSupPr>
                                  <m:e>
                                    <m:sSubSup>
                                      <m:sSubSupPr>
                                        <m:ctrlPr>
                                          <a:rPr lang="en-IN" sz="2000" b="1" i="1">
                                            <a:latin typeface="Cambria Math" panose="02040503050406030204" pitchFamily="18" charset="0"/>
                                          </a:rPr>
                                        </m:ctrlPr>
                                      </m:sSubSupPr>
                                      <m:e>
                                        <m:sSubSup>
                                          <m:sSubSupPr>
                                            <m:ctrlPr>
                                              <a:rPr lang="en-IN" sz="2000" b="1" i="1">
                                                <a:latin typeface="Cambria Math" panose="02040503050406030204" pitchFamily="18" charset="0"/>
                                              </a:rPr>
                                            </m:ctrlPr>
                                          </m:sSubSupPr>
                                          <m:e>
                                            <m:r>
                                              <a:rPr lang="en-IN" sz="2000" b="1" i="1">
                                                <a:latin typeface="Cambria Math" panose="02040503050406030204" pitchFamily="18" charset="0"/>
                                              </a:rPr>
                                              <m:t>(</m:t>
                                            </m:r>
                                            <m:r>
                                              <a:rPr lang="en-IN" sz="2000" b="1" i="1">
                                                <a:latin typeface="Cambria Math" panose="02040503050406030204" pitchFamily="18" charset="0"/>
                                              </a:rPr>
                                              <m:t>𝑪</m:t>
                                            </m:r>
                                          </m:e>
                                          <m:sub>
                                            <m:r>
                                              <a:rPr lang="en-IN" sz="2000" b="1" i="1" smtClean="0">
                                                <a:latin typeface="Cambria Math" panose="02040503050406030204" pitchFamily="18" charset="0"/>
                                              </a:rPr>
                                              <m:t>𝑳</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r>
                                          <a:rPr lang="en-IN" sz="2000" b="1" i="1" smtClean="0">
                                            <a:latin typeface="Cambria Math" panose="02040503050406030204" pitchFamily="18" charset="0"/>
                                          </a:rPr>
                                          <m:t>𝑭</m:t>
                                        </m:r>
                                      </m:e>
                                      <m:sub>
                                        <m:r>
                                          <a:rPr lang="en-IN" sz="2000" b="1" i="1" smtClean="0">
                                            <a:latin typeface="Cambria Math" panose="02040503050406030204" pitchFamily="18" charset="0"/>
                                          </a:rPr>
                                          <m:t> </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r>
                                      <a:rPr lang="en-IN" sz="2000" b="1" i="1">
                                        <a:latin typeface="Cambria Math" panose="02040503050406030204" pitchFamily="18" charset="0"/>
                                      </a:rPr>
                                      <m:t>)</m:t>
                                    </m:r>
                                  </m:e>
                                  <m:sup>
                                    <m:f>
                                      <m:fPr>
                                        <m:ctrlPr>
                                          <a:rPr lang="en-IN" sz="2000" b="1" i="1">
                                            <a:latin typeface="Cambria Math" panose="02040503050406030204" pitchFamily="18" charset="0"/>
                                          </a:rPr>
                                        </m:ctrlPr>
                                      </m:fPr>
                                      <m:num>
                                        <m:r>
                                          <a:rPr lang="en-IN" sz="2000" b="1" i="1">
                                            <a:latin typeface="Cambria Math" panose="02040503050406030204" pitchFamily="18" charset="0"/>
                                          </a:rPr>
                                          <m:t>𝟏</m:t>
                                        </m:r>
                                      </m:num>
                                      <m:den>
                                        <m:r>
                                          <a:rPr lang="en-IN" sz="2000" b="1" i="1">
                                            <a:latin typeface="Cambria Math" panose="02040503050406030204" pitchFamily="18" charset="0"/>
                                          </a:rPr>
                                          <m:t>𝟐</m:t>
                                        </m:r>
                                      </m:den>
                                    </m:f>
                                  </m:sup>
                                </m:sSup>
                                <m:r>
                                  <a:rPr lang="en-IN" sz="2000" b="1" i="0" dirty="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𝒋</m:t>
                                </m:r>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𝒊</m:t>
                                </m:r>
                                <m:r>
                                  <a:rPr lang="en-IN" sz="2000" b="1" i="1" dirty="0" smtClean="0">
                                    <a:solidFill>
                                      <a:schemeClr val="tx1"/>
                                    </a:solidFill>
                                    <a:latin typeface="Cambria Math" panose="02040503050406030204" pitchFamily="18" charset="0"/>
                                  </a:rPr>
                                  <m:t>)∈</m:t>
                                </m:r>
                                <m:r>
                                  <a:rPr lang="en-IN" sz="2000" b="1" i="1" dirty="0" smtClean="0">
                                    <a:solidFill>
                                      <a:schemeClr val="tx1"/>
                                    </a:solidFill>
                                    <a:latin typeface="Cambria Math" panose="02040503050406030204" pitchFamily="18" charset="0"/>
                                  </a:rPr>
                                  <m:t>𝐿</m:t>
                                </m:r>
                              </m:e>
                            </m:mr>
                            <m:mr>
                              <m:e>
                                <m:sSubSup>
                                  <m:sSubSupPr>
                                    <m:ctrlPr>
                                      <a:rPr lang="en-IN" sz="2000" b="1" i="1">
                                        <a:latin typeface="Cambria Math" panose="02040503050406030204" pitchFamily="18" charset="0"/>
                                      </a:rPr>
                                    </m:ctrlPr>
                                  </m:sSubSupPr>
                                  <m:e>
                                    <m:r>
                                      <a:rPr lang="en-IN" sz="2000" b="1" i="1" smtClean="0">
                                        <a:latin typeface="Cambria Math" panose="02040503050406030204" pitchFamily="18" charset="0"/>
                                      </a:rPr>
                                      <m:t>𝒂</m:t>
                                    </m:r>
                                  </m:e>
                                  <m:sub>
                                    <m:r>
                                      <a:rPr lang="en-IN" sz="2000" b="1" i="1">
                                        <a:latin typeface="Cambria Math" panose="02040503050406030204" pitchFamily="18" charset="0"/>
                                      </a:rPr>
                                      <m:t>𝒋</m:t>
                                    </m:r>
                                    <m:r>
                                      <a:rPr lang="en-IN" sz="2000" b="1" i="1" smtClean="0">
                                        <a:latin typeface="Cambria Math" panose="02040503050406030204" pitchFamily="18" charset="0"/>
                                      </a:rPr>
                                      <m:t>𝒊</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sSup>
                                  <m:sSupPr>
                                    <m:ctrlPr>
                                      <a:rPr lang="en-IN" sz="2000" b="1" i="1">
                                        <a:latin typeface="Cambria Math" panose="02040503050406030204" pitchFamily="18" charset="0"/>
                                      </a:rPr>
                                    </m:ctrlPr>
                                  </m:sSupPr>
                                  <m:e>
                                    <m:sSubSup>
                                      <m:sSubSupPr>
                                        <m:ctrlPr>
                                          <a:rPr lang="en-IN" sz="2000" b="1" i="1">
                                            <a:latin typeface="Cambria Math" panose="02040503050406030204" pitchFamily="18" charset="0"/>
                                          </a:rPr>
                                        </m:ctrlPr>
                                      </m:sSubSupPr>
                                      <m:e>
                                        <m:sSubSup>
                                          <m:sSubSupPr>
                                            <m:ctrlPr>
                                              <a:rPr lang="en-IN" sz="2000" b="1" i="1">
                                                <a:latin typeface="Cambria Math" panose="02040503050406030204" pitchFamily="18" charset="0"/>
                                              </a:rPr>
                                            </m:ctrlPr>
                                          </m:sSubSupPr>
                                          <m:e>
                                            <m:r>
                                              <a:rPr lang="en-IN" sz="2000" b="1" i="1">
                                                <a:latin typeface="Cambria Math" panose="02040503050406030204" pitchFamily="18" charset="0"/>
                                              </a:rPr>
                                              <m:t>(</m:t>
                                            </m:r>
                                            <m:r>
                                              <a:rPr lang="en-IN" sz="2000" b="1" i="1">
                                                <a:latin typeface="Cambria Math" panose="02040503050406030204" pitchFamily="18" charset="0"/>
                                              </a:rPr>
                                              <m:t>𝑪</m:t>
                                            </m:r>
                                          </m:e>
                                          <m:sub>
                                            <m:r>
                                              <a:rPr lang="en-IN" sz="2000" b="1" i="1">
                                                <a:latin typeface="Cambria Math" panose="02040503050406030204" pitchFamily="18" charset="0"/>
                                              </a:rPr>
                                              <m:t>𝒌</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r>
                                          <a:rPr lang="en-IN" sz="2000" b="1" i="1" smtClean="0">
                                            <a:latin typeface="Cambria Math" panose="02040503050406030204" pitchFamily="18" charset="0"/>
                                          </a:rPr>
                                          <m:t>𝑭</m:t>
                                        </m:r>
                                      </m:e>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r>
                                      <a:rPr lang="en-IN" sz="2000" b="1" i="1">
                                        <a:latin typeface="Cambria Math" panose="02040503050406030204" pitchFamily="18" charset="0"/>
                                      </a:rPr>
                                      <m:t>)</m:t>
                                    </m:r>
                                  </m:e>
                                  <m:sup>
                                    <m:f>
                                      <m:fPr>
                                        <m:ctrlPr>
                                          <a:rPr lang="en-IN" sz="2000" b="1" i="1">
                                            <a:latin typeface="Cambria Math" panose="02040503050406030204" pitchFamily="18" charset="0"/>
                                          </a:rPr>
                                        </m:ctrlPr>
                                      </m:fPr>
                                      <m:num>
                                        <m:r>
                                          <a:rPr lang="en-IN" sz="2000" b="1" i="1">
                                            <a:latin typeface="Cambria Math" panose="02040503050406030204" pitchFamily="18" charset="0"/>
                                          </a:rPr>
                                          <m:t>𝟏</m:t>
                                        </m:r>
                                      </m:num>
                                      <m:den>
                                        <m:r>
                                          <a:rPr lang="en-IN" sz="2000" b="1" i="1">
                                            <a:latin typeface="Cambria Math" panose="02040503050406030204" pitchFamily="18" charset="0"/>
                                          </a:rPr>
                                          <m:t>𝟐</m:t>
                                        </m:r>
                                      </m:den>
                                    </m:f>
                                  </m:sup>
                                </m:sSup>
                                <m:r>
                                  <a:rPr lang="en-IN" sz="2000" b="1" dirty="0">
                                    <a:latin typeface="Cambria Math" panose="02040503050406030204" pitchFamily="18" charset="0"/>
                                  </a:rPr>
                                  <m:t>:</m:t>
                                </m:r>
                                <m:r>
                                  <a:rPr lang="en-IN" sz="2000" b="1" i="1" dirty="0">
                                    <a:latin typeface="Cambria Math" panose="02040503050406030204" pitchFamily="18" charset="0"/>
                                  </a:rPr>
                                  <m:t>(</m:t>
                                </m:r>
                                <m:r>
                                  <a:rPr lang="en-IN" sz="2000" b="1" i="1" dirty="0">
                                    <a:latin typeface="Cambria Math" panose="02040503050406030204" pitchFamily="18" charset="0"/>
                                  </a:rPr>
                                  <m:t>𝒋</m:t>
                                </m:r>
                                <m:r>
                                  <a:rPr lang="en-IN" sz="2000" b="1" i="1" dirty="0">
                                    <a:latin typeface="Cambria Math" panose="02040503050406030204" pitchFamily="18" charset="0"/>
                                  </a:rPr>
                                  <m:t>,</m:t>
                                </m:r>
                                <m:r>
                                  <a:rPr lang="en-IN" sz="2000" b="1" i="1" dirty="0">
                                    <a:latin typeface="Cambria Math" panose="02040503050406030204" pitchFamily="18" charset="0"/>
                                  </a:rPr>
                                  <m:t>𝒊</m:t>
                                </m:r>
                                <m:r>
                                  <a:rPr lang="en-IN" sz="2000" b="1" i="1" dirty="0">
                                    <a:latin typeface="Cambria Math" panose="02040503050406030204" pitchFamily="18" charset="0"/>
                                  </a:rPr>
                                  <m:t>)∈</m:t>
                                </m:r>
                                <m:sSub>
                                  <m:sSubPr>
                                    <m:ctrlPr>
                                      <a:rPr lang="en-IN" sz="2000" b="1" i="1" dirty="0" smtClean="0">
                                        <a:solidFill>
                                          <a:schemeClr val="tx1"/>
                                        </a:solidFill>
                                        <a:latin typeface="Cambria Math" panose="02040503050406030204" pitchFamily="18" charset="0"/>
                                      </a:rPr>
                                    </m:ctrlPr>
                                  </m:sSubPr>
                                  <m:e>
                                    <m:r>
                                      <a:rPr lang="en-IN" sz="2000" b="1" i="1" dirty="0">
                                        <a:solidFill>
                                          <a:schemeClr val="tx1"/>
                                        </a:solidFill>
                                        <a:latin typeface="Cambria Math" panose="02040503050406030204" pitchFamily="18" charset="0"/>
                                      </a:rPr>
                                      <m:t>𝑈</m:t>
                                    </m:r>
                                  </m:e>
                                  <m:sub>
                                    <m:r>
                                      <a:rPr lang="en-IN" sz="2000" b="1" i="1" dirty="0">
                                        <a:solidFill>
                                          <a:schemeClr val="tx1"/>
                                        </a:solidFill>
                                        <a:latin typeface="Cambria Math" panose="02040503050406030204" pitchFamily="18" charset="0"/>
                                      </a:rPr>
                                      <m:t>𝑘</m:t>
                                    </m:r>
                                  </m:sub>
                                </m:sSub>
                              </m:e>
                            </m:mr>
                          </m:m>
                        </m:e>
                      </m:d>
                    </m:oMath>
                  </m:oMathPara>
                </a14:m>
                <a:endParaRPr lang="en-IN" sz="2000" b="1" dirty="0">
                  <a:solidFill>
                    <a:schemeClr val="tx1"/>
                  </a:solidFill>
                </a:endParaRPr>
              </a:p>
            </p:txBody>
          </p:sp>
        </mc:Choice>
        <mc:Fallback xmlns="">
          <p:sp>
            <p:nvSpPr>
              <p:cNvPr id="8" name="TextBox 7">
                <a:extLst>
                  <a:ext uri="{FF2B5EF4-FFF2-40B4-BE49-F238E27FC236}">
                    <a16:creationId xmlns:a16="http://schemas.microsoft.com/office/drawing/2014/main" id="{E8BB6A5D-CB80-4343-6C45-37B3B70F151D}"/>
                  </a:ext>
                </a:extLst>
              </p:cNvPr>
              <p:cNvSpPr txBox="1">
                <a:spLocks noRot="1" noChangeAspect="1" noMove="1" noResize="1" noEditPoints="1" noAdjustHandles="1" noChangeArrowheads="1" noChangeShapeType="1" noTextEdit="1"/>
              </p:cNvSpPr>
              <p:nvPr/>
            </p:nvSpPr>
            <p:spPr>
              <a:xfrm>
                <a:off x="5575977" y="2403476"/>
                <a:ext cx="4991688" cy="1232004"/>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81A6E5E-8027-93B4-A002-212AF3AB45B9}"/>
                  </a:ext>
                </a:extLst>
              </p:cNvPr>
              <p:cNvSpPr txBox="1"/>
              <p:nvPr/>
            </p:nvSpPr>
            <p:spPr>
              <a:xfrm>
                <a:off x="5840528" y="3645705"/>
                <a:ext cx="3345457" cy="5716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IN" sz="1800" b="1" i="1" smtClean="0">
                              <a:latin typeface="Cambria Math" panose="02040503050406030204" pitchFamily="18" charset="0"/>
                            </a:rPr>
                          </m:ctrlPr>
                        </m:sSubSupPr>
                        <m:e>
                          <m:sSubSup>
                            <m:sSubSupPr>
                              <m:ctrlPr>
                                <a:rPr lang="en-IN" b="1" i="1">
                                  <a:latin typeface="Cambria Math" panose="02040503050406030204" pitchFamily="18" charset="0"/>
                                </a:rPr>
                              </m:ctrlPr>
                            </m:sSubSupPr>
                            <m:e>
                              <m:r>
                                <a:rPr lang="en-IN" b="1" i="1">
                                  <a:latin typeface="Cambria Math" panose="02040503050406030204" pitchFamily="18" charset="0"/>
                                </a:rPr>
                                <m:t>𝒂</m:t>
                              </m:r>
                            </m:e>
                            <m:sub>
                              <m:r>
                                <a:rPr lang="en-IN" b="1" i="1">
                                  <a:latin typeface="Cambria Math" panose="02040503050406030204" pitchFamily="18" charset="0"/>
                                </a:rPr>
                                <m:t>𝒊</m:t>
                              </m:r>
                              <m:r>
                                <a:rPr lang="en-IN" b="1" i="1" smtClean="0">
                                  <a:latin typeface="Cambria Math" panose="02040503050406030204" pitchFamily="18" charset="0"/>
                                </a:rPr>
                                <m:t>𝒋</m:t>
                              </m:r>
                            </m:sub>
                            <m:sup>
                              <m:d>
                                <m:dPr>
                                  <m:ctrlPr>
                                    <a:rPr lang="en-IN" b="1" i="1">
                                      <a:latin typeface="Cambria Math" panose="02040503050406030204" pitchFamily="18" charset="0"/>
                                    </a:rPr>
                                  </m:ctrlPr>
                                </m:dPr>
                                <m:e>
                                  <m:r>
                                    <a:rPr lang="en-IN" b="1" i="1">
                                      <a:latin typeface="Cambria Math" panose="02040503050406030204" pitchFamily="18" charset="0"/>
                                    </a:rPr>
                                    <m:t>𝒓</m:t>
                                  </m:r>
                                  <m:r>
                                    <a:rPr lang="en-IN" b="1" i="1">
                                      <a:latin typeface="Cambria Math" panose="02040503050406030204" pitchFamily="18" charset="0"/>
                                    </a:rPr>
                                    <m:t>+</m:t>
                                  </m:r>
                                  <m:r>
                                    <a:rPr lang="en-IN" b="1" i="1">
                                      <a:latin typeface="Cambria Math" panose="02040503050406030204" pitchFamily="18" charset="0"/>
                                    </a:rPr>
                                    <m:t>𝟑</m:t>
                                  </m:r>
                                </m:e>
                              </m:d>
                            </m:sup>
                          </m:sSubSup>
                          <m:r>
                            <a:rPr lang="en-IN" sz="1800" b="1" i="1" smtClean="0">
                              <a:latin typeface="Cambria Math" panose="02040503050406030204" pitchFamily="18" charset="0"/>
                            </a:rPr>
                            <m:t>=</m:t>
                          </m:r>
                          <m:r>
                            <a:rPr lang="en-IN" sz="1800" b="1" i="1" smtClean="0">
                              <a:latin typeface="Cambria Math" panose="02040503050406030204" pitchFamily="18" charset="0"/>
                            </a:rPr>
                            <m:t>𝒂</m:t>
                          </m:r>
                        </m:e>
                        <m:sub>
                          <m:r>
                            <a:rPr lang="en-IN" sz="1800" b="1" i="1" smtClean="0">
                              <a:latin typeface="Cambria Math" panose="02040503050406030204" pitchFamily="18" charset="0"/>
                            </a:rPr>
                            <m:t>𝒊𝒋</m:t>
                          </m:r>
                        </m:sub>
                        <m:sup>
                          <m:d>
                            <m:dPr>
                              <m:ctrlPr>
                                <a:rPr lang="en-IN" sz="1800" b="1" i="1">
                                  <a:latin typeface="Cambria Math" panose="02040503050406030204" pitchFamily="18" charset="0"/>
                                </a:rPr>
                              </m:ctrlPr>
                            </m:dPr>
                            <m:e>
                              <m:r>
                                <a:rPr lang="en-IN" sz="1800" b="1" i="1">
                                  <a:latin typeface="Cambria Math" panose="02040503050406030204" pitchFamily="18" charset="0"/>
                                </a:rPr>
                                <m:t>𝒓</m:t>
                              </m:r>
                              <m:r>
                                <a:rPr lang="en-IN" sz="1800" b="1" i="1">
                                  <a:latin typeface="Cambria Math" panose="02040503050406030204" pitchFamily="18" charset="0"/>
                                </a:rPr>
                                <m:t>+</m:t>
                              </m:r>
                              <m:r>
                                <a:rPr lang="en-IN" sz="1800" b="1" i="1">
                                  <a:latin typeface="Cambria Math" panose="02040503050406030204" pitchFamily="18" charset="0"/>
                                </a:rPr>
                                <m:t>𝟐</m:t>
                              </m:r>
                            </m:e>
                          </m:d>
                        </m:sup>
                      </m:sSubSup>
                      <m:sSup>
                        <m:sSupPr>
                          <m:ctrlPr>
                            <a:rPr lang="en-IN" sz="1800" b="1" i="1">
                              <a:latin typeface="Cambria Math" panose="02040503050406030204" pitchFamily="18" charset="0"/>
                            </a:rPr>
                          </m:ctrlPr>
                        </m:sSupPr>
                        <m:e>
                          <m:sSubSup>
                            <m:sSubSupPr>
                              <m:ctrlPr>
                                <a:rPr lang="en-IN" sz="1800" b="1" i="1">
                                  <a:latin typeface="Cambria Math" panose="02040503050406030204" pitchFamily="18" charset="0"/>
                                </a:rPr>
                              </m:ctrlPr>
                            </m:sSubSupPr>
                            <m:e>
                              <m:sSubSup>
                                <m:sSubSupPr>
                                  <m:ctrlPr>
                                    <a:rPr lang="en-IN" sz="1800" b="1" i="1">
                                      <a:latin typeface="Cambria Math" panose="02040503050406030204" pitchFamily="18" charset="0"/>
                                    </a:rPr>
                                  </m:ctrlPr>
                                </m:sSubSupPr>
                                <m:e>
                                  <m:r>
                                    <a:rPr lang="en-IN" sz="1800" b="1" i="1">
                                      <a:latin typeface="Cambria Math" panose="02040503050406030204" pitchFamily="18" charset="0"/>
                                    </a:rPr>
                                    <m:t>(</m:t>
                                  </m:r>
                                  <m:r>
                                    <a:rPr lang="en-IN" sz="1800" b="1" i="1">
                                      <a:latin typeface="Cambria Math" panose="02040503050406030204" pitchFamily="18" charset="0"/>
                                    </a:rPr>
                                    <m:t>𝑪</m:t>
                                  </m:r>
                                </m:e>
                                <m:sub>
                                  <m:r>
                                    <a:rPr lang="en-IN" sz="1800" b="1" i="1" smtClean="0">
                                      <a:latin typeface="Cambria Math" panose="02040503050406030204" pitchFamily="18" charset="0"/>
                                    </a:rPr>
                                    <m:t>𝑳</m:t>
                                  </m:r>
                                </m:sub>
                                <m:sup>
                                  <m:d>
                                    <m:dPr>
                                      <m:ctrlPr>
                                        <a:rPr lang="en-IN" sz="1800" b="1" i="1">
                                          <a:latin typeface="Cambria Math" panose="02040503050406030204" pitchFamily="18" charset="0"/>
                                        </a:rPr>
                                      </m:ctrlPr>
                                    </m:dPr>
                                    <m:e>
                                      <m:r>
                                        <a:rPr lang="en-IN" sz="1800" b="1" i="1">
                                          <a:latin typeface="Cambria Math" panose="02040503050406030204" pitchFamily="18" charset="0"/>
                                        </a:rPr>
                                        <m:t>𝒓</m:t>
                                      </m:r>
                                      <m:r>
                                        <a:rPr lang="en-IN" sz="1800" b="1" i="1">
                                          <a:latin typeface="Cambria Math" panose="02040503050406030204" pitchFamily="18" charset="0"/>
                                        </a:rPr>
                                        <m:t>+</m:t>
                                      </m:r>
                                      <m:r>
                                        <a:rPr lang="en-IN" sz="1800" b="1" i="1">
                                          <a:latin typeface="Cambria Math" panose="02040503050406030204" pitchFamily="18" charset="0"/>
                                        </a:rPr>
                                        <m:t>𝟐</m:t>
                                      </m:r>
                                    </m:e>
                                  </m:d>
                                </m:sup>
                              </m:sSubSup>
                              <m:r>
                                <a:rPr lang="en-IN" sz="1800" b="1" i="1" smtClean="0">
                                  <a:latin typeface="Cambria Math" panose="02040503050406030204" pitchFamily="18" charset="0"/>
                                </a:rPr>
                                <m:t>𝑭</m:t>
                              </m:r>
                            </m:e>
                            <m:sub>
                              <m:r>
                                <a:rPr lang="en-IN" sz="1800" b="1" i="1" smtClean="0">
                                  <a:latin typeface="Cambria Math" panose="02040503050406030204" pitchFamily="18" charset="0"/>
                                </a:rPr>
                                <m:t> </m:t>
                              </m:r>
                            </m:sub>
                            <m:sup>
                              <m:d>
                                <m:dPr>
                                  <m:ctrlPr>
                                    <a:rPr lang="en-IN" sz="1800" b="1" i="1">
                                      <a:latin typeface="Cambria Math" panose="02040503050406030204" pitchFamily="18" charset="0"/>
                                    </a:rPr>
                                  </m:ctrlPr>
                                </m:dPr>
                                <m:e>
                                  <m:r>
                                    <a:rPr lang="en-IN" sz="1800" b="1" i="1">
                                      <a:latin typeface="Cambria Math" panose="02040503050406030204" pitchFamily="18" charset="0"/>
                                    </a:rPr>
                                    <m:t>𝒓</m:t>
                                  </m:r>
                                  <m:r>
                                    <a:rPr lang="en-IN" sz="1800" b="1" i="1">
                                      <a:latin typeface="Cambria Math" panose="02040503050406030204" pitchFamily="18" charset="0"/>
                                    </a:rPr>
                                    <m:t>+</m:t>
                                  </m:r>
                                  <m:r>
                                    <a:rPr lang="en-IN" sz="1800" b="1" i="1">
                                      <a:latin typeface="Cambria Math" panose="02040503050406030204" pitchFamily="18" charset="0"/>
                                    </a:rPr>
                                    <m:t>𝟐</m:t>
                                  </m:r>
                                </m:e>
                              </m:d>
                            </m:sup>
                          </m:sSubSup>
                          <m:r>
                            <a:rPr lang="en-IN" sz="1800" b="1" i="1">
                              <a:latin typeface="Cambria Math" panose="02040503050406030204" pitchFamily="18" charset="0"/>
                            </a:rPr>
                            <m:t>)</m:t>
                          </m:r>
                        </m:e>
                        <m:sup>
                          <m:f>
                            <m:fPr>
                              <m:ctrlPr>
                                <a:rPr lang="en-IN" sz="1800" b="1" i="1">
                                  <a:latin typeface="Cambria Math" panose="02040503050406030204" pitchFamily="18" charset="0"/>
                                </a:rPr>
                              </m:ctrlPr>
                            </m:fPr>
                            <m:num>
                              <m:r>
                                <a:rPr lang="en-IN" sz="1800" b="1" i="1">
                                  <a:latin typeface="Cambria Math" panose="02040503050406030204" pitchFamily="18" charset="0"/>
                                </a:rPr>
                                <m:t>𝟏</m:t>
                              </m:r>
                            </m:num>
                            <m:den>
                              <m:r>
                                <a:rPr lang="en-IN" sz="1800" b="1" i="1">
                                  <a:latin typeface="Cambria Math" panose="02040503050406030204" pitchFamily="18" charset="0"/>
                                </a:rPr>
                                <m:t>𝟐</m:t>
                              </m:r>
                            </m:den>
                          </m:f>
                        </m:sup>
                      </m:sSup>
                    </m:oMath>
                  </m:oMathPara>
                </a14:m>
                <a:endParaRPr lang="en-IN" dirty="0"/>
              </a:p>
            </p:txBody>
          </p:sp>
        </mc:Choice>
        <mc:Fallback xmlns="">
          <p:sp>
            <p:nvSpPr>
              <p:cNvPr id="12" name="TextBox 11">
                <a:extLst>
                  <a:ext uri="{FF2B5EF4-FFF2-40B4-BE49-F238E27FC236}">
                    <a16:creationId xmlns:a16="http://schemas.microsoft.com/office/drawing/2014/main" id="{281A6E5E-8027-93B4-A002-212AF3AB45B9}"/>
                  </a:ext>
                </a:extLst>
              </p:cNvPr>
              <p:cNvSpPr txBox="1">
                <a:spLocks noRot="1" noChangeAspect="1" noMove="1" noResize="1" noEditPoints="1" noAdjustHandles="1" noChangeArrowheads="1" noChangeShapeType="1" noTextEdit="1"/>
              </p:cNvSpPr>
              <p:nvPr/>
            </p:nvSpPr>
            <p:spPr>
              <a:xfrm>
                <a:off x="5840528" y="3645705"/>
                <a:ext cx="3345457" cy="571695"/>
              </a:xfrm>
              <a:prstGeom prst="rect">
                <a:avLst/>
              </a:prstGeom>
              <a:blipFill>
                <a:blip r:embed="rId9"/>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F5AA3F8-4456-69E7-DCC2-1409571579B2}"/>
                  </a:ext>
                </a:extLst>
              </p:cNvPr>
              <p:cNvSpPr txBox="1"/>
              <p:nvPr/>
            </p:nvSpPr>
            <p:spPr>
              <a:xfrm>
                <a:off x="7360421" y="4265253"/>
                <a:ext cx="2395207" cy="12712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IN" sz="2000" b="1" i="1" smtClean="0">
                              <a:latin typeface="Cambria Math" panose="02040503050406030204" pitchFamily="18" charset="0"/>
                            </a:rPr>
                          </m:ctrlPr>
                        </m:sSubSupPr>
                        <m:e>
                          <m:r>
                            <a:rPr lang="en-IN" sz="2000" b="1" i="1">
                              <a:latin typeface="Cambria Math" panose="02040503050406030204" pitchFamily="18" charset="0"/>
                            </a:rPr>
                            <m:t> </m:t>
                          </m:r>
                          <m:r>
                            <a:rPr lang="en-IN" sz="2000" b="1" i="1">
                              <a:latin typeface="Cambria Math" panose="02040503050406030204" pitchFamily="18" charset="0"/>
                            </a:rPr>
                            <m:t>𝑪</m:t>
                          </m:r>
                        </m:e>
                        <m:sub>
                          <m:r>
                            <a:rPr lang="en-IN" sz="2000" b="1" i="1" smtClean="0">
                              <a:latin typeface="Cambria Math" panose="02040503050406030204" pitchFamily="18" charset="0"/>
                            </a:rPr>
                            <m:t>𝑳</m:t>
                          </m:r>
                        </m:sub>
                        <m:sup>
                          <m:d>
                            <m:dPr>
                              <m:ctrlPr>
                                <a:rPr lang="en-IN" sz="2000" b="1" i="1">
                                  <a:latin typeface="Cambria Math" panose="02040503050406030204" pitchFamily="18" charset="0"/>
                                </a:rPr>
                              </m:ctrlPr>
                            </m:dPr>
                            <m:e>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e>
                          </m:d>
                        </m:sup>
                      </m:sSubSup>
                      <m:r>
                        <a:rPr lang="en-IN" sz="2000" b="1" i="0">
                          <a:solidFill>
                            <a:schemeClr val="tx1"/>
                          </a:solidFill>
                          <a:latin typeface="Cambria Math" panose="02040503050406030204" pitchFamily="18" charset="0"/>
                        </a:rPr>
                        <m:t>=</m:t>
                      </m:r>
                      <m:f>
                        <m:fPr>
                          <m:ctrlPr>
                            <a:rPr lang="en-IN" sz="2000" b="1" i="1">
                              <a:solidFill>
                                <a:schemeClr val="tx1"/>
                              </a:solidFill>
                              <a:latin typeface="Cambria Math" panose="02040503050406030204" pitchFamily="18" charset="0"/>
                            </a:rPr>
                          </m:ctrlPr>
                        </m:fPr>
                        <m:num>
                          <m:nary>
                            <m:naryPr>
                              <m:chr m:val="∑"/>
                              <m:limLoc m:val="undOvr"/>
                              <m:grow m:val="on"/>
                              <m:supHide m:val="on"/>
                              <m:ctrlPr>
                                <a:rPr lang="en-IN" sz="2000" b="1" i="1" smtClean="0">
                                  <a:solidFill>
                                    <a:schemeClr val="tx1"/>
                                  </a:solidFill>
                                  <a:latin typeface="Cambria Math" panose="02040503050406030204" pitchFamily="18" charset="0"/>
                                </a:rPr>
                              </m:ctrlPr>
                            </m:naryPr>
                            <m:sub>
                              <m:r>
                                <a:rPr lang="en-IN" sz="2000" b="1" i="1" smtClean="0">
                                  <a:solidFill>
                                    <a:schemeClr val="tx1"/>
                                  </a:solidFill>
                                  <a:latin typeface="Cambria Math" panose="02040503050406030204" pitchFamily="18" charset="0"/>
                                </a:rPr>
                                <m:t>𝑳</m:t>
                              </m:r>
                            </m:sub>
                            <m:sup/>
                            <m:e>
                              <m:sSub>
                                <m:sSubPr>
                                  <m:ctrlPr>
                                    <a:rPr lang="en-IN" sz="2000" b="1" i="1">
                                      <a:solidFill>
                                        <a:schemeClr val="tx1"/>
                                      </a:solidFill>
                                      <a:latin typeface="Cambria Math" panose="02040503050406030204" pitchFamily="18" charset="0"/>
                                    </a:rPr>
                                  </m:ctrlPr>
                                </m:sSubPr>
                                <m:e>
                                  <m:r>
                                    <a:rPr lang="en-IN" sz="2000" b="1" i="1" smtClean="0">
                                      <a:solidFill>
                                        <a:schemeClr val="tx1"/>
                                      </a:solidFill>
                                      <a:latin typeface="Cambria Math" panose="02040503050406030204" pitchFamily="18" charset="0"/>
                                    </a:rPr>
                                    <m:t>𝑿</m:t>
                                  </m:r>
                                </m:e>
                                <m:sub>
                                  <m:r>
                                    <a:rPr lang="en-IN" sz="2000" b="1" i="1">
                                      <a:solidFill>
                                        <a:schemeClr val="tx1"/>
                                      </a:solidFill>
                                      <a:latin typeface="Cambria Math" panose="02040503050406030204" pitchFamily="18" charset="0"/>
                                    </a:rPr>
                                    <m:t>𝑖𝑗</m:t>
                                  </m:r>
                                </m:sub>
                              </m:sSub>
                            </m:e>
                          </m:nary>
                        </m:num>
                        <m:den>
                          <m:nary>
                            <m:naryPr>
                              <m:chr m:val="∑"/>
                              <m:limLoc m:val="undOvr"/>
                              <m:grow m:val="on"/>
                              <m:supHide m:val="on"/>
                              <m:ctrlPr>
                                <a:rPr lang="en-IN" sz="2000" b="1" i="1">
                                  <a:latin typeface="Cambria Math" panose="02040503050406030204" pitchFamily="18" charset="0"/>
                                </a:rPr>
                              </m:ctrlPr>
                            </m:naryPr>
                            <m:sub>
                              <m:r>
                                <a:rPr lang="en-IN" sz="2000" b="1" i="1" smtClean="0">
                                  <a:latin typeface="Cambria Math" panose="02040503050406030204" pitchFamily="18" charset="0"/>
                                </a:rPr>
                                <m:t>𝑳</m:t>
                              </m:r>
                            </m:sub>
                            <m:sup/>
                            <m:e>
                              <m:sSubSup>
                                <m:sSubSupPr>
                                  <m:ctrlPr>
                                    <a:rPr lang="en-IN" sz="2000" b="1" i="1" smtClean="0">
                                      <a:solidFill>
                                        <a:srgbClr val="836967"/>
                                      </a:solidFill>
                                      <a:latin typeface="Cambria Math" panose="02040503050406030204" pitchFamily="18" charset="0"/>
                                    </a:rPr>
                                  </m:ctrlPr>
                                </m:sSubSupPr>
                                <m:e>
                                  <m:r>
                                    <a:rPr lang="en-IN" sz="2000" b="1" i="1">
                                      <a:latin typeface="Cambria Math" panose="02040503050406030204" pitchFamily="18" charset="0"/>
                                    </a:rPr>
                                    <m:t>𝑝</m:t>
                                  </m:r>
                                </m:e>
                                <m:sub>
                                  <m:r>
                                    <a:rPr lang="en-IN" sz="2000" b="1" i="1" smtClean="0">
                                      <a:latin typeface="Cambria Math" panose="02040503050406030204" pitchFamily="18" charset="0"/>
                                    </a:rPr>
                                    <m:t>𝒊</m:t>
                                  </m:r>
                                  <m:r>
                                    <a:rPr lang="en-IN" sz="2000" b="1" i="1">
                                      <a:latin typeface="Cambria Math" panose="02040503050406030204" pitchFamily="18" charset="0"/>
                                    </a:rPr>
                                    <m:t>𝑗</m:t>
                                  </m:r>
                                </m:sub>
                                <m:sup>
                                  <m:r>
                                    <a:rPr lang="en-IN" sz="2000" b="1" i="1" smtClean="0">
                                      <a:latin typeface="Cambria Math" panose="02040503050406030204" pitchFamily="18" charset="0"/>
                                    </a:rPr>
                                    <m:t>(</m:t>
                                  </m:r>
                                  <m:r>
                                    <a:rPr lang="en-IN" sz="2000" b="1" i="1" smtClean="0">
                                      <a:latin typeface="Cambria Math" panose="02040503050406030204" pitchFamily="18" charset="0"/>
                                    </a:rPr>
                                    <m:t>𝒓</m:t>
                                  </m:r>
                                  <m:r>
                                    <a:rPr lang="en-IN" sz="2000" b="1" i="1" smtClean="0">
                                      <a:latin typeface="Cambria Math" panose="02040503050406030204" pitchFamily="18" charset="0"/>
                                    </a:rPr>
                                    <m:t>+</m:t>
                                  </m:r>
                                  <m:r>
                                    <a:rPr lang="en-IN" sz="2000" b="1" i="1" smtClean="0">
                                      <a:latin typeface="Cambria Math" panose="02040503050406030204" pitchFamily="18" charset="0"/>
                                    </a:rPr>
                                    <m:t>𝟐</m:t>
                                  </m:r>
                                  <m:r>
                                    <a:rPr lang="en-IN" sz="2000" b="1" i="1" smtClean="0">
                                      <a:latin typeface="Cambria Math" panose="02040503050406030204" pitchFamily="18" charset="0"/>
                                    </a:rPr>
                                    <m:t>)</m:t>
                                  </m:r>
                                </m:sup>
                              </m:sSubSup>
                            </m:e>
                          </m:nary>
                        </m:den>
                      </m:f>
                    </m:oMath>
                  </m:oMathPara>
                </a14:m>
                <a:endParaRPr lang="en-IN" sz="2000" b="1" dirty="0">
                  <a:solidFill>
                    <a:schemeClr val="tx1"/>
                  </a:solidFill>
                </a:endParaRPr>
              </a:p>
            </p:txBody>
          </p:sp>
        </mc:Choice>
        <mc:Fallback xmlns="">
          <p:sp>
            <p:nvSpPr>
              <p:cNvPr id="13" name="TextBox 12">
                <a:extLst>
                  <a:ext uri="{FF2B5EF4-FFF2-40B4-BE49-F238E27FC236}">
                    <a16:creationId xmlns:a16="http://schemas.microsoft.com/office/drawing/2014/main" id="{AF5AA3F8-4456-69E7-DCC2-1409571579B2}"/>
                  </a:ext>
                </a:extLst>
              </p:cNvPr>
              <p:cNvSpPr txBox="1">
                <a:spLocks noRot="1" noChangeAspect="1" noMove="1" noResize="1" noEditPoints="1" noAdjustHandles="1" noChangeArrowheads="1" noChangeShapeType="1" noTextEdit="1"/>
              </p:cNvSpPr>
              <p:nvPr/>
            </p:nvSpPr>
            <p:spPr>
              <a:xfrm>
                <a:off x="7360421" y="4265253"/>
                <a:ext cx="2395207" cy="1271245"/>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C386CD4-3FE3-5370-D98C-EB56F4FA1CFD}"/>
                  </a:ext>
                </a:extLst>
              </p:cNvPr>
              <p:cNvSpPr txBox="1"/>
              <p:nvPr/>
            </p:nvSpPr>
            <p:spPr>
              <a:xfrm>
                <a:off x="7317211" y="5549101"/>
                <a:ext cx="3035126" cy="8811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IN" sz="2000" b="1" i="1" smtClean="0">
                              <a:latin typeface="Cambria Math" panose="02040503050406030204" pitchFamily="18" charset="0"/>
                            </a:rPr>
                          </m:ctrlPr>
                        </m:sSupPr>
                        <m:e>
                          <m:r>
                            <a:rPr lang="en-IN" sz="2000" b="1" i="1" smtClean="0">
                              <a:latin typeface="Cambria Math" panose="02040503050406030204" pitchFamily="18" charset="0"/>
                            </a:rPr>
                            <m:t>𝑭</m:t>
                          </m:r>
                        </m:e>
                        <m:sup>
                          <m:r>
                            <a:rPr lang="en-IN" sz="2000" b="1" i="1">
                              <a:latin typeface="Cambria Math" panose="02040503050406030204" pitchFamily="18" charset="0"/>
                            </a:rPr>
                            <m:t>(</m:t>
                          </m:r>
                          <m:r>
                            <a:rPr lang="en-IN" sz="2000" b="1" i="1" smtClean="0">
                              <a:latin typeface="Cambria Math" panose="02040503050406030204" pitchFamily="18" charset="0"/>
                            </a:rPr>
                            <m:t>𝒓</m:t>
                          </m:r>
                          <m:r>
                            <a:rPr lang="en-IN" sz="2000" b="1" i="1" smtClean="0">
                              <a:latin typeface="Cambria Math" panose="02040503050406030204" pitchFamily="18" charset="0"/>
                            </a:rPr>
                            <m:t>+</m:t>
                          </m:r>
                          <m:r>
                            <a:rPr lang="en-IN" sz="2000" b="1" i="1" smtClean="0">
                              <a:latin typeface="Cambria Math" panose="02040503050406030204" pitchFamily="18" charset="0"/>
                            </a:rPr>
                            <m:t>𝟐</m:t>
                          </m:r>
                          <m:r>
                            <a:rPr lang="en-IN" sz="2000" b="1" i="1">
                              <a:latin typeface="Cambria Math" panose="02040503050406030204" pitchFamily="18" charset="0"/>
                            </a:rPr>
                            <m:t>)</m:t>
                          </m:r>
                        </m:sup>
                      </m:sSup>
                      <m:r>
                        <a:rPr lang="en-IN" sz="2000" b="1" i="0">
                          <a:solidFill>
                            <a:schemeClr val="tx1"/>
                          </a:solidFill>
                          <a:latin typeface="Cambria Math" panose="02040503050406030204" pitchFamily="18" charset="0"/>
                        </a:rPr>
                        <m:t>=</m:t>
                      </m:r>
                      <m:f>
                        <m:fPr>
                          <m:ctrlPr>
                            <a:rPr lang="en-IN" sz="2000" b="1" i="1">
                              <a:solidFill>
                                <a:schemeClr val="tx1"/>
                              </a:solidFill>
                              <a:latin typeface="Cambria Math" panose="02040503050406030204" pitchFamily="18" charset="0"/>
                            </a:rPr>
                          </m:ctrlPr>
                        </m:fPr>
                        <m:num>
                          <m:sSub>
                            <m:sSubPr>
                              <m:ctrlPr>
                                <a:rPr lang="en-IN" sz="2000" b="1" i="1" smtClean="0">
                                  <a:solidFill>
                                    <a:schemeClr val="tx1"/>
                                  </a:solidFill>
                                  <a:latin typeface="Cambria Math" panose="02040503050406030204" pitchFamily="18" charset="0"/>
                                </a:rPr>
                              </m:ctrlPr>
                            </m:sSubPr>
                            <m:e>
                              <m:r>
                                <a:rPr lang="en-IN" sz="2000" b="1" i="1" smtClean="0">
                                  <a:solidFill>
                                    <a:schemeClr val="tx1"/>
                                  </a:solidFill>
                                  <a:latin typeface="Cambria Math" panose="02040503050406030204" pitchFamily="18" charset="0"/>
                                </a:rPr>
                                <m:t>𝒏</m:t>
                              </m:r>
                              <m:d>
                                <m:dPr>
                                  <m:ctrlPr>
                                    <a:rPr lang="en-IN" sz="2000" b="1" i="1" smtClean="0">
                                      <a:solidFill>
                                        <a:schemeClr val="tx1"/>
                                      </a:solidFill>
                                      <a:latin typeface="Cambria Math" panose="02040503050406030204" pitchFamily="18" charset="0"/>
                                    </a:rPr>
                                  </m:ctrlPr>
                                </m:dPr>
                                <m:e>
                                  <m:r>
                                    <a:rPr lang="en-IN" sz="2000" b="1" i="1" smtClean="0">
                                      <a:solidFill>
                                        <a:schemeClr val="tx1"/>
                                      </a:solidFill>
                                      <a:latin typeface="Cambria Math" panose="02040503050406030204" pitchFamily="18" charset="0"/>
                                    </a:rPr>
                                    <m:t>𝒏</m:t>
                                  </m:r>
                                  <m:r>
                                    <a:rPr lang="en-IN" sz="2000" b="1" i="1" smtClean="0">
                                      <a:solidFill>
                                        <a:schemeClr val="tx1"/>
                                      </a:solidFill>
                                      <a:latin typeface="Cambria Math" panose="02040503050406030204" pitchFamily="18" charset="0"/>
                                    </a:rPr>
                                    <m:t>−</m:t>
                                  </m:r>
                                  <m:r>
                                    <a:rPr lang="en-IN" sz="2000" b="1" i="1" smtClean="0">
                                      <a:solidFill>
                                        <a:schemeClr val="tx1"/>
                                      </a:solidFill>
                                      <a:latin typeface="Cambria Math" panose="02040503050406030204" pitchFamily="18" charset="0"/>
                                    </a:rPr>
                                    <m:t>𝟏</m:t>
                                  </m:r>
                                </m:e>
                              </m:d>
                              <m:r>
                                <a:rPr lang="en-IN" sz="2000" b="1" i="1" smtClean="0">
                                  <a:solidFill>
                                    <a:schemeClr val="tx1"/>
                                  </a:solidFill>
                                  <a:latin typeface="Cambria Math" panose="02040503050406030204" pitchFamily="18" charset="0"/>
                                </a:rPr>
                                <m:t>−</m:t>
                              </m:r>
                              <m:r>
                                <a:rPr lang="en-IN" sz="2000" b="1" i="1" smtClean="0">
                                  <a:solidFill>
                                    <a:schemeClr val="tx1"/>
                                  </a:solidFill>
                                  <a:latin typeface="Cambria Math" panose="02040503050406030204" pitchFamily="18" charset="0"/>
                                </a:rPr>
                                <m:t>𝑿</m:t>
                              </m:r>
                            </m:e>
                            <m:sub>
                              <m:r>
                                <a:rPr lang="en-IN" sz="2000" b="1" i="1" smtClean="0">
                                  <a:solidFill>
                                    <a:schemeClr val="tx1"/>
                                  </a:solidFill>
                                  <a:latin typeface="Cambria Math" panose="02040503050406030204" pitchFamily="18" charset="0"/>
                                </a:rPr>
                                <m:t>++</m:t>
                              </m:r>
                            </m:sub>
                          </m:sSub>
                        </m:num>
                        <m:den>
                          <m:r>
                            <a:rPr lang="en-IN" sz="2000" b="1" i="1" smtClean="0">
                              <a:solidFill>
                                <a:schemeClr val="tx1"/>
                              </a:solidFill>
                              <a:latin typeface="Cambria Math" panose="02040503050406030204" pitchFamily="18" charset="0"/>
                            </a:rPr>
                            <m:t>𝟏</m:t>
                          </m:r>
                          <m:r>
                            <a:rPr lang="en-IN" sz="2000" b="1" i="1" smtClean="0">
                              <a:solidFill>
                                <a:schemeClr val="tx1"/>
                              </a:solidFill>
                              <a:latin typeface="Cambria Math" panose="02040503050406030204" pitchFamily="18" charset="0"/>
                            </a:rPr>
                            <m:t>−</m:t>
                          </m:r>
                          <m:sSubSup>
                            <m:sSubSupPr>
                              <m:ctrlPr>
                                <a:rPr lang="en-IN" sz="2000" b="1" i="1">
                                  <a:solidFill>
                                    <a:srgbClr val="836967"/>
                                  </a:solidFill>
                                  <a:latin typeface="Cambria Math" panose="02040503050406030204" pitchFamily="18" charset="0"/>
                                </a:rPr>
                              </m:ctrlPr>
                            </m:sSubSupPr>
                            <m:e>
                              <m:r>
                                <a:rPr lang="en-IN" sz="2000" b="1" i="1">
                                  <a:latin typeface="Cambria Math" panose="02040503050406030204" pitchFamily="18" charset="0"/>
                                </a:rPr>
                                <m:t>𝑝</m:t>
                              </m:r>
                            </m:e>
                            <m:sub>
                              <m:r>
                                <a:rPr lang="en-IN" sz="2000" b="1" i="1">
                                  <a:latin typeface="Cambria Math" panose="02040503050406030204" pitchFamily="18" charset="0"/>
                                </a:rPr>
                                <m:t>𝒊</m:t>
                              </m:r>
                              <m:r>
                                <a:rPr lang="en-IN" sz="2000" b="1" i="1">
                                  <a:latin typeface="Cambria Math" panose="02040503050406030204" pitchFamily="18" charset="0"/>
                                </a:rPr>
                                <m:t>𝑗</m:t>
                              </m:r>
                            </m:sub>
                            <m:sup>
                              <m:r>
                                <a:rPr lang="en-IN" sz="2000" b="1" i="1">
                                  <a:latin typeface="Cambria Math" panose="02040503050406030204" pitchFamily="18" charset="0"/>
                                </a:rPr>
                                <m:t>(</m:t>
                              </m:r>
                              <m:r>
                                <a:rPr lang="en-IN" sz="2000" b="1" i="1">
                                  <a:latin typeface="Cambria Math" panose="02040503050406030204" pitchFamily="18" charset="0"/>
                                </a:rPr>
                                <m:t>𝒓</m:t>
                              </m:r>
                              <m:r>
                                <a:rPr lang="en-IN" sz="2000" b="1" i="1">
                                  <a:latin typeface="Cambria Math" panose="02040503050406030204" pitchFamily="18" charset="0"/>
                                </a:rPr>
                                <m:t>+</m:t>
                              </m:r>
                              <m:r>
                                <a:rPr lang="en-IN" sz="2000" b="1" i="1">
                                  <a:latin typeface="Cambria Math" panose="02040503050406030204" pitchFamily="18" charset="0"/>
                                </a:rPr>
                                <m:t>𝟐</m:t>
                              </m:r>
                              <m:r>
                                <a:rPr lang="en-IN" sz="2000" b="1" i="1">
                                  <a:latin typeface="Cambria Math" panose="02040503050406030204" pitchFamily="18" charset="0"/>
                                </a:rPr>
                                <m:t>)</m:t>
                              </m:r>
                            </m:sup>
                          </m:sSubSup>
                        </m:den>
                      </m:f>
                    </m:oMath>
                  </m:oMathPara>
                </a14:m>
                <a:endParaRPr lang="en-IN" sz="2000" b="1" dirty="0">
                  <a:solidFill>
                    <a:schemeClr val="tx1"/>
                  </a:solidFill>
                </a:endParaRPr>
              </a:p>
            </p:txBody>
          </p:sp>
        </mc:Choice>
        <mc:Fallback xmlns="">
          <p:sp>
            <p:nvSpPr>
              <p:cNvPr id="14" name="TextBox 13">
                <a:extLst>
                  <a:ext uri="{FF2B5EF4-FFF2-40B4-BE49-F238E27FC236}">
                    <a16:creationId xmlns:a16="http://schemas.microsoft.com/office/drawing/2014/main" id="{2C386CD4-3FE3-5370-D98C-EB56F4FA1CFD}"/>
                  </a:ext>
                </a:extLst>
              </p:cNvPr>
              <p:cNvSpPr txBox="1">
                <a:spLocks noRot="1" noChangeAspect="1" noMove="1" noResize="1" noEditPoints="1" noAdjustHandles="1" noChangeArrowheads="1" noChangeShapeType="1" noTextEdit="1"/>
              </p:cNvSpPr>
              <p:nvPr/>
            </p:nvSpPr>
            <p:spPr>
              <a:xfrm>
                <a:off x="7317211" y="5549101"/>
                <a:ext cx="3035126" cy="881139"/>
              </a:xfrm>
              <a:prstGeom prst="rect">
                <a:avLst/>
              </a:prstGeom>
              <a:blipFill>
                <a:blip r:embed="rId11"/>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0712201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DE9AE-1EE8-20BD-14C7-688672A42F66}"/>
              </a:ext>
            </a:extLst>
          </p:cNvPr>
          <p:cNvSpPr>
            <a:spLocks noGrp="1"/>
          </p:cNvSpPr>
          <p:nvPr>
            <p:ph type="title"/>
          </p:nvPr>
        </p:nvSpPr>
        <p:spPr>
          <a:xfrm>
            <a:off x="1066800" y="642594"/>
            <a:ext cx="3837709" cy="841822"/>
          </a:xfrm>
        </p:spPr>
        <p:txBody>
          <a:bodyPr/>
          <a:lstStyle/>
          <a:p>
            <a:r>
              <a:rPr lang="en-IN" u="sng" dirty="0"/>
              <a:t>Advantages :-</a:t>
            </a:r>
          </a:p>
        </p:txBody>
      </p:sp>
      <p:sp>
        <p:nvSpPr>
          <p:cNvPr id="4" name="Title 1">
            <a:extLst>
              <a:ext uri="{FF2B5EF4-FFF2-40B4-BE49-F238E27FC236}">
                <a16:creationId xmlns:a16="http://schemas.microsoft.com/office/drawing/2014/main" id="{FE53F414-C84E-43A5-B361-6F0F99A53FD1}"/>
              </a:ext>
            </a:extLst>
          </p:cNvPr>
          <p:cNvSpPr txBox="1">
            <a:spLocks/>
          </p:cNvSpPr>
          <p:nvPr/>
        </p:nvSpPr>
        <p:spPr>
          <a:xfrm>
            <a:off x="1066799" y="3346435"/>
            <a:ext cx="3837709" cy="84182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r>
              <a:rPr lang="en-IN" u="sng" dirty="0"/>
              <a:t>Disadvantages :-</a:t>
            </a:r>
          </a:p>
        </p:txBody>
      </p:sp>
      <p:sp>
        <p:nvSpPr>
          <p:cNvPr id="5" name="TextBox 4">
            <a:extLst>
              <a:ext uri="{FF2B5EF4-FFF2-40B4-BE49-F238E27FC236}">
                <a16:creationId xmlns:a16="http://schemas.microsoft.com/office/drawing/2014/main" id="{3EB3FBAA-B5DA-AEFB-2178-0EED583201E6}"/>
              </a:ext>
            </a:extLst>
          </p:cNvPr>
          <p:cNvSpPr txBox="1"/>
          <p:nvPr/>
        </p:nvSpPr>
        <p:spPr>
          <a:xfrm>
            <a:off x="1215188" y="1484416"/>
            <a:ext cx="10340619" cy="1815882"/>
          </a:xfrm>
          <a:prstGeom prst="rect">
            <a:avLst/>
          </a:prstGeom>
          <a:noFill/>
        </p:spPr>
        <p:txBody>
          <a:bodyPr wrap="square" rtlCol="0">
            <a:spAutoFit/>
          </a:bodyPr>
          <a:lstStyle/>
          <a:p>
            <a:pPr marL="285750" indent="-285750">
              <a:buFont typeface="Arial" panose="020B0604020202020204" pitchFamily="34" charset="0"/>
              <a:buChar char="•"/>
            </a:pPr>
            <a:r>
              <a:rPr lang="en-IN" sz="2800" dirty="0"/>
              <a:t>It can model variable number of block effect effectively by tweaking h. The a simplified version of modified iterative scaling can be used removing the radicals in 4 steps to speedup computation at the cost of convergence rate.</a:t>
            </a:r>
          </a:p>
        </p:txBody>
      </p:sp>
      <p:sp>
        <p:nvSpPr>
          <p:cNvPr id="6" name="TextBox 5">
            <a:extLst>
              <a:ext uri="{FF2B5EF4-FFF2-40B4-BE49-F238E27FC236}">
                <a16:creationId xmlns:a16="http://schemas.microsoft.com/office/drawing/2014/main" id="{6308B872-66FE-1E24-860F-0A1A11C0F68F}"/>
              </a:ext>
            </a:extLst>
          </p:cNvPr>
          <p:cNvSpPr txBox="1"/>
          <p:nvPr/>
        </p:nvSpPr>
        <p:spPr>
          <a:xfrm>
            <a:off x="1171126" y="4188257"/>
            <a:ext cx="10261942" cy="1815882"/>
          </a:xfrm>
          <a:prstGeom prst="rect">
            <a:avLst/>
          </a:prstGeom>
          <a:noFill/>
        </p:spPr>
        <p:txBody>
          <a:bodyPr wrap="square" rtlCol="0">
            <a:spAutoFit/>
          </a:bodyPr>
          <a:lstStyle/>
          <a:p>
            <a:pPr marL="285750" indent="-285750">
              <a:buFont typeface="Arial" panose="020B0604020202020204" pitchFamily="34" charset="0"/>
              <a:buChar char="•"/>
            </a:pPr>
            <a:r>
              <a:rPr lang="en-IN" sz="2800" dirty="0"/>
              <a:t>It can only be used to model graphs where the edges are independent and equally likely which are extremely unrealistic for most practical assumptions like social networks.</a:t>
            </a:r>
          </a:p>
        </p:txBody>
      </p:sp>
    </p:spTree>
    <p:extLst>
      <p:ext uri="{BB962C8B-B14F-4D97-AF65-F5344CB8AC3E}">
        <p14:creationId xmlns:p14="http://schemas.microsoft.com/office/powerpoint/2010/main" val="4088844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D55A-97FA-5905-6740-72D2F244A295}"/>
              </a:ext>
            </a:extLst>
          </p:cNvPr>
          <p:cNvSpPr>
            <a:spLocks noGrp="1"/>
          </p:cNvSpPr>
          <p:nvPr>
            <p:ph type="title"/>
          </p:nvPr>
        </p:nvSpPr>
        <p:spPr>
          <a:xfrm>
            <a:off x="989610" y="2018806"/>
            <a:ext cx="10058400" cy="2280062"/>
          </a:xfrm>
        </p:spPr>
        <p:txBody>
          <a:bodyPr>
            <a:noAutofit/>
          </a:bodyPr>
          <a:lstStyle/>
          <a:p>
            <a:pPr algn="ctr">
              <a:lnSpc>
                <a:spcPct val="150000"/>
              </a:lnSpc>
            </a:pPr>
            <a:r>
              <a:rPr lang="en-IN" sz="6000" u="sng" dirty="0"/>
              <a:t>Hansell’s 1984 Elementary School Experiment</a:t>
            </a:r>
          </a:p>
        </p:txBody>
      </p:sp>
    </p:spTree>
    <p:extLst>
      <p:ext uri="{BB962C8B-B14F-4D97-AF65-F5344CB8AC3E}">
        <p14:creationId xmlns:p14="http://schemas.microsoft.com/office/powerpoint/2010/main" val="2852441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2CC094-330F-1E67-945E-CE4540189608}"/>
              </a:ext>
            </a:extLst>
          </p:cNvPr>
          <p:cNvSpPr>
            <a:spLocks noGrp="1"/>
          </p:cNvSpPr>
          <p:nvPr>
            <p:ph type="title"/>
          </p:nvPr>
        </p:nvSpPr>
        <p:spPr>
          <a:xfrm>
            <a:off x="839189" y="1729184"/>
            <a:ext cx="10145487" cy="2557807"/>
          </a:xfrm>
        </p:spPr>
        <p:txBody>
          <a:bodyPr>
            <a:noAutofit/>
          </a:bodyPr>
          <a:lstStyle/>
          <a:p>
            <a:pPr algn="ctr">
              <a:lnSpc>
                <a:spcPct val="150000"/>
              </a:lnSpc>
            </a:pPr>
            <a:r>
              <a:rPr lang="en-IN" sz="6600" b="1" u="sng" dirty="0"/>
              <a:t> </a:t>
            </a:r>
            <a:r>
              <a:rPr lang="en-US" sz="6600" b="1" u="sng" dirty="0" err="1"/>
              <a:t>Erdos</a:t>
            </a:r>
            <a:r>
              <a:rPr lang="en-US" sz="6600" b="1" u="sng" dirty="0"/>
              <a:t>-</a:t>
            </a:r>
            <a:r>
              <a:rPr lang="en-US" sz="6600" b="1" u="sng" dirty="0" err="1"/>
              <a:t>Renyi</a:t>
            </a:r>
            <a:r>
              <a:rPr lang="en-US" sz="6600" b="1" u="sng" dirty="0"/>
              <a:t>-Gilbert Random Graph Model</a:t>
            </a:r>
            <a:r>
              <a:rPr lang="en-IN" sz="6600" b="1" u="sng" dirty="0"/>
              <a:t>                                                                </a:t>
            </a:r>
          </a:p>
        </p:txBody>
      </p:sp>
    </p:spTree>
    <p:extLst>
      <p:ext uri="{BB962C8B-B14F-4D97-AF65-F5344CB8AC3E}">
        <p14:creationId xmlns:p14="http://schemas.microsoft.com/office/powerpoint/2010/main" val="1062532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F51C1-678A-E0B5-A8F6-0DB75537D1E5}"/>
              </a:ext>
            </a:extLst>
          </p:cNvPr>
          <p:cNvPicPr>
            <a:picLocks noChangeAspect="1"/>
          </p:cNvPicPr>
          <p:nvPr/>
        </p:nvPicPr>
        <p:blipFill>
          <a:blip r:embed="rId2"/>
          <a:stretch>
            <a:fillRect/>
          </a:stretch>
        </p:blipFill>
        <p:spPr>
          <a:xfrm>
            <a:off x="4246498" y="348420"/>
            <a:ext cx="3080580" cy="3080580"/>
          </a:xfrm>
          <a:prstGeom prst="rect">
            <a:avLst/>
          </a:prstGeom>
        </p:spPr>
      </p:pic>
      <p:pic>
        <p:nvPicPr>
          <p:cNvPr id="7" name="Picture 6">
            <a:extLst>
              <a:ext uri="{FF2B5EF4-FFF2-40B4-BE49-F238E27FC236}">
                <a16:creationId xmlns:a16="http://schemas.microsoft.com/office/drawing/2014/main" id="{916EA898-DD39-60C0-78C1-FC916D41317D}"/>
              </a:ext>
            </a:extLst>
          </p:cNvPr>
          <p:cNvPicPr>
            <a:picLocks noChangeAspect="1"/>
          </p:cNvPicPr>
          <p:nvPr/>
        </p:nvPicPr>
        <p:blipFill>
          <a:blip r:embed="rId3"/>
          <a:stretch>
            <a:fillRect/>
          </a:stretch>
        </p:blipFill>
        <p:spPr>
          <a:xfrm>
            <a:off x="8069588" y="3048495"/>
            <a:ext cx="2891337" cy="2891337"/>
          </a:xfrm>
          <a:prstGeom prst="rect">
            <a:avLst/>
          </a:prstGeom>
        </p:spPr>
      </p:pic>
      <p:pic>
        <p:nvPicPr>
          <p:cNvPr id="9" name="Picture 8">
            <a:extLst>
              <a:ext uri="{FF2B5EF4-FFF2-40B4-BE49-F238E27FC236}">
                <a16:creationId xmlns:a16="http://schemas.microsoft.com/office/drawing/2014/main" id="{C9E78125-BC6A-3F68-2F65-D5547A7E8D1E}"/>
              </a:ext>
            </a:extLst>
          </p:cNvPr>
          <p:cNvPicPr>
            <a:picLocks noChangeAspect="1"/>
          </p:cNvPicPr>
          <p:nvPr/>
        </p:nvPicPr>
        <p:blipFill>
          <a:blip r:embed="rId4"/>
          <a:stretch>
            <a:fillRect/>
          </a:stretch>
        </p:blipFill>
        <p:spPr>
          <a:xfrm>
            <a:off x="1106424" y="3167248"/>
            <a:ext cx="2821074" cy="2821074"/>
          </a:xfrm>
          <a:prstGeom prst="rect">
            <a:avLst/>
          </a:prstGeom>
        </p:spPr>
      </p:pic>
      <p:sp>
        <p:nvSpPr>
          <p:cNvPr id="10" name="TextBox 9">
            <a:extLst>
              <a:ext uri="{FF2B5EF4-FFF2-40B4-BE49-F238E27FC236}">
                <a16:creationId xmlns:a16="http://schemas.microsoft.com/office/drawing/2014/main" id="{CF2E8A51-5097-76D9-F755-A3A8C3EC578B}"/>
              </a:ext>
            </a:extLst>
          </p:cNvPr>
          <p:cNvSpPr txBox="1"/>
          <p:nvPr/>
        </p:nvSpPr>
        <p:spPr>
          <a:xfrm>
            <a:off x="1916476" y="5988322"/>
            <a:ext cx="1346844" cy="461665"/>
          </a:xfrm>
          <a:prstGeom prst="rect">
            <a:avLst/>
          </a:prstGeom>
          <a:noFill/>
        </p:spPr>
        <p:txBody>
          <a:bodyPr wrap="none" rtlCol="0">
            <a:spAutoFit/>
          </a:bodyPr>
          <a:lstStyle/>
          <a:p>
            <a:r>
              <a:rPr lang="en-IN" sz="2400" b="1" dirty="0"/>
              <a:t>14 Girls</a:t>
            </a:r>
          </a:p>
        </p:txBody>
      </p:sp>
      <p:sp>
        <p:nvSpPr>
          <p:cNvPr id="11" name="TextBox 10">
            <a:extLst>
              <a:ext uri="{FF2B5EF4-FFF2-40B4-BE49-F238E27FC236}">
                <a16:creationId xmlns:a16="http://schemas.microsoft.com/office/drawing/2014/main" id="{BCCF74B5-A889-6654-D3A9-DE23080699F8}"/>
              </a:ext>
            </a:extLst>
          </p:cNvPr>
          <p:cNvSpPr txBox="1"/>
          <p:nvPr/>
        </p:nvSpPr>
        <p:spPr>
          <a:xfrm>
            <a:off x="8898741" y="5939832"/>
            <a:ext cx="1378904" cy="461665"/>
          </a:xfrm>
          <a:prstGeom prst="rect">
            <a:avLst/>
          </a:prstGeom>
          <a:noFill/>
        </p:spPr>
        <p:txBody>
          <a:bodyPr wrap="none" rtlCol="0">
            <a:spAutoFit/>
          </a:bodyPr>
          <a:lstStyle/>
          <a:p>
            <a:r>
              <a:rPr lang="en-IN" sz="2400" b="1" dirty="0"/>
              <a:t>13 Boys</a:t>
            </a:r>
          </a:p>
        </p:txBody>
      </p:sp>
      <p:sp>
        <p:nvSpPr>
          <p:cNvPr id="12" name="Arrow: Bent 11">
            <a:extLst>
              <a:ext uri="{FF2B5EF4-FFF2-40B4-BE49-F238E27FC236}">
                <a16:creationId xmlns:a16="http://schemas.microsoft.com/office/drawing/2014/main" id="{FB98837A-3305-36ED-6971-4AD9E101B1E9}"/>
              </a:ext>
            </a:extLst>
          </p:cNvPr>
          <p:cNvSpPr/>
          <p:nvPr/>
        </p:nvSpPr>
        <p:spPr>
          <a:xfrm rot="5400000">
            <a:off x="8112437" y="1053244"/>
            <a:ext cx="1195940" cy="2616432"/>
          </a:xfrm>
          <a:prstGeom prst="bentArrow">
            <a:avLst>
              <a:gd name="adj1" fmla="val 58844"/>
              <a:gd name="adj2" fmla="val 41560"/>
              <a:gd name="adj3" fmla="val 25000"/>
              <a:gd name="adj4" fmla="val 3218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3" name="Arrow: Bent 12">
            <a:extLst>
              <a:ext uri="{FF2B5EF4-FFF2-40B4-BE49-F238E27FC236}">
                <a16:creationId xmlns:a16="http://schemas.microsoft.com/office/drawing/2014/main" id="{94B04749-5443-36CF-9801-40CE134DA4FF}"/>
              </a:ext>
            </a:extLst>
          </p:cNvPr>
          <p:cNvSpPr/>
          <p:nvPr/>
        </p:nvSpPr>
        <p:spPr>
          <a:xfrm rot="16200000" flipH="1">
            <a:off x="2587585" y="1373561"/>
            <a:ext cx="1195940" cy="2226237"/>
          </a:xfrm>
          <a:prstGeom prst="bentArrow">
            <a:avLst>
              <a:gd name="adj1" fmla="val 58844"/>
              <a:gd name="adj2" fmla="val 41560"/>
              <a:gd name="adj3" fmla="val 25000"/>
              <a:gd name="adj4" fmla="val 3218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4" name="TextBox 13">
            <a:extLst>
              <a:ext uri="{FF2B5EF4-FFF2-40B4-BE49-F238E27FC236}">
                <a16:creationId xmlns:a16="http://schemas.microsoft.com/office/drawing/2014/main" id="{5D8A78EF-200E-0AD5-6EA1-50767FEA8B5B}"/>
              </a:ext>
            </a:extLst>
          </p:cNvPr>
          <p:cNvSpPr txBox="1"/>
          <p:nvPr/>
        </p:nvSpPr>
        <p:spPr>
          <a:xfrm>
            <a:off x="3749658" y="3436906"/>
            <a:ext cx="4497770" cy="461665"/>
          </a:xfrm>
          <a:prstGeom prst="rect">
            <a:avLst/>
          </a:prstGeom>
          <a:noFill/>
        </p:spPr>
        <p:txBody>
          <a:bodyPr wrap="none" rtlCol="0">
            <a:spAutoFit/>
          </a:bodyPr>
          <a:lstStyle/>
          <a:p>
            <a:r>
              <a:rPr lang="en-IN" sz="2400" b="1" dirty="0"/>
              <a:t>Baltimore Elementary School</a:t>
            </a:r>
          </a:p>
        </p:txBody>
      </p:sp>
    </p:spTree>
    <p:extLst>
      <p:ext uri="{BB962C8B-B14F-4D97-AF65-F5344CB8AC3E}">
        <p14:creationId xmlns:p14="http://schemas.microsoft.com/office/powerpoint/2010/main" val="229050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7675-9961-A111-E516-F2530B97EEE2}"/>
              </a:ext>
            </a:extLst>
          </p:cNvPr>
          <p:cNvSpPr>
            <a:spLocks noGrp="1"/>
          </p:cNvSpPr>
          <p:nvPr>
            <p:ph type="title"/>
          </p:nvPr>
        </p:nvSpPr>
        <p:spPr>
          <a:xfrm>
            <a:off x="1086592" y="477406"/>
            <a:ext cx="9444841" cy="877448"/>
          </a:xfrm>
        </p:spPr>
        <p:txBody>
          <a:bodyPr/>
          <a:lstStyle/>
          <a:p>
            <a:pPr algn="ctr"/>
            <a:r>
              <a:rPr lang="en-IN" u="sng" dirty="0"/>
              <a:t>Data Summary:-</a:t>
            </a:r>
          </a:p>
        </p:txBody>
      </p:sp>
      <p:sp>
        <p:nvSpPr>
          <p:cNvPr id="7" name="TextBox 6">
            <a:extLst>
              <a:ext uri="{FF2B5EF4-FFF2-40B4-BE49-F238E27FC236}">
                <a16:creationId xmlns:a16="http://schemas.microsoft.com/office/drawing/2014/main" id="{5E65E631-2466-5F07-B136-7AAA3CBEEB01}"/>
              </a:ext>
            </a:extLst>
          </p:cNvPr>
          <p:cNvSpPr txBox="1"/>
          <p:nvPr/>
        </p:nvSpPr>
        <p:spPr>
          <a:xfrm>
            <a:off x="433848" y="1264723"/>
            <a:ext cx="3312818" cy="5262979"/>
          </a:xfrm>
          <a:prstGeom prst="rect">
            <a:avLst/>
          </a:prstGeom>
          <a:noFill/>
        </p:spPr>
        <p:txBody>
          <a:bodyPr wrap="square" rtlCol="0">
            <a:spAutoFit/>
          </a:bodyPr>
          <a:lstStyle/>
          <a:p>
            <a:r>
              <a:rPr lang="en-US" sz="1600" dirty="0"/>
              <a:t>This study was conducted by Hansell (1964) at Rutgers University, New Brunswick. It involved 317 fifth and sixth-grade students in an inner-city Baltimore elementary Our consists of 13 male and l4 female sixth graders from a single classroom. The students were </a:t>
            </a:r>
            <a:r>
              <a:rPr lang="en-US" sz="1600" dirty="0" err="1"/>
              <a:t>were</a:t>
            </a:r>
            <a:r>
              <a:rPr lang="en-US" sz="1600" dirty="0"/>
              <a:t> asked to indicate their liking for each student by choosing one of the three facial expressions: (a) a big smile and labeled "a lot," (b) a moderate smile and labeled "some," and (c) no smile and labeled "not much." Choice (a) suggests a strong friendship tie and is coded as 1 in the socio-matrix , whereas choices (b) and (c) indicate weak ties and are coded as 0. </a:t>
            </a:r>
            <a:endParaRPr lang="en-IN" sz="1600" dirty="0">
              <a:solidFill>
                <a:schemeClr val="tx1"/>
              </a:solidFill>
            </a:endParaRPr>
          </a:p>
        </p:txBody>
      </p:sp>
      <p:pic>
        <p:nvPicPr>
          <p:cNvPr id="4" name="Picture 3">
            <a:extLst>
              <a:ext uri="{FF2B5EF4-FFF2-40B4-BE49-F238E27FC236}">
                <a16:creationId xmlns:a16="http://schemas.microsoft.com/office/drawing/2014/main" id="{58B2C6C8-7DCF-385C-133B-DE656FBB96A9}"/>
              </a:ext>
            </a:extLst>
          </p:cNvPr>
          <p:cNvPicPr>
            <a:picLocks noChangeAspect="1"/>
          </p:cNvPicPr>
          <p:nvPr/>
        </p:nvPicPr>
        <p:blipFill>
          <a:blip r:embed="rId2"/>
          <a:stretch>
            <a:fillRect/>
          </a:stretch>
        </p:blipFill>
        <p:spPr>
          <a:xfrm>
            <a:off x="3803111" y="1620983"/>
            <a:ext cx="7955041" cy="4718049"/>
          </a:xfrm>
          <a:prstGeom prst="rect">
            <a:avLst/>
          </a:prstGeom>
        </p:spPr>
      </p:pic>
    </p:spTree>
    <p:extLst>
      <p:ext uri="{BB962C8B-B14F-4D97-AF65-F5344CB8AC3E}">
        <p14:creationId xmlns:p14="http://schemas.microsoft.com/office/powerpoint/2010/main" val="22635391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C7CE-07D0-158C-03DE-3B4A6EF12772}"/>
              </a:ext>
            </a:extLst>
          </p:cNvPr>
          <p:cNvSpPr>
            <a:spLocks noGrp="1"/>
          </p:cNvSpPr>
          <p:nvPr>
            <p:ph type="title"/>
          </p:nvPr>
        </p:nvSpPr>
        <p:spPr>
          <a:xfrm>
            <a:off x="817419" y="589156"/>
            <a:ext cx="10058400" cy="723068"/>
          </a:xfrm>
        </p:spPr>
        <p:txBody>
          <a:bodyPr/>
          <a:lstStyle/>
          <a:p>
            <a:pPr algn="ctr"/>
            <a:r>
              <a:rPr lang="en-IN" u="sng" dirty="0"/>
              <a:t>p1 Model Fitting and Results:-</a:t>
            </a:r>
          </a:p>
        </p:txBody>
      </p:sp>
      <p:pic>
        <p:nvPicPr>
          <p:cNvPr id="3" name="Picture 2">
            <a:extLst>
              <a:ext uri="{FF2B5EF4-FFF2-40B4-BE49-F238E27FC236}">
                <a16:creationId xmlns:a16="http://schemas.microsoft.com/office/drawing/2014/main" id="{64E1D0A3-FEE1-7F15-9EF5-5B3E1EEF9018}"/>
              </a:ext>
            </a:extLst>
          </p:cNvPr>
          <p:cNvPicPr>
            <a:picLocks noChangeAspect="1"/>
          </p:cNvPicPr>
          <p:nvPr/>
        </p:nvPicPr>
        <p:blipFill>
          <a:blip r:embed="rId2"/>
          <a:stretch>
            <a:fillRect/>
          </a:stretch>
        </p:blipFill>
        <p:spPr>
          <a:xfrm>
            <a:off x="3479468" y="1460872"/>
            <a:ext cx="8283041" cy="4928051"/>
          </a:xfrm>
          <a:prstGeom prst="rect">
            <a:avLst/>
          </a:prstGeom>
        </p:spPr>
      </p:pic>
      <p:sp>
        <p:nvSpPr>
          <p:cNvPr id="6" name="TextBox 5">
            <a:extLst>
              <a:ext uri="{FF2B5EF4-FFF2-40B4-BE49-F238E27FC236}">
                <a16:creationId xmlns:a16="http://schemas.microsoft.com/office/drawing/2014/main" id="{2A56219E-9947-B123-6416-6EB69920643F}"/>
              </a:ext>
            </a:extLst>
          </p:cNvPr>
          <p:cNvSpPr txBox="1"/>
          <p:nvPr/>
        </p:nvSpPr>
        <p:spPr>
          <a:xfrm>
            <a:off x="429490" y="1404590"/>
            <a:ext cx="3049977" cy="2862322"/>
          </a:xfrm>
          <a:prstGeom prst="rect">
            <a:avLst/>
          </a:prstGeom>
          <a:noFill/>
        </p:spPr>
        <p:txBody>
          <a:bodyPr wrap="square" rtlCol="0">
            <a:spAutoFit/>
          </a:bodyPr>
          <a:lstStyle/>
          <a:p>
            <a:r>
              <a:rPr lang="en-IN" dirty="0"/>
              <a:t>We first use the iterative scaling algorithm to fit the data to p1 model. As you can see the cell probabilities are pretty much even across the groups which is in stark contrast to the data. The block frequency distribution was as follows:-</a:t>
            </a:r>
          </a:p>
        </p:txBody>
      </p:sp>
      <p:pic>
        <p:nvPicPr>
          <p:cNvPr id="7" name="Picture 6">
            <a:extLst>
              <a:ext uri="{FF2B5EF4-FFF2-40B4-BE49-F238E27FC236}">
                <a16:creationId xmlns:a16="http://schemas.microsoft.com/office/drawing/2014/main" id="{46697443-1E05-080D-936E-042C63FF6927}"/>
              </a:ext>
            </a:extLst>
          </p:cNvPr>
          <p:cNvPicPr>
            <a:picLocks noChangeAspect="1"/>
          </p:cNvPicPr>
          <p:nvPr/>
        </p:nvPicPr>
        <p:blipFill>
          <a:blip r:embed="rId3"/>
          <a:stretch>
            <a:fillRect/>
          </a:stretch>
        </p:blipFill>
        <p:spPr>
          <a:xfrm>
            <a:off x="684036" y="4636277"/>
            <a:ext cx="2487451" cy="1752646"/>
          </a:xfrm>
          <a:prstGeom prst="rect">
            <a:avLst/>
          </a:prstGeom>
        </p:spPr>
      </p:pic>
    </p:spTree>
    <p:extLst>
      <p:ext uri="{BB962C8B-B14F-4D97-AF65-F5344CB8AC3E}">
        <p14:creationId xmlns:p14="http://schemas.microsoft.com/office/powerpoint/2010/main" val="1676015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C7CE-07D0-158C-03DE-3B4A6EF12772}"/>
              </a:ext>
            </a:extLst>
          </p:cNvPr>
          <p:cNvSpPr>
            <a:spLocks noGrp="1"/>
          </p:cNvSpPr>
          <p:nvPr>
            <p:ph type="title"/>
          </p:nvPr>
        </p:nvSpPr>
        <p:spPr>
          <a:xfrm>
            <a:off x="817419" y="589156"/>
            <a:ext cx="10058400" cy="723068"/>
          </a:xfrm>
        </p:spPr>
        <p:txBody>
          <a:bodyPr/>
          <a:lstStyle/>
          <a:p>
            <a:pPr algn="ctr"/>
            <a:r>
              <a:rPr lang="en-IN" u="sng" dirty="0"/>
              <a:t>P1 </a:t>
            </a:r>
            <a:r>
              <a:rPr lang="en-IN" u="sng" dirty="0" err="1"/>
              <a:t>Blockmodel</a:t>
            </a:r>
            <a:r>
              <a:rPr lang="en-IN" u="sng" dirty="0"/>
              <a:t> Model Fitting and Results:-</a:t>
            </a:r>
          </a:p>
        </p:txBody>
      </p:sp>
      <p:pic>
        <p:nvPicPr>
          <p:cNvPr id="5" name="Picture 4">
            <a:extLst>
              <a:ext uri="{FF2B5EF4-FFF2-40B4-BE49-F238E27FC236}">
                <a16:creationId xmlns:a16="http://schemas.microsoft.com/office/drawing/2014/main" id="{E6F319B0-16A7-F00A-EFF6-0FD86997A3A1}"/>
              </a:ext>
            </a:extLst>
          </p:cNvPr>
          <p:cNvPicPr>
            <a:picLocks noChangeAspect="1"/>
          </p:cNvPicPr>
          <p:nvPr/>
        </p:nvPicPr>
        <p:blipFill>
          <a:blip r:embed="rId2"/>
          <a:stretch>
            <a:fillRect/>
          </a:stretch>
        </p:blipFill>
        <p:spPr>
          <a:xfrm>
            <a:off x="3451143" y="1679031"/>
            <a:ext cx="8287616" cy="458981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C75E29D-E73D-3A86-C1BD-B6C9E370DA38}"/>
                  </a:ext>
                </a:extLst>
              </p:cNvPr>
              <p:cNvSpPr txBox="1"/>
              <p:nvPr/>
            </p:nvSpPr>
            <p:spPr>
              <a:xfrm>
                <a:off x="453241" y="1787238"/>
                <a:ext cx="2990603" cy="4247317"/>
              </a:xfrm>
              <a:prstGeom prst="rect">
                <a:avLst/>
              </a:prstGeom>
              <a:noFill/>
            </p:spPr>
            <p:txBody>
              <a:bodyPr wrap="square" rtlCol="0">
                <a:spAutoFit/>
              </a:bodyPr>
              <a:lstStyle/>
              <a:p>
                <a:r>
                  <a:rPr lang="en-IN" dirty="0"/>
                  <a:t>Similarly Hansell’s data was also use to fit the only 1 possible p1 block model with a single parameter as </a:t>
                </a:r>
                <a14:m>
                  <m:oMath xmlns:m="http://schemas.openxmlformats.org/officeDocument/2006/math">
                    <m:sSup>
                      <m:sSupPr>
                        <m:ctrlPr>
                          <a:rPr lang="en-IN" i="1" dirty="0" smtClean="0">
                            <a:solidFill>
                              <a:srgbClr val="836967"/>
                            </a:solidFill>
                            <a:latin typeface="Cambria Math" panose="02040503050406030204" pitchFamily="18" charset="0"/>
                          </a:rPr>
                        </m:ctrlPr>
                      </m:sSupPr>
                      <m:e>
                        <m:d>
                          <m:dPr>
                            <m:ctrlPr>
                              <a:rPr lang="en-IN" i="1" dirty="0">
                                <a:solidFill>
                                  <a:srgbClr val="836967"/>
                                </a:solidFill>
                                <a:latin typeface="Cambria Math" panose="02040503050406030204" pitchFamily="18" charset="0"/>
                              </a:rPr>
                            </m:ctrlPr>
                          </m:dPr>
                          <m:e>
                            <m:r>
                              <a:rPr lang="en-IN" i="1" dirty="0">
                                <a:latin typeface="Cambria Math" panose="02040503050406030204" pitchFamily="18" charset="0"/>
                              </a:rPr>
                              <m:t>𝑏</m:t>
                            </m:r>
                            <m:r>
                              <a:rPr lang="en-IN" i="0" dirty="0">
                                <a:latin typeface="Cambria Math" panose="02040503050406030204" pitchFamily="18" charset="0"/>
                              </a:rPr>
                              <m:t>−1</m:t>
                            </m:r>
                          </m:e>
                        </m:d>
                      </m:e>
                      <m:sup>
                        <m:r>
                          <a:rPr lang="en-IN" i="0" dirty="0">
                            <a:latin typeface="Cambria Math" panose="02040503050406030204" pitchFamily="18" charset="0"/>
                          </a:rPr>
                          <m:t>2</m:t>
                        </m:r>
                      </m:sup>
                    </m:sSup>
                    <m:r>
                      <a:rPr lang="en-IN" b="0" i="1" dirty="0" smtClean="0">
                        <a:latin typeface="Cambria Math" panose="02040503050406030204" pitchFamily="18" charset="0"/>
                      </a:rPr>
                      <m:t>=1.</m:t>
                    </m:r>
                  </m:oMath>
                </a14:m>
                <a:r>
                  <a:rPr lang="en-IN" dirty="0"/>
                  <a:t> The modified iterative scaling was used and the cell probabilities now more closely resemble the </a:t>
                </a:r>
                <a:r>
                  <a:rPr lang="en-IN" dirty="0" err="1"/>
                  <a:t>data.An</a:t>
                </a:r>
                <a:r>
                  <a:rPr lang="en-IN" dirty="0"/>
                  <a:t> chi-</a:t>
                </a:r>
                <a:r>
                  <a:rPr lang="en-IN" dirty="0" err="1"/>
                  <a:t>sq</a:t>
                </a:r>
                <a:r>
                  <a:rPr lang="en-IN" dirty="0"/>
                  <a:t> test was performed to test for the significance of the block parameter and LLR statistic came out to be 61.49 which is very significant.</a:t>
                </a:r>
              </a:p>
            </p:txBody>
          </p:sp>
        </mc:Choice>
        <mc:Fallback xmlns="">
          <p:sp>
            <p:nvSpPr>
              <p:cNvPr id="3" name="TextBox 2">
                <a:extLst>
                  <a:ext uri="{FF2B5EF4-FFF2-40B4-BE49-F238E27FC236}">
                    <a16:creationId xmlns:a16="http://schemas.microsoft.com/office/drawing/2014/main" id="{1C75E29D-E73D-3A86-C1BD-B6C9E370DA38}"/>
                  </a:ext>
                </a:extLst>
              </p:cNvPr>
              <p:cNvSpPr txBox="1">
                <a:spLocks noRot="1" noChangeAspect="1" noMove="1" noResize="1" noEditPoints="1" noAdjustHandles="1" noChangeArrowheads="1" noChangeShapeType="1" noTextEdit="1"/>
              </p:cNvSpPr>
              <p:nvPr/>
            </p:nvSpPr>
            <p:spPr>
              <a:xfrm>
                <a:off x="453241" y="1787238"/>
                <a:ext cx="2990603" cy="4247317"/>
              </a:xfrm>
              <a:prstGeom prst="rect">
                <a:avLst/>
              </a:prstGeom>
              <a:blipFill>
                <a:blip r:embed="rId3"/>
                <a:stretch>
                  <a:fillRect l="-1629" t="-574" r="-2240" b="-1435"/>
                </a:stretch>
              </a:blipFill>
            </p:spPr>
            <p:txBody>
              <a:bodyPr/>
              <a:lstStyle/>
              <a:p>
                <a:r>
                  <a:rPr lang="en-IN">
                    <a:noFill/>
                  </a:rPr>
                  <a:t> </a:t>
                </a:r>
              </a:p>
            </p:txBody>
          </p:sp>
        </mc:Fallback>
      </mc:AlternateContent>
    </p:spTree>
    <p:extLst>
      <p:ext uri="{BB962C8B-B14F-4D97-AF65-F5344CB8AC3E}">
        <p14:creationId xmlns:p14="http://schemas.microsoft.com/office/powerpoint/2010/main" val="2553073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20FB-7925-88CE-7AE4-487B17A537EC}"/>
              </a:ext>
            </a:extLst>
          </p:cNvPr>
          <p:cNvSpPr>
            <a:spLocks noGrp="1"/>
          </p:cNvSpPr>
          <p:nvPr>
            <p:ph type="title"/>
          </p:nvPr>
        </p:nvSpPr>
        <p:spPr>
          <a:xfrm>
            <a:off x="926275" y="642594"/>
            <a:ext cx="10198925" cy="705255"/>
          </a:xfrm>
        </p:spPr>
        <p:txBody>
          <a:bodyPr/>
          <a:lstStyle/>
          <a:p>
            <a:pPr algn="ctr"/>
            <a:r>
              <a:rPr lang="en-IN" u="sng" dirty="0"/>
              <a:t>Comparison of the 2 fitted models:-</a:t>
            </a:r>
          </a:p>
        </p:txBody>
      </p:sp>
      <p:pic>
        <p:nvPicPr>
          <p:cNvPr id="4" name="Picture 3">
            <a:extLst>
              <a:ext uri="{FF2B5EF4-FFF2-40B4-BE49-F238E27FC236}">
                <a16:creationId xmlns:a16="http://schemas.microsoft.com/office/drawing/2014/main" id="{48D5C44F-4FE6-E207-CC73-5AF7CF53AD5C}"/>
              </a:ext>
            </a:extLst>
          </p:cNvPr>
          <p:cNvPicPr>
            <a:picLocks noChangeAspect="1"/>
          </p:cNvPicPr>
          <p:nvPr/>
        </p:nvPicPr>
        <p:blipFill>
          <a:blip r:embed="rId2"/>
          <a:stretch>
            <a:fillRect/>
          </a:stretch>
        </p:blipFill>
        <p:spPr>
          <a:xfrm>
            <a:off x="7536558" y="1347849"/>
            <a:ext cx="4220014" cy="50739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DD665A-4CD8-4AE9-8F7E-5175246ED415}"/>
                  </a:ext>
                </a:extLst>
              </p:cNvPr>
              <p:cNvSpPr txBox="1"/>
              <p:nvPr/>
            </p:nvSpPr>
            <p:spPr>
              <a:xfrm>
                <a:off x="575952" y="1609106"/>
                <a:ext cx="6756702" cy="2053511"/>
              </a:xfrm>
              <a:prstGeom prst="rect">
                <a:avLst/>
              </a:prstGeom>
              <a:noFill/>
            </p:spPr>
            <p:txBody>
              <a:bodyPr wrap="square" rtlCol="0">
                <a:spAutoFit/>
              </a:bodyPr>
              <a:lstStyle/>
              <a:p>
                <a:r>
                  <a:rPr lang="en-US" dirty="0"/>
                  <a:t>Table 5 compares the estimated main effects. The two sets of expansiveness parameters do not differ much from each other. But large differences are found in the attractiveness parameters. Both fits indicate that the expansiveness and attractiveness of the students are only moderately associated (the sample correlation coefficient between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𝜶</m:t>
                        </m:r>
                      </m:e>
                      <m:sub>
                        <m:r>
                          <a:rPr lang="en-US" b="1" i="1" smtClean="0">
                            <a:solidFill>
                              <a:schemeClr val="tx1"/>
                            </a:solidFill>
                            <a:latin typeface="Cambria Math" panose="02040503050406030204" pitchFamily="18" charset="0"/>
                          </a:rPr>
                          <m:t>𝒊</m:t>
                        </m:r>
                      </m:sub>
                    </m:sSub>
                  </m:oMath>
                </a14:m>
                <a:r>
                  <a:rPr lang="en-US" b="1" dirty="0">
                    <a:solidFill>
                      <a:schemeClr val="tx1"/>
                    </a:solidFill>
                  </a:rPr>
                  <a:t> </a:t>
                </a:r>
                <a:r>
                  <a:rPr lang="en-US" dirty="0"/>
                  <a:t>and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𝜷</m:t>
                        </m:r>
                      </m:e>
                      <m:sub>
                        <m:acc>
                          <m:accPr>
                            <m:chr m:val="̇"/>
                            <m:ctrlPr>
                              <a:rPr lang="en-US" b="1" i="1" smtClean="0">
                                <a:solidFill>
                                  <a:schemeClr val="tx1"/>
                                </a:solidFill>
                                <a:latin typeface="Cambria Math" panose="02040503050406030204" pitchFamily="18" charset="0"/>
                              </a:rPr>
                            </m:ctrlPr>
                          </m:accPr>
                          <m:e>
                            <m:r>
                              <a:rPr lang="en-IN" b="1" i="1" smtClean="0">
                                <a:solidFill>
                                  <a:schemeClr val="tx1"/>
                                </a:solidFill>
                                <a:latin typeface="Cambria Math" panose="02040503050406030204" pitchFamily="18" charset="0"/>
                              </a:rPr>
                              <m:t>𝒋</m:t>
                            </m:r>
                          </m:e>
                        </m:acc>
                      </m:sub>
                    </m:sSub>
                  </m:oMath>
                </a14:m>
                <a:r>
                  <a:rPr lang="en-US" dirty="0"/>
                  <a:t> is -0.50 for the p1 fit and -0.41 for the p1 </a:t>
                </a:r>
                <a:r>
                  <a:rPr lang="en-US" dirty="0" err="1"/>
                  <a:t>blockmodel</a:t>
                </a:r>
                <a:r>
                  <a:rPr lang="en-US" dirty="0"/>
                  <a:t> fit).</a:t>
                </a:r>
                <a:endParaRPr lang="en-IN" dirty="0"/>
              </a:p>
            </p:txBody>
          </p:sp>
        </mc:Choice>
        <mc:Fallback xmlns="">
          <p:sp>
            <p:nvSpPr>
              <p:cNvPr id="6" name="TextBox 5">
                <a:extLst>
                  <a:ext uri="{FF2B5EF4-FFF2-40B4-BE49-F238E27FC236}">
                    <a16:creationId xmlns:a16="http://schemas.microsoft.com/office/drawing/2014/main" id="{F4DD665A-4CD8-4AE9-8F7E-5175246ED415}"/>
                  </a:ext>
                </a:extLst>
              </p:cNvPr>
              <p:cNvSpPr txBox="1">
                <a:spLocks noRot="1" noChangeAspect="1" noMove="1" noResize="1" noEditPoints="1" noAdjustHandles="1" noChangeArrowheads="1" noChangeShapeType="1" noTextEdit="1"/>
              </p:cNvSpPr>
              <p:nvPr/>
            </p:nvSpPr>
            <p:spPr>
              <a:xfrm>
                <a:off x="575952" y="1609106"/>
                <a:ext cx="6756702" cy="2053511"/>
              </a:xfrm>
              <a:prstGeom prst="rect">
                <a:avLst/>
              </a:prstGeom>
              <a:blipFill>
                <a:blip r:embed="rId3"/>
                <a:stretch>
                  <a:fillRect l="-721" t="-1484" r="-451" b="-4154"/>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02E4B2-CC5A-74F4-6489-0E60B00063DE}"/>
                  </a:ext>
                </a:extLst>
              </p:cNvPr>
              <p:cNvSpPr txBox="1"/>
              <p:nvPr/>
            </p:nvSpPr>
            <p:spPr>
              <a:xfrm>
                <a:off x="499626" y="3792647"/>
                <a:ext cx="6958078" cy="2031325"/>
              </a:xfrm>
              <a:prstGeom prst="rect">
                <a:avLst/>
              </a:prstGeom>
              <a:noFill/>
            </p:spPr>
            <p:txBody>
              <a:bodyPr wrap="square" rtlCol="0">
                <a:spAutoFit/>
              </a:bodyPr>
              <a:lstStyle/>
              <a:p>
                <a:r>
                  <a:rPr lang="en-IN" dirty="0"/>
                  <a:t>The estimated reciprocity for the p1 block model was much smaller at </a:t>
                </a:r>
                <a14:m>
                  <m:oMath xmlns:m="http://schemas.openxmlformats.org/officeDocument/2006/math">
                    <m:acc>
                      <m:accPr>
                        <m:chr m:val="̂"/>
                        <m:ctrlPr>
                          <a:rPr lang="en-IN" i="1" dirty="0" smtClean="0">
                            <a:solidFill>
                              <a:srgbClr val="836967"/>
                            </a:solidFill>
                            <a:latin typeface="Cambria Math" panose="02040503050406030204" pitchFamily="18" charset="0"/>
                          </a:rPr>
                        </m:ctrlPr>
                      </m:accPr>
                      <m:e>
                        <m:r>
                          <a:rPr lang="en-IN" i="1" dirty="0">
                            <a:latin typeface="Cambria Math" panose="02040503050406030204" pitchFamily="18" charset="0"/>
                          </a:rPr>
                          <m:t>𝜌</m:t>
                        </m:r>
                      </m:e>
                    </m:acc>
                    <m:r>
                      <a:rPr lang="en-IN" i="0" dirty="0">
                        <a:latin typeface="Cambria Math" panose="02040503050406030204" pitchFamily="18" charset="0"/>
                      </a:rPr>
                      <m:t>=</m:t>
                    </m:r>
                    <m:r>
                      <a:rPr lang="en-IN" b="0" i="0" dirty="0" smtClean="0">
                        <a:latin typeface="Cambria Math" panose="02040503050406030204" pitchFamily="18" charset="0"/>
                      </a:rPr>
                      <m:t>0</m:t>
                    </m:r>
                    <m:r>
                      <a:rPr lang="en-IN" i="0" dirty="0">
                        <a:latin typeface="Cambria Math" panose="02040503050406030204" pitchFamily="18" charset="0"/>
                      </a:rPr>
                      <m:t>⋅</m:t>
                    </m:r>
                    <m:r>
                      <a:rPr lang="en-IN" b="0" i="0" dirty="0" smtClean="0">
                        <a:latin typeface="Cambria Math" panose="02040503050406030204" pitchFamily="18" charset="0"/>
                      </a:rPr>
                      <m:t>81</m:t>
                    </m:r>
                  </m:oMath>
                </a14:m>
                <a:r>
                  <a:rPr lang="en-IN" dirty="0"/>
                  <a:t> compared to the p1 model with </a:t>
                </a:r>
                <a14:m>
                  <m:oMath xmlns:m="http://schemas.openxmlformats.org/officeDocument/2006/math">
                    <m:acc>
                      <m:accPr>
                        <m:chr m:val="̂"/>
                        <m:ctrlPr>
                          <a:rPr lang="en-IN" i="1" dirty="0">
                            <a:solidFill>
                              <a:srgbClr val="836967"/>
                            </a:solidFill>
                            <a:latin typeface="Cambria Math" panose="02040503050406030204" pitchFamily="18" charset="0"/>
                          </a:rPr>
                        </m:ctrlPr>
                      </m:accPr>
                      <m:e>
                        <m:r>
                          <a:rPr lang="en-IN" i="1" dirty="0">
                            <a:latin typeface="Cambria Math" panose="02040503050406030204" pitchFamily="18" charset="0"/>
                          </a:rPr>
                          <m:t>𝜌</m:t>
                        </m:r>
                      </m:e>
                    </m:acc>
                    <m:r>
                      <a:rPr lang="en-IN" dirty="0">
                        <a:latin typeface="Cambria Math" panose="02040503050406030204" pitchFamily="18" charset="0"/>
                      </a:rPr>
                      <m:t>=1⋅37</m:t>
                    </m:r>
                    <m:r>
                      <a:rPr lang="en-IN" b="0" i="0" dirty="0" smtClean="0">
                        <a:latin typeface="Cambria Math" panose="02040503050406030204" pitchFamily="18" charset="0"/>
                      </a:rPr>
                      <m:t>. </m:t>
                    </m:r>
                  </m:oMath>
                </a14:m>
                <a:endParaRPr lang="en-IN" b="0" dirty="0"/>
              </a:p>
              <a:p>
                <a:r>
                  <a:rPr lang="en-US" dirty="0"/>
                  <a:t>The block structure, therefore, has explained away about 41% of the reciprocation seen in </a:t>
                </a:r>
                <a:r>
                  <a:rPr lang="en-US" dirty="0" err="1"/>
                  <a:t>thep</a:t>
                </a:r>
                <a:r>
                  <a:rPr lang="en-US" dirty="0"/>
                  <a:t>, model. The LLR statistic for testing Ho: p = 0 against HI: p # 0 yields a value of 3.19, which is smaller than the usual .05 critical value of the chi-squared distribution with 1df</a:t>
                </a:r>
                <a:endParaRPr lang="en-IN" dirty="0"/>
              </a:p>
            </p:txBody>
          </p:sp>
        </mc:Choice>
        <mc:Fallback xmlns="">
          <p:sp>
            <p:nvSpPr>
              <p:cNvPr id="9" name="TextBox 8">
                <a:extLst>
                  <a:ext uri="{FF2B5EF4-FFF2-40B4-BE49-F238E27FC236}">
                    <a16:creationId xmlns:a16="http://schemas.microsoft.com/office/drawing/2014/main" id="{8902E4B2-CC5A-74F4-6489-0E60B00063DE}"/>
                  </a:ext>
                </a:extLst>
              </p:cNvPr>
              <p:cNvSpPr txBox="1">
                <a:spLocks noRot="1" noChangeAspect="1" noMove="1" noResize="1" noEditPoints="1" noAdjustHandles="1" noChangeArrowheads="1" noChangeShapeType="1" noTextEdit="1"/>
              </p:cNvSpPr>
              <p:nvPr/>
            </p:nvSpPr>
            <p:spPr>
              <a:xfrm>
                <a:off x="499626" y="3792647"/>
                <a:ext cx="6958078" cy="2031325"/>
              </a:xfrm>
              <a:prstGeom prst="rect">
                <a:avLst/>
              </a:prstGeom>
              <a:blipFill>
                <a:blip r:embed="rId4"/>
                <a:stretch>
                  <a:fillRect l="-789" t="-1201" r="-1315" b="-4204"/>
                </a:stretch>
              </a:blipFill>
            </p:spPr>
            <p:txBody>
              <a:bodyPr/>
              <a:lstStyle/>
              <a:p>
                <a:r>
                  <a:rPr lang="en-IN">
                    <a:noFill/>
                  </a:rPr>
                  <a:t> </a:t>
                </a:r>
              </a:p>
            </p:txBody>
          </p:sp>
        </mc:Fallback>
      </mc:AlternateContent>
    </p:spTree>
    <p:extLst>
      <p:ext uri="{BB962C8B-B14F-4D97-AF65-F5344CB8AC3E}">
        <p14:creationId xmlns:p14="http://schemas.microsoft.com/office/powerpoint/2010/main" val="3035882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3D55A-97FA-5905-6740-72D2F244A295}"/>
              </a:ext>
            </a:extLst>
          </p:cNvPr>
          <p:cNvSpPr>
            <a:spLocks noGrp="1"/>
          </p:cNvSpPr>
          <p:nvPr>
            <p:ph type="title"/>
          </p:nvPr>
        </p:nvSpPr>
        <p:spPr>
          <a:xfrm>
            <a:off x="912420" y="2227949"/>
            <a:ext cx="10058400" cy="1726533"/>
          </a:xfrm>
        </p:spPr>
        <p:txBody>
          <a:bodyPr>
            <a:noAutofit/>
          </a:bodyPr>
          <a:lstStyle/>
          <a:p>
            <a:pPr algn="ctr">
              <a:lnSpc>
                <a:spcPct val="150000"/>
              </a:lnSpc>
            </a:pPr>
            <a:r>
              <a:rPr lang="en-IN" sz="6000" u="sng" dirty="0"/>
              <a:t>Sampson’s </a:t>
            </a:r>
            <a:r>
              <a:rPr lang="en-IN" sz="6000" u="sng" dirty="0" err="1"/>
              <a:t>Monastry</a:t>
            </a:r>
            <a:r>
              <a:rPr lang="en-IN" sz="6000" u="sng" dirty="0"/>
              <a:t> Experiment</a:t>
            </a:r>
          </a:p>
        </p:txBody>
      </p:sp>
    </p:spTree>
    <p:extLst>
      <p:ext uri="{BB962C8B-B14F-4D97-AF65-F5344CB8AC3E}">
        <p14:creationId xmlns:p14="http://schemas.microsoft.com/office/powerpoint/2010/main" val="3161018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CCBB-5050-939C-3C37-3C7AA5E87E2E}"/>
              </a:ext>
            </a:extLst>
          </p:cNvPr>
          <p:cNvSpPr>
            <a:spLocks noGrp="1"/>
          </p:cNvSpPr>
          <p:nvPr>
            <p:ph type="title"/>
          </p:nvPr>
        </p:nvSpPr>
        <p:spPr>
          <a:xfrm>
            <a:off x="1066800" y="642594"/>
            <a:ext cx="10058400" cy="770570"/>
          </a:xfrm>
        </p:spPr>
        <p:txBody>
          <a:bodyPr/>
          <a:lstStyle/>
          <a:p>
            <a:r>
              <a:rPr lang="en-IN" u="sng" dirty="0"/>
              <a:t>Data Background:-</a:t>
            </a:r>
          </a:p>
        </p:txBody>
      </p:sp>
      <p:sp>
        <p:nvSpPr>
          <p:cNvPr id="4" name="TextBox 3">
            <a:extLst>
              <a:ext uri="{FF2B5EF4-FFF2-40B4-BE49-F238E27FC236}">
                <a16:creationId xmlns:a16="http://schemas.microsoft.com/office/drawing/2014/main" id="{BFF11D7B-B88C-8625-6715-8BA3F1767D8C}"/>
              </a:ext>
            </a:extLst>
          </p:cNvPr>
          <p:cNvSpPr txBox="1"/>
          <p:nvPr/>
        </p:nvSpPr>
        <p:spPr>
          <a:xfrm>
            <a:off x="748924" y="1520041"/>
            <a:ext cx="10892799" cy="4247317"/>
          </a:xfrm>
          <a:prstGeom prst="rect">
            <a:avLst/>
          </a:prstGeom>
          <a:noFill/>
        </p:spPr>
        <p:txBody>
          <a:bodyPr wrap="square" rtlCol="0">
            <a:spAutoFit/>
          </a:bodyPr>
          <a:lstStyle/>
          <a:p>
            <a:r>
              <a:rPr lang="en-US" b="0" i="0" dirty="0">
                <a:solidFill>
                  <a:srgbClr val="000000"/>
                </a:solidFill>
                <a:effectLst/>
                <a:latin typeface="Arial" panose="020B0604020202020204" pitchFamily="34" charset="0"/>
              </a:rPr>
              <a:t>The data stem from an ethnographic study of community structure in a New England monastery by Samuel F. Sampson,1969. The study describes several social relations among a group of men (novices) who were preparing to join a monastic order. The data sets presented here contain the affect relations among the novices, which were collected by asking them to indicate whom they liked most and whom they liked least. The novices were asked for a first, second, and third choice on both questions. The social relations were measured at five moments in time. The fourth measurement (at time T4) took place one week before four of the novitiates were expelled from the monastery.</a:t>
            </a:r>
          </a:p>
          <a:p>
            <a:br>
              <a:rPr lang="en-US" dirty="0"/>
            </a:br>
            <a:r>
              <a:rPr lang="en-US" b="0" i="0" dirty="0">
                <a:solidFill>
                  <a:srgbClr val="000000"/>
                </a:solidFill>
                <a:effectLst/>
                <a:latin typeface="Arial" panose="020B0604020202020204" pitchFamily="34" charset="0"/>
              </a:rPr>
              <a:t>Some novices had attended the minor seminary of '</a:t>
            </a:r>
            <a:r>
              <a:rPr lang="en-US" b="0" i="0" dirty="0" err="1">
                <a:solidFill>
                  <a:srgbClr val="000000"/>
                </a:solidFill>
                <a:effectLst/>
                <a:latin typeface="Arial" panose="020B0604020202020204" pitchFamily="34" charset="0"/>
              </a:rPr>
              <a:t>Cloisterville</a:t>
            </a:r>
            <a:r>
              <a:rPr lang="en-US" b="0" i="0" dirty="0">
                <a:solidFill>
                  <a:srgbClr val="000000"/>
                </a:solidFill>
                <a:effectLst/>
                <a:latin typeface="Arial" panose="020B0604020202020204" pitchFamily="34" charset="0"/>
              </a:rPr>
              <a:t>' before they came to the monastery.</a:t>
            </a:r>
            <a:br>
              <a:rPr lang="en-US" dirty="0"/>
            </a:br>
            <a:r>
              <a:rPr lang="en-US" b="0" i="0" dirty="0">
                <a:solidFill>
                  <a:srgbClr val="000000"/>
                </a:solidFill>
                <a:effectLst/>
                <a:latin typeface="Arial" panose="020B0604020202020204" pitchFamily="34" charset="0"/>
              </a:rPr>
              <a:t>Based on his observations and analyses, Sampson divided the novices into four groups: Young Turks, Loyal Opposition, Outcasts, and an interstitial group. The Loyal Opposition consists of the novices who entered the monastery first. The Young Turks arrived later, in a period of change. They questioned practices in the monastery, which the members of the Loyal Opposition defended. Some novices did not take sides in this debate, so they are labeled 'interstitial'. The Outcasts are novices who were not accepted in the group.</a:t>
            </a:r>
            <a:endParaRPr lang="en-IN" dirty="0"/>
          </a:p>
        </p:txBody>
      </p:sp>
    </p:spTree>
    <p:extLst>
      <p:ext uri="{BB962C8B-B14F-4D97-AF65-F5344CB8AC3E}">
        <p14:creationId xmlns:p14="http://schemas.microsoft.com/office/powerpoint/2010/main" val="2578171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F49C76-8A95-1B84-E6B0-D4BD5AC125C7}"/>
              </a:ext>
            </a:extLst>
          </p:cNvPr>
          <p:cNvPicPr>
            <a:picLocks noChangeAspect="1"/>
          </p:cNvPicPr>
          <p:nvPr/>
        </p:nvPicPr>
        <p:blipFill>
          <a:blip r:embed="rId2"/>
          <a:stretch>
            <a:fillRect/>
          </a:stretch>
        </p:blipFill>
        <p:spPr>
          <a:xfrm>
            <a:off x="6029545" y="3647213"/>
            <a:ext cx="2067296" cy="2067296"/>
          </a:xfrm>
          <a:prstGeom prst="rect">
            <a:avLst/>
          </a:prstGeom>
        </p:spPr>
      </p:pic>
      <p:pic>
        <p:nvPicPr>
          <p:cNvPr id="5" name="Picture 4">
            <a:extLst>
              <a:ext uri="{FF2B5EF4-FFF2-40B4-BE49-F238E27FC236}">
                <a16:creationId xmlns:a16="http://schemas.microsoft.com/office/drawing/2014/main" id="{4B5E561D-0430-5D36-8A77-CA4CD349741F}"/>
              </a:ext>
            </a:extLst>
          </p:cNvPr>
          <p:cNvPicPr>
            <a:picLocks noChangeAspect="1"/>
          </p:cNvPicPr>
          <p:nvPr/>
        </p:nvPicPr>
        <p:blipFill>
          <a:blip r:embed="rId3"/>
          <a:stretch>
            <a:fillRect/>
          </a:stretch>
        </p:blipFill>
        <p:spPr>
          <a:xfrm>
            <a:off x="710341" y="3651182"/>
            <a:ext cx="2067296" cy="2067296"/>
          </a:xfrm>
          <a:prstGeom prst="rect">
            <a:avLst/>
          </a:prstGeom>
        </p:spPr>
      </p:pic>
      <p:pic>
        <p:nvPicPr>
          <p:cNvPr id="7" name="Picture 6">
            <a:extLst>
              <a:ext uri="{FF2B5EF4-FFF2-40B4-BE49-F238E27FC236}">
                <a16:creationId xmlns:a16="http://schemas.microsoft.com/office/drawing/2014/main" id="{FD351F24-C1F9-75C6-FE14-A2ABFEE429EE}"/>
              </a:ext>
            </a:extLst>
          </p:cNvPr>
          <p:cNvPicPr>
            <a:picLocks noChangeAspect="1"/>
          </p:cNvPicPr>
          <p:nvPr/>
        </p:nvPicPr>
        <p:blipFill>
          <a:blip r:embed="rId4"/>
          <a:stretch>
            <a:fillRect/>
          </a:stretch>
        </p:blipFill>
        <p:spPr>
          <a:xfrm>
            <a:off x="9198924" y="3564581"/>
            <a:ext cx="2149928" cy="2149928"/>
          </a:xfrm>
          <a:prstGeom prst="rect">
            <a:avLst/>
          </a:prstGeom>
        </p:spPr>
      </p:pic>
      <p:pic>
        <p:nvPicPr>
          <p:cNvPr id="9" name="Picture 8">
            <a:extLst>
              <a:ext uri="{FF2B5EF4-FFF2-40B4-BE49-F238E27FC236}">
                <a16:creationId xmlns:a16="http://schemas.microsoft.com/office/drawing/2014/main" id="{C148AD88-F6F2-5953-A3F0-F89500D4B70E}"/>
              </a:ext>
            </a:extLst>
          </p:cNvPr>
          <p:cNvPicPr>
            <a:picLocks noChangeAspect="1"/>
          </p:cNvPicPr>
          <p:nvPr/>
        </p:nvPicPr>
        <p:blipFill>
          <a:blip r:embed="rId5"/>
          <a:stretch>
            <a:fillRect/>
          </a:stretch>
        </p:blipFill>
        <p:spPr>
          <a:xfrm>
            <a:off x="3567776" y="3705610"/>
            <a:ext cx="2012868" cy="2012868"/>
          </a:xfrm>
          <a:prstGeom prst="rect">
            <a:avLst/>
          </a:prstGeom>
        </p:spPr>
      </p:pic>
      <p:sp>
        <p:nvSpPr>
          <p:cNvPr id="2" name="TextBox 1">
            <a:extLst>
              <a:ext uri="{FF2B5EF4-FFF2-40B4-BE49-F238E27FC236}">
                <a16:creationId xmlns:a16="http://schemas.microsoft.com/office/drawing/2014/main" id="{04C7AD56-484B-E725-7B4E-8F1C24B34060}"/>
              </a:ext>
            </a:extLst>
          </p:cNvPr>
          <p:cNvSpPr txBox="1"/>
          <p:nvPr/>
        </p:nvSpPr>
        <p:spPr>
          <a:xfrm>
            <a:off x="579713" y="5842426"/>
            <a:ext cx="2737481" cy="461665"/>
          </a:xfrm>
          <a:prstGeom prst="rect">
            <a:avLst/>
          </a:prstGeom>
          <a:noFill/>
        </p:spPr>
        <p:txBody>
          <a:bodyPr wrap="none" rtlCol="0">
            <a:spAutoFit/>
          </a:bodyPr>
          <a:lstStyle/>
          <a:p>
            <a:r>
              <a:rPr lang="en-IN" sz="2400" b="1" dirty="0"/>
              <a:t>Loyal Opposition</a:t>
            </a:r>
          </a:p>
        </p:txBody>
      </p:sp>
      <p:sp>
        <p:nvSpPr>
          <p:cNvPr id="4" name="TextBox 3">
            <a:extLst>
              <a:ext uri="{FF2B5EF4-FFF2-40B4-BE49-F238E27FC236}">
                <a16:creationId xmlns:a16="http://schemas.microsoft.com/office/drawing/2014/main" id="{BD4EFE1D-540D-6607-0F75-71EE7D19AE57}"/>
              </a:ext>
            </a:extLst>
          </p:cNvPr>
          <p:cNvSpPr txBox="1"/>
          <p:nvPr/>
        </p:nvSpPr>
        <p:spPr>
          <a:xfrm>
            <a:off x="6338650" y="5814222"/>
            <a:ext cx="1484702" cy="461665"/>
          </a:xfrm>
          <a:prstGeom prst="rect">
            <a:avLst/>
          </a:prstGeom>
          <a:noFill/>
        </p:spPr>
        <p:txBody>
          <a:bodyPr wrap="none" rtlCol="0">
            <a:spAutoFit/>
          </a:bodyPr>
          <a:lstStyle/>
          <a:p>
            <a:r>
              <a:rPr lang="en-IN" sz="2400" b="1" dirty="0"/>
              <a:t>Outcasts</a:t>
            </a:r>
          </a:p>
        </p:txBody>
      </p:sp>
      <p:sp>
        <p:nvSpPr>
          <p:cNvPr id="6" name="TextBox 5">
            <a:extLst>
              <a:ext uri="{FF2B5EF4-FFF2-40B4-BE49-F238E27FC236}">
                <a16:creationId xmlns:a16="http://schemas.microsoft.com/office/drawing/2014/main" id="{81DE40C3-4951-8425-A3BE-B9BFF6B3342B}"/>
              </a:ext>
            </a:extLst>
          </p:cNvPr>
          <p:cNvSpPr txBox="1"/>
          <p:nvPr/>
        </p:nvSpPr>
        <p:spPr>
          <a:xfrm>
            <a:off x="3717273" y="5814222"/>
            <a:ext cx="1991956" cy="461665"/>
          </a:xfrm>
          <a:prstGeom prst="rect">
            <a:avLst/>
          </a:prstGeom>
          <a:noFill/>
        </p:spPr>
        <p:txBody>
          <a:bodyPr wrap="none" rtlCol="0">
            <a:spAutoFit/>
          </a:bodyPr>
          <a:lstStyle/>
          <a:p>
            <a:r>
              <a:rPr lang="en-IN" sz="2400" b="1" dirty="0"/>
              <a:t>Young Turks</a:t>
            </a:r>
          </a:p>
        </p:txBody>
      </p:sp>
      <p:sp>
        <p:nvSpPr>
          <p:cNvPr id="8" name="TextBox 7">
            <a:extLst>
              <a:ext uri="{FF2B5EF4-FFF2-40B4-BE49-F238E27FC236}">
                <a16:creationId xmlns:a16="http://schemas.microsoft.com/office/drawing/2014/main" id="{573B5DAA-E802-D074-11F5-0889FBAC3B4D}"/>
              </a:ext>
            </a:extLst>
          </p:cNvPr>
          <p:cNvSpPr txBox="1"/>
          <p:nvPr/>
        </p:nvSpPr>
        <p:spPr>
          <a:xfrm>
            <a:off x="9479760" y="5772906"/>
            <a:ext cx="1588255" cy="461665"/>
          </a:xfrm>
          <a:prstGeom prst="rect">
            <a:avLst/>
          </a:prstGeom>
          <a:noFill/>
        </p:spPr>
        <p:txBody>
          <a:bodyPr wrap="none" rtlCol="0">
            <a:spAutoFit/>
          </a:bodyPr>
          <a:lstStyle/>
          <a:p>
            <a:r>
              <a:rPr lang="en-IN" sz="2400" b="1" dirty="0"/>
              <a:t>Waverers</a:t>
            </a:r>
          </a:p>
        </p:txBody>
      </p:sp>
      <p:pic>
        <p:nvPicPr>
          <p:cNvPr id="13" name="Picture 12">
            <a:extLst>
              <a:ext uri="{FF2B5EF4-FFF2-40B4-BE49-F238E27FC236}">
                <a16:creationId xmlns:a16="http://schemas.microsoft.com/office/drawing/2014/main" id="{49F56761-B65B-769D-07B2-E58FEB8352C9}"/>
              </a:ext>
            </a:extLst>
          </p:cNvPr>
          <p:cNvPicPr>
            <a:picLocks noChangeAspect="1"/>
          </p:cNvPicPr>
          <p:nvPr/>
        </p:nvPicPr>
        <p:blipFill>
          <a:blip r:embed="rId6"/>
          <a:stretch>
            <a:fillRect/>
          </a:stretch>
        </p:blipFill>
        <p:spPr>
          <a:xfrm>
            <a:off x="4052967" y="837250"/>
            <a:ext cx="3313973" cy="2943884"/>
          </a:xfrm>
          <a:prstGeom prst="rect">
            <a:avLst/>
          </a:prstGeom>
        </p:spPr>
      </p:pic>
      <p:sp>
        <p:nvSpPr>
          <p:cNvPr id="14" name="Arrow: Bent 13">
            <a:extLst>
              <a:ext uri="{FF2B5EF4-FFF2-40B4-BE49-F238E27FC236}">
                <a16:creationId xmlns:a16="http://schemas.microsoft.com/office/drawing/2014/main" id="{87575CA3-B6BB-EAE3-022D-F913C606C406}"/>
              </a:ext>
            </a:extLst>
          </p:cNvPr>
          <p:cNvSpPr/>
          <p:nvPr/>
        </p:nvSpPr>
        <p:spPr>
          <a:xfrm rot="5400000">
            <a:off x="8334148" y="805159"/>
            <a:ext cx="1719195" cy="3600224"/>
          </a:xfrm>
          <a:prstGeom prst="bentArrow">
            <a:avLst>
              <a:gd name="adj1" fmla="val 36397"/>
              <a:gd name="adj2" fmla="val 39333"/>
              <a:gd name="adj3" fmla="val 41578"/>
              <a:gd name="adj4" fmla="val 4375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5" name="Arrow: Bent 14">
            <a:extLst>
              <a:ext uri="{FF2B5EF4-FFF2-40B4-BE49-F238E27FC236}">
                <a16:creationId xmlns:a16="http://schemas.microsoft.com/office/drawing/2014/main" id="{594C1D88-B6B4-A022-D805-19D5A0D22E8E}"/>
              </a:ext>
            </a:extLst>
          </p:cNvPr>
          <p:cNvSpPr/>
          <p:nvPr/>
        </p:nvSpPr>
        <p:spPr>
          <a:xfrm rot="16200000" flipH="1">
            <a:off x="1655004" y="1329057"/>
            <a:ext cx="1719195" cy="2879769"/>
          </a:xfrm>
          <a:prstGeom prst="bentArrow">
            <a:avLst>
              <a:gd name="adj1" fmla="val 36397"/>
              <a:gd name="adj2" fmla="val 39333"/>
              <a:gd name="adj3" fmla="val 41578"/>
              <a:gd name="adj4" fmla="val 4375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18" name="Arrow: Curved Right 17">
            <a:extLst>
              <a:ext uri="{FF2B5EF4-FFF2-40B4-BE49-F238E27FC236}">
                <a16:creationId xmlns:a16="http://schemas.microsoft.com/office/drawing/2014/main" id="{BBE5F24B-B9BC-B716-0F50-2E4563576BB7}"/>
              </a:ext>
            </a:extLst>
          </p:cNvPr>
          <p:cNvSpPr/>
          <p:nvPr/>
        </p:nvSpPr>
        <p:spPr>
          <a:xfrm>
            <a:off x="2777636" y="2941420"/>
            <a:ext cx="1229395" cy="1528379"/>
          </a:xfrm>
          <a:prstGeom prst="curvedRightArrow">
            <a:avLst>
              <a:gd name="adj1" fmla="val 29730"/>
              <a:gd name="adj2" fmla="val 62160"/>
              <a:gd name="adj3" fmla="val 25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urved Right 18">
            <a:extLst>
              <a:ext uri="{FF2B5EF4-FFF2-40B4-BE49-F238E27FC236}">
                <a16:creationId xmlns:a16="http://schemas.microsoft.com/office/drawing/2014/main" id="{2034463B-49F0-86B0-D939-B4D0A81F0911}"/>
              </a:ext>
            </a:extLst>
          </p:cNvPr>
          <p:cNvSpPr/>
          <p:nvPr/>
        </p:nvSpPr>
        <p:spPr>
          <a:xfrm flipH="1">
            <a:off x="7354832" y="2800391"/>
            <a:ext cx="1229395" cy="1528379"/>
          </a:xfrm>
          <a:prstGeom prst="curvedRightArrow">
            <a:avLst>
              <a:gd name="adj1" fmla="val 29730"/>
              <a:gd name="adj2" fmla="val 62160"/>
              <a:gd name="adj3" fmla="val 25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0" name="TextBox 19">
            <a:extLst>
              <a:ext uri="{FF2B5EF4-FFF2-40B4-BE49-F238E27FC236}">
                <a16:creationId xmlns:a16="http://schemas.microsoft.com/office/drawing/2014/main" id="{59327884-A1B1-494B-A441-DEF2DF82D611}"/>
              </a:ext>
            </a:extLst>
          </p:cNvPr>
          <p:cNvSpPr txBox="1"/>
          <p:nvPr/>
        </p:nvSpPr>
        <p:spPr>
          <a:xfrm>
            <a:off x="3717627" y="429831"/>
            <a:ext cx="3858749" cy="461665"/>
          </a:xfrm>
          <a:prstGeom prst="rect">
            <a:avLst/>
          </a:prstGeom>
          <a:noFill/>
        </p:spPr>
        <p:txBody>
          <a:bodyPr wrap="none" rtlCol="0">
            <a:spAutoFit/>
          </a:bodyPr>
          <a:lstStyle/>
          <a:p>
            <a:r>
              <a:rPr lang="en-IN" sz="2400" b="1" dirty="0"/>
              <a:t>New England Monastery</a:t>
            </a:r>
          </a:p>
        </p:txBody>
      </p:sp>
      <p:sp>
        <p:nvSpPr>
          <p:cNvPr id="21" name="TextBox 20">
            <a:extLst>
              <a:ext uri="{FF2B5EF4-FFF2-40B4-BE49-F238E27FC236}">
                <a16:creationId xmlns:a16="http://schemas.microsoft.com/office/drawing/2014/main" id="{0BB54303-7BD6-4B16-F236-714D2B6ABA29}"/>
              </a:ext>
            </a:extLst>
          </p:cNvPr>
          <p:cNvSpPr txBox="1"/>
          <p:nvPr/>
        </p:nvSpPr>
        <p:spPr>
          <a:xfrm>
            <a:off x="2369847" y="1909950"/>
            <a:ext cx="931665" cy="646331"/>
          </a:xfrm>
          <a:prstGeom prst="rect">
            <a:avLst/>
          </a:prstGeom>
          <a:noFill/>
        </p:spPr>
        <p:txBody>
          <a:bodyPr wrap="none" rtlCol="0">
            <a:spAutoFit/>
          </a:bodyPr>
          <a:lstStyle/>
          <a:p>
            <a:r>
              <a:rPr lang="en-IN" sz="3600" b="1" dirty="0"/>
              <a:t>2-6</a:t>
            </a:r>
          </a:p>
        </p:txBody>
      </p:sp>
      <p:sp>
        <p:nvSpPr>
          <p:cNvPr id="22" name="TextBox 21">
            <a:extLst>
              <a:ext uri="{FF2B5EF4-FFF2-40B4-BE49-F238E27FC236}">
                <a16:creationId xmlns:a16="http://schemas.microsoft.com/office/drawing/2014/main" id="{EA33B722-B963-5E69-4EE6-A5E35B579978}"/>
              </a:ext>
            </a:extLst>
          </p:cNvPr>
          <p:cNvSpPr txBox="1"/>
          <p:nvPr/>
        </p:nvSpPr>
        <p:spPr>
          <a:xfrm>
            <a:off x="8148636" y="1745673"/>
            <a:ext cx="1653017" cy="646331"/>
          </a:xfrm>
          <a:prstGeom prst="rect">
            <a:avLst/>
          </a:prstGeom>
          <a:noFill/>
        </p:spPr>
        <p:txBody>
          <a:bodyPr wrap="none" rtlCol="0">
            <a:spAutoFit/>
          </a:bodyPr>
          <a:lstStyle/>
          <a:p>
            <a:r>
              <a:rPr lang="en-IN" sz="3600" b="1" dirty="0"/>
              <a:t>1,7,15</a:t>
            </a:r>
          </a:p>
        </p:txBody>
      </p:sp>
      <p:sp>
        <p:nvSpPr>
          <p:cNvPr id="23" name="TextBox 22">
            <a:extLst>
              <a:ext uri="{FF2B5EF4-FFF2-40B4-BE49-F238E27FC236}">
                <a16:creationId xmlns:a16="http://schemas.microsoft.com/office/drawing/2014/main" id="{F3AD58E4-2BBE-178F-1FD3-65D490E55CD8}"/>
              </a:ext>
            </a:extLst>
          </p:cNvPr>
          <p:cNvSpPr txBox="1"/>
          <p:nvPr/>
        </p:nvSpPr>
        <p:spPr>
          <a:xfrm>
            <a:off x="7711288" y="3104913"/>
            <a:ext cx="1377300" cy="584775"/>
          </a:xfrm>
          <a:prstGeom prst="rect">
            <a:avLst/>
          </a:prstGeom>
          <a:noFill/>
        </p:spPr>
        <p:txBody>
          <a:bodyPr wrap="none" rtlCol="0">
            <a:spAutoFit/>
          </a:bodyPr>
          <a:lstStyle/>
          <a:p>
            <a:r>
              <a:rPr lang="en-IN" sz="3200" b="1" dirty="0"/>
              <a:t>16-18</a:t>
            </a:r>
          </a:p>
        </p:txBody>
      </p:sp>
      <p:sp>
        <p:nvSpPr>
          <p:cNvPr id="24" name="TextBox 23">
            <a:extLst>
              <a:ext uri="{FF2B5EF4-FFF2-40B4-BE49-F238E27FC236}">
                <a16:creationId xmlns:a16="http://schemas.microsoft.com/office/drawing/2014/main" id="{52D1F17E-51FE-3F00-E728-35338137F8C0}"/>
              </a:ext>
            </a:extLst>
          </p:cNvPr>
          <p:cNvSpPr txBox="1"/>
          <p:nvPr/>
        </p:nvSpPr>
        <p:spPr>
          <a:xfrm>
            <a:off x="2364005" y="3287505"/>
            <a:ext cx="1112805" cy="584775"/>
          </a:xfrm>
          <a:prstGeom prst="rect">
            <a:avLst/>
          </a:prstGeom>
          <a:noFill/>
        </p:spPr>
        <p:txBody>
          <a:bodyPr wrap="none" rtlCol="0">
            <a:spAutoFit/>
          </a:bodyPr>
          <a:lstStyle/>
          <a:p>
            <a:r>
              <a:rPr lang="en-IN" sz="3200" b="1" dirty="0"/>
              <a:t>8-14</a:t>
            </a:r>
          </a:p>
        </p:txBody>
      </p:sp>
    </p:spTree>
    <p:extLst>
      <p:ext uri="{BB962C8B-B14F-4D97-AF65-F5344CB8AC3E}">
        <p14:creationId xmlns:p14="http://schemas.microsoft.com/office/powerpoint/2010/main" val="588313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E7675-9961-A111-E516-F2530B97EEE2}"/>
              </a:ext>
            </a:extLst>
          </p:cNvPr>
          <p:cNvSpPr>
            <a:spLocks noGrp="1"/>
          </p:cNvSpPr>
          <p:nvPr>
            <p:ph type="title"/>
          </p:nvPr>
        </p:nvSpPr>
        <p:spPr>
          <a:xfrm>
            <a:off x="924296" y="463000"/>
            <a:ext cx="10058400" cy="877448"/>
          </a:xfrm>
        </p:spPr>
        <p:txBody>
          <a:bodyPr/>
          <a:lstStyle/>
          <a:p>
            <a:pPr algn="ctr"/>
            <a:r>
              <a:rPr lang="en-IN" u="sng" dirty="0"/>
              <a:t>Data Summary:-</a:t>
            </a:r>
          </a:p>
        </p:txBody>
      </p:sp>
      <p:pic>
        <p:nvPicPr>
          <p:cNvPr id="5" name="Picture 4">
            <a:extLst>
              <a:ext uri="{FF2B5EF4-FFF2-40B4-BE49-F238E27FC236}">
                <a16:creationId xmlns:a16="http://schemas.microsoft.com/office/drawing/2014/main" id="{76C9A2E7-27C8-F224-756A-2A9A1FCDC3C5}"/>
              </a:ext>
            </a:extLst>
          </p:cNvPr>
          <p:cNvPicPr>
            <a:picLocks noChangeAspect="1"/>
          </p:cNvPicPr>
          <p:nvPr/>
        </p:nvPicPr>
        <p:blipFill>
          <a:blip r:embed="rId2"/>
          <a:stretch>
            <a:fillRect/>
          </a:stretch>
        </p:blipFill>
        <p:spPr>
          <a:xfrm>
            <a:off x="4561295" y="1867097"/>
            <a:ext cx="7184983" cy="4545579"/>
          </a:xfrm>
          <a:prstGeom prst="rect">
            <a:avLst/>
          </a:prstGeom>
        </p:spPr>
      </p:pic>
      <p:sp>
        <p:nvSpPr>
          <p:cNvPr id="7" name="TextBox 6">
            <a:extLst>
              <a:ext uri="{FF2B5EF4-FFF2-40B4-BE49-F238E27FC236}">
                <a16:creationId xmlns:a16="http://schemas.microsoft.com/office/drawing/2014/main" id="{5E65E631-2466-5F07-B136-7AAA3CBEEB01}"/>
              </a:ext>
            </a:extLst>
          </p:cNvPr>
          <p:cNvSpPr txBox="1"/>
          <p:nvPr/>
        </p:nvSpPr>
        <p:spPr>
          <a:xfrm>
            <a:off x="484317" y="1282322"/>
            <a:ext cx="11223366" cy="584775"/>
          </a:xfrm>
          <a:prstGeom prst="rect">
            <a:avLst/>
          </a:prstGeom>
          <a:noFill/>
        </p:spPr>
        <p:txBody>
          <a:bodyPr wrap="square" rtlCol="0">
            <a:spAutoFit/>
          </a:bodyPr>
          <a:lstStyle/>
          <a:p>
            <a:r>
              <a:rPr lang="en-IN" sz="1600" dirty="0">
                <a:solidFill>
                  <a:schemeClr val="tx1"/>
                </a:solidFill>
              </a:rPr>
              <a:t>Sampson’s data contains responses to 4 sociometric criterion like </a:t>
            </a:r>
            <a:r>
              <a:rPr lang="en-US" sz="1600" dirty="0">
                <a:solidFill>
                  <a:schemeClr val="tx1"/>
                </a:solidFill>
              </a:rPr>
              <a:t>affect, esteem, influence, and sanction. Both positive and negative responses were considered. </a:t>
            </a:r>
            <a:endParaRPr lang="en-IN" sz="1600" dirty="0">
              <a:solidFill>
                <a:schemeClr val="tx1"/>
              </a:solidFill>
            </a:endParaRPr>
          </a:p>
        </p:txBody>
      </p:sp>
      <p:pic>
        <p:nvPicPr>
          <p:cNvPr id="3" name="Picture 2">
            <a:extLst>
              <a:ext uri="{FF2B5EF4-FFF2-40B4-BE49-F238E27FC236}">
                <a16:creationId xmlns:a16="http://schemas.microsoft.com/office/drawing/2014/main" id="{3085F760-1902-500B-098F-5E29D0D74916}"/>
              </a:ext>
            </a:extLst>
          </p:cNvPr>
          <p:cNvPicPr>
            <a:picLocks noChangeAspect="1"/>
          </p:cNvPicPr>
          <p:nvPr/>
        </p:nvPicPr>
        <p:blipFill>
          <a:blip r:embed="rId3"/>
          <a:stretch>
            <a:fillRect/>
          </a:stretch>
        </p:blipFill>
        <p:spPr>
          <a:xfrm>
            <a:off x="1024347" y="4696554"/>
            <a:ext cx="3058966" cy="171612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2DA40D-1F5D-52A0-133F-E10D16A9B373}"/>
                  </a:ext>
                </a:extLst>
              </p:cNvPr>
              <p:cNvSpPr txBox="1"/>
              <p:nvPr/>
            </p:nvSpPr>
            <p:spPr>
              <a:xfrm>
                <a:off x="445722" y="1959863"/>
                <a:ext cx="4068708" cy="2800767"/>
              </a:xfrm>
              <a:prstGeom prst="rect">
                <a:avLst/>
              </a:prstGeom>
              <a:noFill/>
            </p:spPr>
            <p:txBody>
              <a:bodyPr wrap="square" rtlCol="0">
                <a:spAutoFit/>
              </a:bodyPr>
              <a:lstStyle/>
              <a:p>
                <a:r>
                  <a:rPr lang="en-US" sz="1600" dirty="0">
                    <a:solidFill>
                      <a:schemeClr val="tx1"/>
                    </a:solidFill>
                  </a:rPr>
                  <a:t>Table 2 presents the data generated by the monks' positive responses to the affect criterion. The corresponding labels in Sampson for these 18 monks are 10, 5, 9, 6, 4, 11, 8, 12, 1, 2, 14, 15,7, 16, 13, 3, 17, 18, roughly in their order of joining the monastery. These are the three subgroups shown in Table 2 are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𝐵</m:t>
                        </m:r>
                      </m:e>
                      <m:sub>
                        <m:r>
                          <a:rPr lang="en-US" sz="1600" b="0" i="0" smtClean="0">
                            <a:solidFill>
                              <a:schemeClr val="tx1"/>
                            </a:solidFill>
                            <a:latin typeface="Cambria Math" panose="02040503050406030204" pitchFamily="18" charset="0"/>
                          </a:rPr>
                          <m:t>1</m:t>
                        </m:r>
                      </m:sub>
                    </m:sSub>
                  </m:oMath>
                </a14:m>
                <a:r>
                  <a:rPr lang="en-US" sz="1600" dirty="0">
                    <a:solidFill>
                      <a:schemeClr val="tx1"/>
                    </a:solidFill>
                  </a:rPr>
                  <a:t>, = (1, . . . , 7) are the Loyal Opposition, </a:t>
                </a:r>
                <a14:m>
                  <m:oMath xmlns:m="http://schemas.openxmlformats.org/officeDocument/2006/math">
                    <m:sSub>
                      <m:sSubPr>
                        <m:ctrlPr>
                          <a:rPr lang="en-US" sz="1600" i="1">
                            <a:solidFill>
                              <a:schemeClr val="tx1"/>
                            </a:solidFill>
                            <a:latin typeface="Cambria Math" panose="02040503050406030204" pitchFamily="18" charset="0"/>
                          </a:rPr>
                        </m:ctrlPr>
                      </m:sSubPr>
                      <m:e>
                        <m:r>
                          <a:rPr lang="en-US" sz="1600" b="0" i="1">
                            <a:solidFill>
                              <a:schemeClr val="tx1"/>
                            </a:solidFill>
                            <a:latin typeface="Cambria Math" panose="02040503050406030204" pitchFamily="18" charset="0"/>
                          </a:rPr>
                          <m:t>𝐵</m:t>
                        </m:r>
                      </m:e>
                      <m:sub>
                        <m:r>
                          <a:rPr lang="en-IN" sz="1600" b="0" i="0" smtClean="0">
                            <a:solidFill>
                              <a:schemeClr val="tx1"/>
                            </a:solidFill>
                            <a:latin typeface="Cambria Math" panose="02040503050406030204" pitchFamily="18" charset="0"/>
                          </a:rPr>
                          <m:t>2</m:t>
                        </m:r>
                      </m:sub>
                    </m:sSub>
                  </m:oMath>
                </a14:m>
                <a:r>
                  <a:rPr lang="en-US" sz="1600" dirty="0">
                    <a:solidFill>
                      <a:schemeClr val="tx1"/>
                    </a:solidFill>
                  </a:rPr>
                  <a:t> = (8, . . . , 14) are the Young Turks, and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b="0" i="1">
                            <a:solidFill>
                              <a:schemeClr val="tx1"/>
                            </a:solidFill>
                            <a:latin typeface="Cambria Math" panose="02040503050406030204" pitchFamily="18" charset="0"/>
                          </a:rPr>
                          <m:t>𝐵</m:t>
                        </m:r>
                      </m:e>
                      <m:sub>
                        <m:r>
                          <a:rPr lang="en-IN" sz="1600" b="0" i="0" smtClean="0">
                            <a:solidFill>
                              <a:schemeClr val="tx1"/>
                            </a:solidFill>
                            <a:latin typeface="Cambria Math" panose="02040503050406030204" pitchFamily="18" charset="0"/>
                          </a:rPr>
                          <m:t>3</m:t>
                        </m:r>
                      </m:sub>
                    </m:sSub>
                  </m:oMath>
                </a14:m>
                <a:r>
                  <a:rPr lang="en-US" sz="1600" dirty="0">
                    <a:solidFill>
                      <a:schemeClr val="tx1"/>
                    </a:solidFill>
                  </a:rPr>
                  <a:t> = (15, . . . , 18) are the Outcasts.</a:t>
                </a:r>
                <a:endParaRPr lang="en-IN" sz="1600" dirty="0"/>
              </a:p>
            </p:txBody>
          </p:sp>
        </mc:Choice>
        <mc:Fallback xmlns="">
          <p:sp>
            <p:nvSpPr>
              <p:cNvPr id="4" name="TextBox 3">
                <a:extLst>
                  <a:ext uri="{FF2B5EF4-FFF2-40B4-BE49-F238E27FC236}">
                    <a16:creationId xmlns:a16="http://schemas.microsoft.com/office/drawing/2014/main" id="{8C2DA40D-1F5D-52A0-133F-E10D16A9B373}"/>
                  </a:ext>
                </a:extLst>
              </p:cNvPr>
              <p:cNvSpPr txBox="1">
                <a:spLocks noRot="1" noChangeAspect="1" noMove="1" noResize="1" noEditPoints="1" noAdjustHandles="1" noChangeArrowheads="1" noChangeShapeType="1" noTextEdit="1"/>
              </p:cNvSpPr>
              <p:nvPr/>
            </p:nvSpPr>
            <p:spPr>
              <a:xfrm>
                <a:off x="445722" y="1959863"/>
                <a:ext cx="4068708" cy="2800767"/>
              </a:xfrm>
              <a:prstGeom prst="rect">
                <a:avLst/>
              </a:prstGeom>
              <a:blipFill>
                <a:blip r:embed="rId4"/>
                <a:stretch>
                  <a:fillRect l="-749" t="-435" r="-1647" b="-1739"/>
                </a:stretch>
              </a:blipFill>
            </p:spPr>
            <p:txBody>
              <a:bodyPr/>
              <a:lstStyle/>
              <a:p>
                <a:r>
                  <a:rPr lang="en-IN">
                    <a:noFill/>
                  </a:rPr>
                  <a:t> </a:t>
                </a:r>
              </a:p>
            </p:txBody>
          </p:sp>
        </mc:Fallback>
      </mc:AlternateContent>
    </p:spTree>
    <p:extLst>
      <p:ext uri="{BB962C8B-B14F-4D97-AF65-F5344CB8AC3E}">
        <p14:creationId xmlns:p14="http://schemas.microsoft.com/office/powerpoint/2010/main" val="3027647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1B394A-68AE-708E-E527-84154F442443}"/>
              </a:ext>
            </a:extLst>
          </p:cNvPr>
          <p:cNvSpPr>
            <a:spLocks noGrp="1"/>
          </p:cNvSpPr>
          <p:nvPr>
            <p:ph type="title"/>
          </p:nvPr>
        </p:nvSpPr>
        <p:spPr>
          <a:xfrm>
            <a:off x="829294" y="648532"/>
            <a:ext cx="10058400" cy="723068"/>
          </a:xfrm>
        </p:spPr>
        <p:txBody>
          <a:bodyPr/>
          <a:lstStyle/>
          <a:p>
            <a:pPr algn="ctr"/>
            <a:r>
              <a:rPr lang="en-IN" u="sng" dirty="0"/>
              <a:t>Model Fitting and Results:-</a:t>
            </a:r>
          </a:p>
        </p:txBody>
      </p:sp>
      <p:pic>
        <p:nvPicPr>
          <p:cNvPr id="3" name="Picture 2">
            <a:extLst>
              <a:ext uri="{FF2B5EF4-FFF2-40B4-BE49-F238E27FC236}">
                <a16:creationId xmlns:a16="http://schemas.microsoft.com/office/drawing/2014/main" id="{B30F80EA-F28B-6705-86F1-6B5724C14A3A}"/>
              </a:ext>
            </a:extLst>
          </p:cNvPr>
          <p:cNvPicPr>
            <a:picLocks noChangeAspect="1"/>
          </p:cNvPicPr>
          <p:nvPr/>
        </p:nvPicPr>
        <p:blipFill>
          <a:blip r:embed="rId2"/>
          <a:stretch>
            <a:fillRect/>
          </a:stretch>
        </p:blipFill>
        <p:spPr>
          <a:xfrm>
            <a:off x="4784074" y="2060368"/>
            <a:ext cx="6973389" cy="4376058"/>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88F330F-1533-F51A-7318-4CCBC4532F63}"/>
                  </a:ext>
                </a:extLst>
              </p:cNvPr>
              <p:cNvSpPr txBox="1"/>
              <p:nvPr/>
            </p:nvSpPr>
            <p:spPr>
              <a:xfrm>
                <a:off x="587829" y="1520042"/>
                <a:ext cx="10672730" cy="369332"/>
              </a:xfrm>
              <a:prstGeom prst="rect">
                <a:avLst/>
              </a:prstGeom>
              <a:noFill/>
            </p:spPr>
            <p:txBody>
              <a:bodyPr wrap="none" rtlCol="0">
                <a:spAutoFit/>
              </a:bodyPr>
              <a:lstStyle/>
              <a:p>
                <a:r>
                  <a:rPr lang="en-IN" dirty="0"/>
                  <a:t>As Sampson’s data has 3 blocks so </a:t>
                </a:r>
                <a14:m>
                  <m:oMath xmlns:m="http://schemas.openxmlformats.org/officeDocument/2006/math">
                    <m:sSup>
                      <m:sSupPr>
                        <m:ctrlPr>
                          <a:rPr lang="en-IN" i="1" smtClean="0">
                            <a:solidFill>
                              <a:srgbClr val="836967"/>
                            </a:solidFill>
                            <a:latin typeface="Cambria Math" panose="02040503050406030204" pitchFamily="18" charset="0"/>
                          </a:rPr>
                        </m:ctrlPr>
                      </m:sSupPr>
                      <m:e>
                        <m:d>
                          <m:dPr>
                            <m:ctrlPr>
                              <a:rPr lang="en-IN" i="1">
                                <a:solidFill>
                                  <a:srgbClr val="836967"/>
                                </a:solidFill>
                                <a:latin typeface="Cambria Math" panose="02040503050406030204" pitchFamily="18" charset="0"/>
                              </a:rPr>
                            </m:ctrlPr>
                          </m:dPr>
                          <m:e>
                            <m:r>
                              <a:rPr lang="en-IN" i="1">
                                <a:latin typeface="Cambria Math" panose="02040503050406030204" pitchFamily="18" charset="0"/>
                              </a:rPr>
                              <m:t>𝑏</m:t>
                            </m:r>
                            <m:r>
                              <a:rPr lang="en-IN" i="0">
                                <a:latin typeface="Cambria Math" panose="02040503050406030204" pitchFamily="18" charset="0"/>
                              </a:rPr>
                              <m:t>−1</m:t>
                            </m:r>
                          </m:e>
                        </m:d>
                      </m:e>
                      <m:sup>
                        <m:r>
                          <a:rPr lang="en-IN" b="0" i="1" smtClean="0">
                            <a:latin typeface="Cambria Math" panose="02040503050406030204" pitchFamily="18" charset="0"/>
                          </a:rPr>
                          <m:t>2</m:t>
                        </m:r>
                      </m:sup>
                    </m:sSup>
                    <m:r>
                      <a:rPr lang="en-IN" b="0" i="1" smtClean="0">
                        <a:latin typeface="Cambria Math" panose="02040503050406030204" pitchFamily="18" charset="0"/>
                      </a:rPr>
                      <m:t>=4</m:t>
                    </m:r>
                  </m:oMath>
                </a14:m>
                <a:r>
                  <a:rPr lang="en-IN" dirty="0"/>
                  <a:t> so we fitted all possible p1 block models as follows:-</a:t>
                </a:r>
              </a:p>
            </p:txBody>
          </p:sp>
        </mc:Choice>
        <mc:Fallback xmlns="">
          <p:sp>
            <p:nvSpPr>
              <p:cNvPr id="4" name="TextBox 3">
                <a:extLst>
                  <a:ext uri="{FF2B5EF4-FFF2-40B4-BE49-F238E27FC236}">
                    <a16:creationId xmlns:a16="http://schemas.microsoft.com/office/drawing/2014/main" id="{B88F330F-1533-F51A-7318-4CCBC4532F63}"/>
                  </a:ext>
                </a:extLst>
              </p:cNvPr>
              <p:cNvSpPr txBox="1">
                <a:spLocks noRot="1" noChangeAspect="1" noMove="1" noResize="1" noEditPoints="1" noAdjustHandles="1" noChangeArrowheads="1" noChangeShapeType="1" noTextEdit="1"/>
              </p:cNvSpPr>
              <p:nvPr/>
            </p:nvSpPr>
            <p:spPr>
              <a:xfrm>
                <a:off x="587829" y="1520042"/>
                <a:ext cx="10672730" cy="369332"/>
              </a:xfrm>
              <a:prstGeom prst="rect">
                <a:avLst/>
              </a:prstGeom>
              <a:blipFill>
                <a:blip r:embed="rId3"/>
                <a:stretch>
                  <a:fillRect l="-457" t="-6557" b="-26230"/>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D60FA34B-E04E-4321-8101-CC4DF0B04068}"/>
              </a:ext>
            </a:extLst>
          </p:cNvPr>
          <p:cNvSpPr txBox="1"/>
          <p:nvPr/>
        </p:nvSpPr>
        <p:spPr>
          <a:xfrm>
            <a:off x="587829" y="2060368"/>
            <a:ext cx="4057814" cy="1477328"/>
          </a:xfrm>
          <a:prstGeom prst="rect">
            <a:avLst/>
          </a:prstGeom>
          <a:noFill/>
        </p:spPr>
        <p:txBody>
          <a:bodyPr wrap="square" rtlCol="0">
            <a:spAutoFit/>
          </a:bodyPr>
          <a:lstStyle/>
          <a:p>
            <a:r>
              <a:rPr lang="en-US" dirty="0"/>
              <a:t>The LLR statistic for testing the difference between </a:t>
            </a:r>
            <a:r>
              <a:rPr lang="en-US" dirty="0" err="1"/>
              <a:t>blockmodel</a:t>
            </a:r>
            <a:r>
              <a:rPr lang="en-US" dirty="0"/>
              <a:t> (2) and the p, model, for example, yields a very significant chi-squared value of 72.69 on 1 </a:t>
            </a:r>
            <a:r>
              <a:rPr lang="en-US" dirty="0" err="1"/>
              <a:t>df</a:t>
            </a:r>
            <a:r>
              <a:rPr lang="en-US" dirty="0"/>
              <a:t>.</a:t>
            </a:r>
            <a:endParaRPr lang="en-IN"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F60FD8-DE89-8ABF-6390-70AD291F5030}"/>
                  </a:ext>
                </a:extLst>
              </p:cNvPr>
              <p:cNvSpPr txBox="1"/>
              <p:nvPr/>
            </p:nvSpPr>
            <p:spPr>
              <a:xfrm>
                <a:off x="587828" y="3537696"/>
                <a:ext cx="4057815" cy="2862322"/>
              </a:xfrm>
              <a:prstGeom prst="rect">
                <a:avLst/>
              </a:prstGeom>
              <a:noFill/>
            </p:spPr>
            <p:txBody>
              <a:bodyPr wrap="square" rtlCol="0">
                <a:spAutoFit/>
              </a:bodyPr>
              <a:lstStyle/>
              <a:p>
                <a:r>
                  <a:rPr lang="en-US" dirty="0"/>
                  <a:t>An interesting conclusion from Table 6 is that there is no significant evidence that the Outcasts have preferential affect for the Young Turks. This may be justified by comparing </a:t>
                </a:r>
                <a:r>
                  <a:rPr lang="en-US" dirty="0" err="1"/>
                  <a:t>blockmodels</a:t>
                </a:r>
                <a:r>
                  <a:rPr lang="en-US" dirty="0"/>
                  <a:t> (2) and (3) and testing </a:t>
                </a:r>
                <a14:m>
                  <m:oMath xmlns:m="http://schemas.openxmlformats.org/officeDocument/2006/math">
                    <m:sSub>
                      <m:sSubPr>
                        <m:ctrlPr>
                          <a:rPr lang="en-US" i="1" dirty="0" smtClean="0">
                            <a:solidFill>
                              <a:srgbClr val="836967"/>
                            </a:solidFill>
                            <a:latin typeface="Cambria Math" panose="02040503050406030204" pitchFamily="18" charset="0"/>
                          </a:rPr>
                        </m:ctrlPr>
                      </m:sSubPr>
                      <m:e>
                        <m:r>
                          <a:rPr lang="en-US" i="1" dirty="0" smtClean="0">
                            <a:latin typeface="Cambria Math" panose="02040503050406030204" pitchFamily="18" charset="0"/>
                          </a:rPr>
                          <m:t>𝐻</m:t>
                        </m:r>
                      </m:e>
                      <m:sub>
                        <m:r>
                          <a:rPr lang="en-US" i="0" dirty="0" smtClean="0">
                            <a:latin typeface="Cambria Math" panose="02040503050406030204" pitchFamily="18" charset="0"/>
                          </a:rPr>
                          <m:t>0</m:t>
                        </m:r>
                      </m:sub>
                    </m:sSub>
                    <m:r>
                      <a:rPr lang="en-IN" b="0" i="0" dirty="0" smtClean="0">
                        <a:latin typeface="Cambria Math" panose="02040503050406030204" pitchFamily="18" charset="0"/>
                      </a:rPr>
                      <m:t>:</m:t>
                    </m:r>
                    <m:sSub>
                      <m:sSubPr>
                        <m:ctrlPr>
                          <a:rPr lang="en-US" i="1" dirty="0" smtClean="0">
                            <a:solidFill>
                              <a:srgbClr val="836967"/>
                            </a:solidFill>
                            <a:latin typeface="Cambria Math" panose="02040503050406030204" pitchFamily="18" charset="0"/>
                          </a:rPr>
                        </m:ctrlPr>
                      </m:sSubPr>
                      <m:e>
                        <m:r>
                          <a:rPr lang="en-US" i="1" dirty="0" smtClean="0">
                            <a:latin typeface="Cambria Math" panose="02040503050406030204" pitchFamily="18" charset="0"/>
                          </a:rPr>
                          <m:t>𝜆</m:t>
                        </m:r>
                      </m:e>
                      <m:sub>
                        <m:r>
                          <a:rPr lang="en-US" i="0" dirty="0" smtClean="0">
                            <a:latin typeface="Cambria Math" panose="02040503050406030204" pitchFamily="18" charset="0"/>
                          </a:rPr>
                          <m:t>1</m:t>
                        </m:r>
                      </m:sub>
                    </m:sSub>
                    <m:r>
                      <a:rPr lang="en-US" i="0" dirty="0" smtClean="0">
                        <a:latin typeface="Cambria Math" panose="02040503050406030204" pitchFamily="18" charset="0"/>
                      </a:rPr>
                      <m:t>=0</m:t>
                    </m:r>
                    <m:r>
                      <a:rPr lang="en-IN" b="0" i="0" dirty="0" smtClean="0">
                        <a:latin typeface="Cambria Math" panose="02040503050406030204" pitchFamily="18" charset="0"/>
                      </a:rPr>
                      <m:t> </m:t>
                    </m:r>
                    <m:r>
                      <m:rPr>
                        <m:sty m:val="p"/>
                      </m:rPr>
                      <a:rPr lang="en-IN" b="0" i="0" dirty="0" smtClean="0">
                        <a:latin typeface="Cambria Math" panose="02040503050406030204" pitchFamily="18" charset="0"/>
                      </a:rPr>
                      <m:t>vs</m:t>
                    </m:r>
                    <m:r>
                      <a:rPr lang="en-IN" b="0" i="1" dirty="0" smtClean="0">
                        <a:latin typeface="Cambria Math" panose="02040503050406030204" pitchFamily="18" charset="0"/>
                      </a:rPr>
                      <m:t> </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𝐻</m:t>
                        </m:r>
                      </m:e>
                      <m:sub>
                        <m:r>
                          <a:rPr lang="en-US" dirty="0">
                            <a:latin typeface="Cambria Math" panose="02040503050406030204" pitchFamily="18" charset="0"/>
                          </a:rPr>
                          <m:t>0</m:t>
                        </m:r>
                      </m:sub>
                    </m:sSub>
                    <m:r>
                      <a:rPr lang="en-IN" b="0" i="0" dirty="0" smtClean="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𝜆</m:t>
                        </m:r>
                      </m:e>
                      <m:sub>
                        <m:r>
                          <a:rPr lang="en-US" dirty="0">
                            <a:latin typeface="Cambria Math" panose="02040503050406030204" pitchFamily="18" charset="0"/>
                          </a:rPr>
                          <m:t>1</m:t>
                        </m:r>
                      </m:sub>
                    </m:sSub>
                    <m:r>
                      <a:rPr lang="en-US" dirty="0" smtClean="0">
                        <a:latin typeface="Cambria Math" panose="02040503050406030204" pitchFamily="18" charset="0"/>
                      </a:rPr>
                      <m:t>≠</m:t>
                    </m:r>
                    <m:r>
                      <a:rPr lang="en-US" dirty="0">
                        <a:latin typeface="Cambria Math" panose="02040503050406030204" pitchFamily="18" charset="0"/>
                      </a:rPr>
                      <m:t>0</m:t>
                    </m:r>
                  </m:oMath>
                </a14:m>
                <a:r>
                  <a:rPr lang="en-US" dirty="0"/>
                  <a:t>. The LLR statistic gives a very insignificant chi-squared value of 1.72 on 1df. </a:t>
                </a:r>
                <a:endParaRPr lang="en-IN" dirty="0"/>
              </a:p>
            </p:txBody>
          </p:sp>
        </mc:Choice>
        <mc:Fallback xmlns="">
          <p:sp>
            <p:nvSpPr>
              <p:cNvPr id="6" name="TextBox 5">
                <a:extLst>
                  <a:ext uri="{FF2B5EF4-FFF2-40B4-BE49-F238E27FC236}">
                    <a16:creationId xmlns:a16="http://schemas.microsoft.com/office/drawing/2014/main" id="{99F60FD8-DE89-8ABF-6390-70AD291F5030}"/>
                  </a:ext>
                </a:extLst>
              </p:cNvPr>
              <p:cNvSpPr txBox="1">
                <a:spLocks noRot="1" noChangeAspect="1" noMove="1" noResize="1" noEditPoints="1" noAdjustHandles="1" noChangeArrowheads="1" noChangeShapeType="1" noTextEdit="1"/>
              </p:cNvSpPr>
              <p:nvPr/>
            </p:nvSpPr>
            <p:spPr>
              <a:xfrm>
                <a:off x="587828" y="3537696"/>
                <a:ext cx="4057815" cy="2862322"/>
              </a:xfrm>
              <a:prstGeom prst="rect">
                <a:avLst/>
              </a:prstGeom>
              <a:blipFill>
                <a:blip r:embed="rId4"/>
                <a:stretch>
                  <a:fillRect l="-1201" t="-851" r="-901" b="-2553"/>
                </a:stretch>
              </a:blipFill>
            </p:spPr>
            <p:txBody>
              <a:bodyPr/>
              <a:lstStyle/>
              <a:p>
                <a:r>
                  <a:rPr lang="en-IN">
                    <a:noFill/>
                  </a:rPr>
                  <a:t> </a:t>
                </a:r>
              </a:p>
            </p:txBody>
          </p:sp>
        </mc:Fallback>
      </mc:AlternateContent>
    </p:spTree>
    <p:extLst>
      <p:ext uri="{BB962C8B-B14F-4D97-AF65-F5344CB8AC3E}">
        <p14:creationId xmlns:p14="http://schemas.microsoft.com/office/powerpoint/2010/main" val="278119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4D112AC-10A6-B659-3EDE-725985C4C745}"/>
              </a:ext>
            </a:extLst>
          </p:cNvPr>
          <p:cNvGraphicFramePr/>
          <p:nvPr>
            <p:extLst>
              <p:ext uri="{D42A27DB-BD31-4B8C-83A1-F6EECF244321}">
                <p14:modId xmlns:p14="http://schemas.microsoft.com/office/powerpoint/2010/main" val="4154332150"/>
              </p:ext>
            </p:extLst>
          </p:nvPr>
        </p:nvGraphicFramePr>
        <p:xfrm>
          <a:off x="793008" y="795647"/>
          <a:ext cx="10225974" cy="5883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hlinkClick r:id="rId7"/>
            <a:extLst>
              <a:ext uri="{FF2B5EF4-FFF2-40B4-BE49-F238E27FC236}">
                <a16:creationId xmlns:a16="http://schemas.microsoft.com/office/drawing/2014/main" id="{931B5FB8-F9E2-16CE-6D40-CB7F7717B597}"/>
              </a:ext>
            </a:extLst>
          </p:cNvPr>
          <p:cNvPicPr>
            <a:picLocks noChangeAspect="1"/>
          </p:cNvPicPr>
          <p:nvPr/>
        </p:nvPicPr>
        <p:blipFill rotWithShape="1">
          <a:blip r:embed="rId8"/>
          <a:srcRect t="1050"/>
          <a:stretch/>
        </p:blipFill>
        <p:spPr>
          <a:xfrm>
            <a:off x="9292442" y="412206"/>
            <a:ext cx="1726540" cy="2439058"/>
          </a:xfrm>
          <a:prstGeom prst="rect">
            <a:avLst/>
          </a:prstGeom>
        </p:spPr>
      </p:pic>
      <p:pic>
        <p:nvPicPr>
          <p:cNvPr id="6" name="Picture 5">
            <a:extLst>
              <a:ext uri="{FF2B5EF4-FFF2-40B4-BE49-F238E27FC236}">
                <a16:creationId xmlns:a16="http://schemas.microsoft.com/office/drawing/2014/main" id="{F164E308-98ED-E25A-1DD9-C3FB7DD03406}"/>
              </a:ext>
            </a:extLst>
          </p:cNvPr>
          <p:cNvPicPr>
            <a:picLocks noChangeAspect="1"/>
          </p:cNvPicPr>
          <p:nvPr/>
        </p:nvPicPr>
        <p:blipFill rotWithShape="1">
          <a:blip r:embed="rId9"/>
          <a:srcRect/>
          <a:stretch/>
        </p:blipFill>
        <p:spPr>
          <a:xfrm>
            <a:off x="706050" y="4285735"/>
            <a:ext cx="484142" cy="347621"/>
          </a:xfrm>
          <a:prstGeom prst="rect">
            <a:avLst/>
          </a:prstGeom>
        </p:spPr>
      </p:pic>
      <p:pic>
        <p:nvPicPr>
          <p:cNvPr id="7" name="Picture 6">
            <a:extLst>
              <a:ext uri="{FF2B5EF4-FFF2-40B4-BE49-F238E27FC236}">
                <a16:creationId xmlns:a16="http://schemas.microsoft.com/office/drawing/2014/main" id="{0EDCA8E4-A97F-54DD-26FD-102E82541E73}"/>
              </a:ext>
            </a:extLst>
          </p:cNvPr>
          <p:cNvPicPr>
            <a:picLocks noChangeAspect="1"/>
          </p:cNvPicPr>
          <p:nvPr/>
        </p:nvPicPr>
        <p:blipFill rotWithShape="1">
          <a:blip r:embed="rId9"/>
          <a:srcRect/>
          <a:stretch/>
        </p:blipFill>
        <p:spPr>
          <a:xfrm>
            <a:off x="688876" y="5970052"/>
            <a:ext cx="484142" cy="347621"/>
          </a:xfrm>
          <a:prstGeom prst="rect">
            <a:avLst/>
          </a:prstGeom>
        </p:spPr>
      </p:pic>
      <p:pic>
        <p:nvPicPr>
          <p:cNvPr id="9" name="Picture 8">
            <a:extLst>
              <a:ext uri="{FF2B5EF4-FFF2-40B4-BE49-F238E27FC236}">
                <a16:creationId xmlns:a16="http://schemas.microsoft.com/office/drawing/2014/main" id="{2E771F2A-F626-B10E-CB0F-F0CC76152733}"/>
              </a:ext>
            </a:extLst>
          </p:cNvPr>
          <p:cNvPicPr>
            <a:picLocks noChangeAspect="1"/>
          </p:cNvPicPr>
          <p:nvPr/>
        </p:nvPicPr>
        <p:blipFill>
          <a:blip r:embed="rId10"/>
          <a:stretch>
            <a:fillRect/>
          </a:stretch>
        </p:blipFill>
        <p:spPr>
          <a:xfrm>
            <a:off x="10617506" y="2467823"/>
            <a:ext cx="616550" cy="485248"/>
          </a:xfrm>
          <a:prstGeom prst="rect">
            <a:avLst/>
          </a:prstGeom>
        </p:spPr>
      </p:pic>
    </p:spTree>
    <p:extLst>
      <p:ext uri="{BB962C8B-B14F-4D97-AF65-F5344CB8AC3E}">
        <p14:creationId xmlns:p14="http://schemas.microsoft.com/office/powerpoint/2010/main" val="2494815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20FB-7925-88CE-7AE4-487B17A537EC}"/>
              </a:ext>
            </a:extLst>
          </p:cNvPr>
          <p:cNvSpPr>
            <a:spLocks noGrp="1"/>
          </p:cNvSpPr>
          <p:nvPr>
            <p:ph type="title"/>
          </p:nvPr>
        </p:nvSpPr>
        <p:spPr>
          <a:xfrm>
            <a:off x="853044" y="547929"/>
            <a:ext cx="10058400" cy="705255"/>
          </a:xfrm>
        </p:spPr>
        <p:txBody>
          <a:bodyPr/>
          <a:lstStyle/>
          <a:p>
            <a:pPr algn="ctr"/>
            <a:r>
              <a:rPr lang="en-IN" u="sng" dirty="0"/>
              <a:t>Comparison of the 2 fitted models:-</a:t>
            </a:r>
          </a:p>
        </p:txBody>
      </p:sp>
      <p:pic>
        <p:nvPicPr>
          <p:cNvPr id="8" name="Picture 7">
            <a:extLst>
              <a:ext uri="{FF2B5EF4-FFF2-40B4-BE49-F238E27FC236}">
                <a16:creationId xmlns:a16="http://schemas.microsoft.com/office/drawing/2014/main" id="{F7818BB8-F0CA-3D06-D9FE-AD16C4EF5BBA}"/>
              </a:ext>
            </a:extLst>
          </p:cNvPr>
          <p:cNvPicPr>
            <a:picLocks noChangeAspect="1"/>
          </p:cNvPicPr>
          <p:nvPr/>
        </p:nvPicPr>
        <p:blipFill>
          <a:blip r:embed="rId2"/>
          <a:stretch>
            <a:fillRect/>
          </a:stretch>
        </p:blipFill>
        <p:spPr>
          <a:xfrm>
            <a:off x="465403" y="1253184"/>
            <a:ext cx="4005657" cy="3965682"/>
          </a:xfrm>
          <a:prstGeom prst="rect">
            <a:avLst/>
          </a:prstGeom>
        </p:spPr>
      </p:pic>
      <p:pic>
        <p:nvPicPr>
          <p:cNvPr id="3" name="Picture 2">
            <a:extLst>
              <a:ext uri="{FF2B5EF4-FFF2-40B4-BE49-F238E27FC236}">
                <a16:creationId xmlns:a16="http://schemas.microsoft.com/office/drawing/2014/main" id="{60BBCF32-045F-99D4-B685-6F3B3015CC7A}"/>
              </a:ext>
            </a:extLst>
          </p:cNvPr>
          <p:cNvPicPr>
            <a:picLocks noChangeAspect="1"/>
          </p:cNvPicPr>
          <p:nvPr/>
        </p:nvPicPr>
        <p:blipFill>
          <a:blip r:embed="rId3"/>
          <a:stretch>
            <a:fillRect/>
          </a:stretch>
        </p:blipFill>
        <p:spPr>
          <a:xfrm>
            <a:off x="4666587" y="3365960"/>
            <a:ext cx="7068462" cy="3042593"/>
          </a:xfrm>
          <a:prstGeom prst="rect">
            <a:avLst/>
          </a:prstGeom>
        </p:spPr>
      </p:pic>
      <p:sp>
        <p:nvSpPr>
          <p:cNvPr id="5" name="TextBox 4">
            <a:extLst>
              <a:ext uri="{FF2B5EF4-FFF2-40B4-BE49-F238E27FC236}">
                <a16:creationId xmlns:a16="http://schemas.microsoft.com/office/drawing/2014/main" id="{BDFC277F-33E6-6872-5508-E238F131C735}"/>
              </a:ext>
            </a:extLst>
          </p:cNvPr>
          <p:cNvSpPr txBox="1"/>
          <p:nvPr/>
        </p:nvSpPr>
        <p:spPr>
          <a:xfrm>
            <a:off x="4556701" y="1334635"/>
            <a:ext cx="7092707" cy="2031325"/>
          </a:xfrm>
          <a:prstGeom prst="rect">
            <a:avLst/>
          </a:prstGeom>
          <a:noFill/>
        </p:spPr>
        <p:txBody>
          <a:bodyPr wrap="square" rtlCol="0">
            <a:spAutoFit/>
          </a:bodyPr>
          <a:lstStyle/>
          <a:p>
            <a:r>
              <a:rPr lang="en-US" dirty="0"/>
              <a:t>Table 7 gives the fitted ML cell probabilities under </a:t>
            </a:r>
            <a:r>
              <a:rPr lang="en-US" dirty="0" err="1"/>
              <a:t>blockmodel</a:t>
            </a:r>
            <a:r>
              <a:rPr lang="en-US" dirty="0"/>
              <a:t> (2). Except for the first column of zero estimates, the entries in Table 7 are very different from their p1 counterparts. In the cross-clique blocks, uniformly smaller cell estimates are produced by the </a:t>
            </a:r>
            <a:r>
              <a:rPr lang="en-US" dirty="0" err="1"/>
              <a:t>blockmodel</a:t>
            </a:r>
            <a:r>
              <a:rPr lang="en-US" dirty="0"/>
              <a:t>. Next we compare the estimated reciprocity and main effects of the two fits. The p1 fit gives 6 = 3.14,which is reduced to 1.52 in the case of the </a:t>
            </a:r>
            <a:r>
              <a:rPr lang="en-US" dirty="0" err="1"/>
              <a:t>blockmodel</a:t>
            </a:r>
            <a:r>
              <a:rPr lang="en-US" dirty="0"/>
              <a:t> fit.</a:t>
            </a:r>
            <a:endParaRPr lang="en-IN"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7B3E18-E9FC-E9D9-2226-C0674DB229DB}"/>
                  </a:ext>
                </a:extLst>
              </p:cNvPr>
              <p:cNvSpPr txBox="1"/>
              <p:nvPr/>
            </p:nvSpPr>
            <p:spPr>
              <a:xfrm>
                <a:off x="411203" y="5239002"/>
                <a:ext cx="4200441" cy="1169551"/>
              </a:xfrm>
              <a:prstGeom prst="rect">
                <a:avLst/>
              </a:prstGeom>
              <a:noFill/>
            </p:spPr>
            <p:txBody>
              <a:bodyPr wrap="square" rtlCol="0">
                <a:spAutoFit/>
              </a:bodyPr>
              <a:lstStyle/>
              <a:p>
                <a:r>
                  <a:rPr lang="en-US" sz="1400" dirty="0"/>
                  <a:t>Table 8 compares the estimated main effects. There are three major differences between these two sets of estimates. First, the </a:t>
                </a:r>
                <a14:m>
                  <m:oMath xmlns:m="http://schemas.openxmlformats.org/officeDocument/2006/math">
                    <m:sSub>
                      <m:sSubPr>
                        <m:ctrlPr>
                          <a:rPr lang="en-US" sz="1400" i="1" smtClean="0">
                            <a:solidFill>
                              <a:srgbClr val="836967"/>
                            </a:solidFill>
                            <a:latin typeface="Cambria Math" panose="02040503050406030204" pitchFamily="18" charset="0"/>
                          </a:rPr>
                        </m:ctrlPr>
                      </m:sSubPr>
                      <m:e>
                        <m:acc>
                          <m:accPr>
                            <m:chr m:val="̂"/>
                            <m:ctrlPr>
                              <a:rPr lang="en-US" sz="1400" i="1" smtClean="0">
                                <a:solidFill>
                                  <a:srgbClr val="836967"/>
                                </a:solidFill>
                                <a:latin typeface="Cambria Math" panose="02040503050406030204" pitchFamily="18" charset="0"/>
                              </a:rPr>
                            </m:ctrlPr>
                          </m:accPr>
                          <m:e>
                            <m:r>
                              <a:rPr lang="en-US" sz="1400" i="1" smtClean="0">
                                <a:latin typeface="Cambria Math" panose="02040503050406030204" pitchFamily="18" charset="0"/>
                              </a:rPr>
                              <m:t>𝛼</m:t>
                            </m:r>
                          </m:e>
                        </m:acc>
                      </m:e>
                      <m:sub>
                        <m:r>
                          <a:rPr lang="en-US" sz="1400" i="1" smtClean="0">
                            <a:latin typeface="Cambria Math" panose="02040503050406030204" pitchFamily="18" charset="0"/>
                          </a:rPr>
                          <m:t>𝑖</m:t>
                        </m:r>
                      </m:sub>
                    </m:sSub>
                  </m:oMath>
                </a14:m>
                <a:r>
                  <a:rPr lang="en-US" sz="1400" dirty="0"/>
                  <a:t> under the </a:t>
                </a:r>
                <a:r>
                  <a:rPr lang="en-US" sz="1400" dirty="0" err="1"/>
                  <a:t>blockmodel</a:t>
                </a:r>
                <a:r>
                  <a:rPr lang="en-US" sz="1400" dirty="0"/>
                  <a:t> are larger in absolute magnitude than their p1 counterparts in 14 of the 18 monks. </a:t>
                </a:r>
                <a:endParaRPr lang="en-IN" sz="1400" dirty="0"/>
              </a:p>
            </p:txBody>
          </p:sp>
        </mc:Choice>
        <mc:Fallback xmlns="">
          <p:sp>
            <p:nvSpPr>
              <p:cNvPr id="7" name="TextBox 6">
                <a:extLst>
                  <a:ext uri="{FF2B5EF4-FFF2-40B4-BE49-F238E27FC236}">
                    <a16:creationId xmlns:a16="http://schemas.microsoft.com/office/drawing/2014/main" id="{3F7B3E18-E9FC-E9D9-2226-C0674DB229DB}"/>
                  </a:ext>
                </a:extLst>
              </p:cNvPr>
              <p:cNvSpPr txBox="1">
                <a:spLocks noRot="1" noChangeAspect="1" noMove="1" noResize="1" noEditPoints="1" noAdjustHandles="1" noChangeArrowheads="1" noChangeShapeType="1" noTextEdit="1"/>
              </p:cNvSpPr>
              <p:nvPr/>
            </p:nvSpPr>
            <p:spPr>
              <a:xfrm>
                <a:off x="411203" y="5239002"/>
                <a:ext cx="4200441" cy="1169551"/>
              </a:xfrm>
              <a:prstGeom prst="rect">
                <a:avLst/>
              </a:prstGeom>
              <a:blipFill>
                <a:blip r:embed="rId4"/>
                <a:stretch>
                  <a:fillRect l="-435" t="-521" b="-4688"/>
                </a:stretch>
              </a:blipFill>
            </p:spPr>
            <p:txBody>
              <a:bodyPr/>
              <a:lstStyle/>
              <a:p>
                <a:r>
                  <a:rPr lang="en-IN">
                    <a:noFill/>
                  </a:rPr>
                  <a:t> </a:t>
                </a:r>
              </a:p>
            </p:txBody>
          </p:sp>
        </mc:Fallback>
      </mc:AlternateContent>
    </p:spTree>
    <p:extLst>
      <p:ext uri="{BB962C8B-B14F-4D97-AF65-F5344CB8AC3E}">
        <p14:creationId xmlns:p14="http://schemas.microsoft.com/office/powerpoint/2010/main" val="1459826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A3A4-F812-595E-CCA0-B3927B7CD162}"/>
              </a:ext>
            </a:extLst>
          </p:cNvPr>
          <p:cNvSpPr>
            <a:spLocks noGrp="1"/>
          </p:cNvSpPr>
          <p:nvPr>
            <p:ph type="title"/>
          </p:nvPr>
        </p:nvSpPr>
        <p:spPr>
          <a:xfrm>
            <a:off x="1066800" y="553529"/>
            <a:ext cx="10058400" cy="723067"/>
          </a:xfrm>
        </p:spPr>
        <p:txBody>
          <a:bodyPr>
            <a:normAutofit/>
          </a:bodyPr>
          <a:lstStyle/>
          <a:p>
            <a:pPr algn="ctr"/>
            <a:r>
              <a:rPr lang="en-IN" u="sng" dirty="0"/>
              <a:t>Some plots and Inference:-</a:t>
            </a:r>
          </a:p>
        </p:txBody>
      </p:sp>
      <p:pic>
        <p:nvPicPr>
          <p:cNvPr id="5" name="Picture 4">
            <a:extLst>
              <a:ext uri="{FF2B5EF4-FFF2-40B4-BE49-F238E27FC236}">
                <a16:creationId xmlns:a16="http://schemas.microsoft.com/office/drawing/2014/main" id="{FBD82AA3-A9DD-10CD-F231-537818D6D400}"/>
              </a:ext>
            </a:extLst>
          </p:cNvPr>
          <p:cNvPicPr>
            <a:picLocks noChangeAspect="1"/>
          </p:cNvPicPr>
          <p:nvPr/>
        </p:nvPicPr>
        <p:blipFill>
          <a:blip r:embed="rId2"/>
          <a:stretch>
            <a:fillRect/>
          </a:stretch>
        </p:blipFill>
        <p:spPr>
          <a:xfrm>
            <a:off x="3850164" y="1258784"/>
            <a:ext cx="3370033" cy="4055424"/>
          </a:xfrm>
          <a:prstGeom prst="rect">
            <a:avLst/>
          </a:prstGeom>
        </p:spPr>
      </p:pic>
      <p:pic>
        <p:nvPicPr>
          <p:cNvPr id="8" name="Picture 7">
            <a:extLst>
              <a:ext uri="{FF2B5EF4-FFF2-40B4-BE49-F238E27FC236}">
                <a16:creationId xmlns:a16="http://schemas.microsoft.com/office/drawing/2014/main" id="{8777AEC6-CE48-51BE-ED73-036CE99ADF7A}"/>
              </a:ext>
            </a:extLst>
          </p:cNvPr>
          <p:cNvPicPr>
            <a:picLocks noChangeAspect="1"/>
          </p:cNvPicPr>
          <p:nvPr/>
        </p:nvPicPr>
        <p:blipFill>
          <a:blip r:embed="rId3"/>
          <a:stretch>
            <a:fillRect/>
          </a:stretch>
        </p:blipFill>
        <p:spPr>
          <a:xfrm>
            <a:off x="454544" y="1208237"/>
            <a:ext cx="3303319" cy="4105971"/>
          </a:xfrm>
          <a:prstGeom prst="rect">
            <a:avLst/>
          </a:prstGeom>
        </p:spPr>
      </p:pic>
      <p:pic>
        <p:nvPicPr>
          <p:cNvPr id="10" name="Picture 9">
            <a:extLst>
              <a:ext uri="{FF2B5EF4-FFF2-40B4-BE49-F238E27FC236}">
                <a16:creationId xmlns:a16="http://schemas.microsoft.com/office/drawing/2014/main" id="{B478BED6-A31B-C3B0-88A7-10C3785EE6ED}"/>
              </a:ext>
            </a:extLst>
          </p:cNvPr>
          <p:cNvPicPr>
            <a:picLocks noChangeAspect="1"/>
          </p:cNvPicPr>
          <p:nvPr/>
        </p:nvPicPr>
        <p:blipFill>
          <a:blip r:embed="rId4"/>
          <a:stretch>
            <a:fillRect/>
          </a:stretch>
        </p:blipFill>
        <p:spPr>
          <a:xfrm>
            <a:off x="7295481" y="1258784"/>
            <a:ext cx="4441975" cy="4857008"/>
          </a:xfrm>
          <a:prstGeom prst="rect">
            <a:avLst/>
          </a:prstGeom>
        </p:spPr>
      </p:pic>
      <p:sp>
        <p:nvSpPr>
          <p:cNvPr id="11" name="TextBox 10">
            <a:extLst>
              <a:ext uri="{FF2B5EF4-FFF2-40B4-BE49-F238E27FC236}">
                <a16:creationId xmlns:a16="http://schemas.microsoft.com/office/drawing/2014/main" id="{815F32F0-6345-8038-E6EE-D2E3EFA010B0}"/>
              </a:ext>
            </a:extLst>
          </p:cNvPr>
          <p:cNvSpPr txBox="1"/>
          <p:nvPr/>
        </p:nvSpPr>
        <p:spPr>
          <a:xfrm>
            <a:off x="447616" y="5314208"/>
            <a:ext cx="6772581" cy="1200329"/>
          </a:xfrm>
          <a:prstGeom prst="rect">
            <a:avLst/>
          </a:prstGeom>
          <a:noFill/>
        </p:spPr>
        <p:txBody>
          <a:bodyPr wrap="square" rtlCol="0">
            <a:spAutoFit/>
          </a:bodyPr>
          <a:lstStyle/>
          <a:p>
            <a:r>
              <a:rPr lang="en-US" dirty="0"/>
              <a:t>Figure 4 presents the stem-and-leaf displays of the p1 and </a:t>
            </a:r>
            <a:r>
              <a:rPr lang="en-US" dirty="0" err="1"/>
              <a:t>blockmodel</a:t>
            </a:r>
            <a:r>
              <a:rPr lang="en-US" dirty="0"/>
              <a:t>-(2) residuals side by side. The contrast between the bimodality of the p1 residuals and the symmetric cluster of the </a:t>
            </a:r>
            <a:r>
              <a:rPr lang="en-US" dirty="0" err="1"/>
              <a:t>blockmodel</a:t>
            </a:r>
            <a:r>
              <a:rPr lang="en-US" dirty="0"/>
              <a:t> residuals at about 0 is indeed striking.</a:t>
            </a:r>
            <a:endParaRPr lang="en-IN" dirty="0"/>
          </a:p>
        </p:txBody>
      </p:sp>
    </p:spTree>
    <p:extLst>
      <p:ext uri="{BB962C8B-B14F-4D97-AF65-F5344CB8AC3E}">
        <p14:creationId xmlns:p14="http://schemas.microsoft.com/office/powerpoint/2010/main" val="3966825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16482-F36F-12F1-198D-41C1AA4DB761}"/>
              </a:ext>
            </a:extLst>
          </p:cNvPr>
          <p:cNvSpPr>
            <a:spLocks noGrp="1"/>
          </p:cNvSpPr>
          <p:nvPr>
            <p:ph type="title"/>
          </p:nvPr>
        </p:nvSpPr>
        <p:spPr>
          <a:xfrm>
            <a:off x="989611" y="635330"/>
            <a:ext cx="10058400" cy="688769"/>
          </a:xfrm>
        </p:spPr>
        <p:txBody>
          <a:bodyPr>
            <a:normAutofit/>
          </a:bodyPr>
          <a:lstStyle/>
          <a:p>
            <a:pPr algn="ctr"/>
            <a:r>
              <a:rPr lang="en-IN" u="sng" dirty="0"/>
              <a:t>Conclusion:-</a:t>
            </a:r>
          </a:p>
        </p:txBody>
      </p:sp>
      <p:sp>
        <p:nvSpPr>
          <p:cNvPr id="4" name="TextBox 3">
            <a:extLst>
              <a:ext uri="{FF2B5EF4-FFF2-40B4-BE49-F238E27FC236}">
                <a16:creationId xmlns:a16="http://schemas.microsoft.com/office/drawing/2014/main" id="{7A578452-559A-6610-73B7-126AFF61A812}"/>
              </a:ext>
            </a:extLst>
          </p:cNvPr>
          <p:cNvSpPr txBox="1"/>
          <p:nvPr/>
        </p:nvSpPr>
        <p:spPr>
          <a:xfrm>
            <a:off x="700644" y="1692232"/>
            <a:ext cx="10901548" cy="1477328"/>
          </a:xfrm>
          <a:prstGeom prst="rect">
            <a:avLst/>
          </a:prstGeom>
          <a:noFill/>
        </p:spPr>
        <p:txBody>
          <a:bodyPr wrap="square" rtlCol="0">
            <a:spAutoFit/>
          </a:bodyPr>
          <a:lstStyle/>
          <a:p>
            <a:r>
              <a:rPr lang="en-US" dirty="0"/>
              <a:t>Through the detailed comparative analyses of the two empirical examples, we have demonstrated the considerable flexibility and power of our blockmodeling approach. In particular, we have shown via Sampson's example that p1 analysis of a partitioned digraph with one or more pronounced low tie density blocks can lead to very misleading results; in this situation, even a simple pl </a:t>
            </a:r>
            <a:r>
              <a:rPr lang="en-US" dirty="0" err="1"/>
              <a:t>blockmodel</a:t>
            </a:r>
            <a:r>
              <a:rPr lang="en-US" dirty="0"/>
              <a:t> with a single block parameter can dramatically improve on the p1 fit.</a:t>
            </a:r>
            <a:endParaRPr lang="en-IN" dirty="0"/>
          </a:p>
        </p:txBody>
      </p:sp>
      <p:sp>
        <p:nvSpPr>
          <p:cNvPr id="5" name="Title 1">
            <a:extLst>
              <a:ext uri="{FF2B5EF4-FFF2-40B4-BE49-F238E27FC236}">
                <a16:creationId xmlns:a16="http://schemas.microsoft.com/office/drawing/2014/main" id="{ADADABBC-2760-FB64-F873-5EB609081D88}"/>
              </a:ext>
            </a:extLst>
          </p:cNvPr>
          <p:cNvSpPr txBox="1">
            <a:spLocks/>
          </p:cNvSpPr>
          <p:nvPr/>
        </p:nvSpPr>
        <p:spPr>
          <a:xfrm>
            <a:off x="1029196" y="3429000"/>
            <a:ext cx="10058400" cy="6887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t>References:-</a:t>
            </a:r>
          </a:p>
        </p:txBody>
      </p:sp>
      <p:sp>
        <p:nvSpPr>
          <p:cNvPr id="6" name="TextBox 5">
            <a:extLst>
              <a:ext uri="{FF2B5EF4-FFF2-40B4-BE49-F238E27FC236}">
                <a16:creationId xmlns:a16="http://schemas.microsoft.com/office/drawing/2014/main" id="{B25BA3D1-FA88-4C02-43E0-885ADEE7B42F}"/>
              </a:ext>
            </a:extLst>
          </p:cNvPr>
          <p:cNvSpPr txBox="1"/>
          <p:nvPr/>
        </p:nvSpPr>
        <p:spPr>
          <a:xfrm>
            <a:off x="605028" y="4377209"/>
            <a:ext cx="11225894" cy="1323439"/>
          </a:xfrm>
          <a:prstGeom prst="rect">
            <a:avLst/>
          </a:prstGeom>
          <a:noFill/>
        </p:spPr>
        <p:txBody>
          <a:bodyPr wrap="none" rtlCol="0">
            <a:spAutoFit/>
          </a:bodyPr>
          <a:lstStyle/>
          <a:p>
            <a:pPr marL="285750" indent="-285750">
              <a:buFont typeface="Arial" panose="020B0604020202020204" pitchFamily="34" charset="0"/>
              <a:buChar char="•"/>
            </a:pPr>
            <a:r>
              <a:rPr lang="en-US" sz="2000" dirty="0">
                <a:hlinkClick r:id="rId2"/>
              </a:rPr>
              <a:t>Stochastic </a:t>
            </a:r>
            <a:r>
              <a:rPr lang="en-US" sz="2000" dirty="0" err="1">
                <a:hlinkClick r:id="rId2"/>
              </a:rPr>
              <a:t>Blockmodels</a:t>
            </a:r>
            <a:r>
              <a:rPr lang="en-US" sz="2000" dirty="0">
                <a:hlinkClick r:id="rId2"/>
              </a:rPr>
              <a:t> for Directed Graphs by Wang and Wong(1987)</a:t>
            </a:r>
            <a:endParaRPr lang="en-US" sz="2000" dirty="0"/>
          </a:p>
          <a:p>
            <a:pPr marL="285750" indent="-285750">
              <a:buFont typeface="Arial" panose="020B0604020202020204" pitchFamily="34" charset="0"/>
              <a:buChar char="•"/>
            </a:pPr>
            <a:r>
              <a:rPr lang="en-US" sz="2000" dirty="0">
                <a:hlinkClick r:id="rId3"/>
              </a:rPr>
              <a:t>Generalized Iterative Scaling for Log-Linear Models by </a:t>
            </a:r>
            <a:r>
              <a:rPr lang="en-US" sz="2000" dirty="0" err="1">
                <a:hlinkClick r:id="rId3"/>
              </a:rPr>
              <a:t>Darroch</a:t>
            </a:r>
            <a:r>
              <a:rPr lang="en-US" sz="2000" dirty="0">
                <a:hlinkClick r:id="rId3"/>
              </a:rPr>
              <a:t> and Ratcliff(1972)</a:t>
            </a:r>
            <a:endParaRPr lang="en-US" sz="2000" dirty="0"/>
          </a:p>
          <a:p>
            <a:pPr marL="285750" indent="-285750">
              <a:buFont typeface="Arial" panose="020B0604020202020204" pitchFamily="34" charset="0"/>
              <a:buChar char="•"/>
            </a:pPr>
            <a:r>
              <a:rPr lang="en-US" sz="2000" dirty="0">
                <a:hlinkClick r:id="rId4"/>
              </a:rPr>
              <a:t>An Exponential Family of Probability distributions for Directed Graphs by Holland et.al(1981)</a:t>
            </a:r>
            <a:endParaRPr lang="en-US" sz="2000" dirty="0"/>
          </a:p>
          <a:p>
            <a:pPr marL="285750" indent="-285750">
              <a:buFont typeface="Arial" panose="020B0604020202020204" pitchFamily="34" charset="0"/>
              <a:buChar char="•"/>
            </a:pPr>
            <a:r>
              <a:rPr lang="en-US" sz="2000" dirty="0">
                <a:hlinkClick r:id="rId5"/>
              </a:rPr>
              <a:t>An Evolution of Random Graphs by Paul </a:t>
            </a:r>
            <a:r>
              <a:rPr lang="en-US" sz="2000" dirty="0" err="1">
                <a:hlinkClick r:id="rId5"/>
              </a:rPr>
              <a:t>Erdon</a:t>
            </a:r>
            <a:r>
              <a:rPr lang="en-US" sz="2000" dirty="0">
                <a:hlinkClick r:id="rId5"/>
              </a:rPr>
              <a:t> and Alfred </a:t>
            </a:r>
            <a:r>
              <a:rPr lang="en-US" sz="2000" dirty="0" err="1">
                <a:hlinkClick r:id="rId5"/>
              </a:rPr>
              <a:t>Renyi</a:t>
            </a:r>
            <a:r>
              <a:rPr lang="en-US" sz="2000" dirty="0">
                <a:hlinkClick r:id="rId5"/>
              </a:rPr>
              <a:t>.(1959)</a:t>
            </a:r>
            <a:endParaRPr lang="en-IN" sz="2000" dirty="0"/>
          </a:p>
        </p:txBody>
      </p:sp>
    </p:spTree>
    <p:extLst>
      <p:ext uri="{BB962C8B-B14F-4D97-AF65-F5344CB8AC3E}">
        <p14:creationId xmlns:p14="http://schemas.microsoft.com/office/powerpoint/2010/main" val="42662429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54101746-D2DF-3B19-69E7-690A09244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432" y="555264"/>
            <a:ext cx="10647135" cy="574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22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54428-8E87-0192-990D-DF1B4913B5E4}"/>
              </a:ext>
            </a:extLst>
          </p:cNvPr>
          <p:cNvSpPr>
            <a:spLocks noGrp="1"/>
          </p:cNvSpPr>
          <p:nvPr>
            <p:ph type="title"/>
          </p:nvPr>
        </p:nvSpPr>
        <p:spPr>
          <a:xfrm>
            <a:off x="619496" y="458526"/>
            <a:ext cx="10505704" cy="1371600"/>
          </a:xfrm>
        </p:spPr>
        <p:txBody>
          <a:bodyPr/>
          <a:lstStyle/>
          <a:p>
            <a:r>
              <a:rPr lang="en-IN" b="1" u="sng" dirty="0"/>
              <a:t> </a:t>
            </a:r>
            <a:r>
              <a:rPr lang="en-US" b="1" u="sng" dirty="0" err="1"/>
              <a:t>Erdos</a:t>
            </a:r>
            <a:r>
              <a:rPr lang="en-US" b="1" u="sng" dirty="0"/>
              <a:t>-</a:t>
            </a:r>
            <a:r>
              <a:rPr lang="en-US" b="1" u="sng" dirty="0" err="1"/>
              <a:t>Renyi</a:t>
            </a:r>
            <a:r>
              <a:rPr lang="en-US" b="1" u="sng" dirty="0"/>
              <a:t>-Gilbert Random Graph Model</a:t>
            </a:r>
            <a:r>
              <a:rPr lang="en-IN" b="1" u="sng" dirty="0"/>
              <a:t>:-                                                                </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8B9174D-2ECE-2835-360D-19DCE86D1020}"/>
                  </a:ext>
                </a:extLst>
              </p:cNvPr>
              <p:cNvSpPr txBox="1"/>
              <p:nvPr/>
            </p:nvSpPr>
            <p:spPr>
              <a:xfrm>
                <a:off x="1028993" y="1851126"/>
                <a:ext cx="3422071" cy="698781"/>
              </a:xfrm>
              <a:prstGeom prst="rect">
                <a:avLst/>
              </a:prstGeom>
              <a:noFill/>
            </p:spPr>
            <p:txBody>
              <a:bodyPr wrap="square" rtlCol="0">
                <a:spAutoFit/>
              </a:bodyPr>
              <a:lstStyle/>
              <a:p>
                <a14:m>
                  <m:oMath xmlns:m="http://schemas.openxmlformats.org/officeDocument/2006/math">
                    <m:sSub>
                      <m:sSubPr>
                        <m:ctrlPr>
                          <a:rPr lang="en-IN" sz="3600" b="1" i="1" dirty="0" smtClean="0">
                            <a:solidFill>
                              <a:srgbClr val="836967"/>
                            </a:solidFill>
                            <a:latin typeface="Cambria Math" panose="02040503050406030204" pitchFamily="18" charset="0"/>
                          </a:rPr>
                        </m:ctrlPr>
                      </m:sSubPr>
                      <m:e>
                        <m:r>
                          <a:rPr lang="en-IN" sz="3600" b="1" i="1" dirty="0">
                            <a:latin typeface="Cambria Math" panose="02040503050406030204" pitchFamily="18" charset="0"/>
                          </a:rPr>
                          <m:t>𝒑</m:t>
                        </m:r>
                      </m:e>
                      <m:sub>
                        <m:r>
                          <a:rPr lang="en-IN" sz="3600" b="1" i="1" dirty="0">
                            <a:latin typeface="Cambria Math" panose="02040503050406030204" pitchFamily="18" charset="0"/>
                          </a:rPr>
                          <m:t>𝒊𝒋</m:t>
                        </m:r>
                      </m:sub>
                    </m:sSub>
                    <m:r>
                      <a:rPr lang="en-IN" sz="3600" b="1" i="0" dirty="0">
                        <a:latin typeface="Cambria Math" panose="02040503050406030204" pitchFamily="18" charset="0"/>
                      </a:rPr>
                      <m:t>=</m:t>
                    </m:r>
                    <m:r>
                      <a:rPr lang="en-IN" sz="3600" b="1" i="1" dirty="0">
                        <a:latin typeface="Cambria Math" panose="02040503050406030204" pitchFamily="18" charset="0"/>
                      </a:rPr>
                      <m:t>𝒑</m:t>
                    </m:r>
                    <m:r>
                      <a:rPr lang="en-IN" sz="3600" b="1" i="0" dirty="0">
                        <a:latin typeface="Cambria Math" panose="02040503050406030204" pitchFamily="18" charset="0"/>
                      </a:rPr>
                      <m:t>=</m:t>
                    </m:r>
                    <m:r>
                      <a:rPr lang="en-IN" sz="3600" b="1" i="0" dirty="0" smtClean="0">
                        <a:latin typeface="Cambria Math" panose="02040503050406030204" pitchFamily="18" charset="0"/>
                      </a:rPr>
                      <m:t>𝐜𝐨𝐧𝐬𝐭</m:t>
                    </m:r>
                  </m:oMath>
                </a14:m>
                <a:r>
                  <a:rPr lang="en-IN" sz="3600" b="1" dirty="0"/>
                  <a:t> </a:t>
                </a:r>
              </a:p>
            </p:txBody>
          </p:sp>
        </mc:Choice>
        <mc:Fallback xmlns="">
          <p:sp>
            <p:nvSpPr>
              <p:cNvPr id="2" name="TextBox 1">
                <a:extLst>
                  <a:ext uri="{FF2B5EF4-FFF2-40B4-BE49-F238E27FC236}">
                    <a16:creationId xmlns:a16="http://schemas.microsoft.com/office/drawing/2014/main" id="{C8B9174D-2ECE-2835-360D-19DCE86D1020}"/>
                  </a:ext>
                </a:extLst>
              </p:cNvPr>
              <p:cNvSpPr txBox="1">
                <a:spLocks noRot="1" noChangeAspect="1" noMove="1" noResize="1" noEditPoints="1" noAdjustHandles="1" noChangeArrowheads="1" noChangeShapeType="1" noTextEdit="1"/>
              </p:cNvSpPr>
              <p:nvPr/>
            </p:nvSpPr>
            <p:spPr>
              <a:xfrm>
                <a:off x="1028993" y="1851126"/>
                <a:ext cx="3422071" cy="698781"/>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E956D8C-91E7-33AF-A36D-79DE58B43134}"/>
                  </a:ext>
                </a:extLst>
              </p:cNvPr>
              <p:cNvSpPr txBox="1"/>
              <p:nvPr/>
            </p:nvSpPr>
            <p:spPr>
              <a:xfrm>
                <a:off x="4789042" y="1889428"/>
                <a:ext cx="6659369" cy="6908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IN" sz="3600" b="0" i="1" dirty="0" smtClean="0">
                              <a:solidFill>
                                <a:schemeClr val="tx1"/>
                              </a:solidFill>
                              <a:latin typeface="Cambria Math" panose="02040503050406030204" pitchFamily="18" charset="0"/>
                            </a:rPr>
                          </m:ctrlPr>
                        </m:sSubPr>
                        <m:e>
                          <m:r>
                            <a:rPr lang="en-IN" sz="3600" b="0" i="0" dirty="0" smtClean="0">
                              <a:solidFill>
                                <a:schemeClr val="tx1"/>
                              </a:solidFill>
                              <a:latin typeface="Cambria Math" panose="02040503050406030204" pitchFamily="18" charset="0"/>
                            </a:rPr>
                            <m:t>𝑥</m:t>
                          </m:r>
                        </m:e>
                        <m:sub>
                          <m:r>
                            <a:rPr lang="en-IN" sz="3600" b="0" i="0" dirty="0" smtClean="0">
                              <a:solidFill>
                                <a:schemeClr val="tx1"/>
                              </a:solidFill>
                              <a:latin typeface="Cambria Math" panose="02040503050406030204" pitchFamily="18" charset="0"/>
                            </a:rPr>
                            <m:t>𝑖𝑗</m:t>
                          </m:r>
                        </m:sub>
                      </m:sSub>
                      <m:r>
                        <a:rPr lang="en-IN" sz="3600" b="0" i="0" dirty="0" smtClean="0">
                          <a:solidFill>
                            <a:schemeClr val="tx1"/>
                          </a:solidFill>
                          <a:latin typeface="Cambria Math" panose="02040503050406030204" pitchFamily="18" charset="0"/>
                        </a:rPr>
                        <m:t>~ </m:t>
                      </m:r>
                      <m:r>
                        <m:rPr>
                          <m:sty m:val="p"/>
                        </m:rPr>
                        <a:rPr lang="en-IN" sz="3600" b="0" i="0" dirty="0" smtClean="0">
                          <a:solidFill>
                            <a:schemeClr val="tx1"/>
                          </a:solidFill>
                          <a:latin typeface="Cambria Math" panose="02040503050406030204" pitchFamily="18" charset="0"/>
                        </a:rPr>
                        <m:t>Bernoulli</m:t>
                      </m:r>
                      <m:d>
                        <m:dPr>
                          <m:ctrlPr>
                            <a:rPr lang="en-IN" sz="3600" i="1" dirty="0">
                              <a:solidFill>
                                <a:schemeClr val="tx1"/>
                              </a:solidFill>
                              <a:latin typeface="Cambria Math" panose="02040503050406030204" pitchFamily="18" charset="0"/>
                            </a:rPr>
                          </m:ctrlPr>
                        </m:dPr>
                        <m:e>
                          <m:r>
                            <a:rPr lang="en-IN" sz="3600" b="0" i="1" dirty="0" smtClean="0">
                              <a:solidFill>
                                <a:schemeClr val="tx1"/>
                              </a:solidFill>
                              <a:latin typeface="Cambria Math" panose="02040503050406030204" pitchFamily="18" charset="0"/>
                            </a:rPr>
                            <m:t>𝑝</m:t>
                          </m:r>
                        </m:e>
                      </m:d>
                      <m:r>
                        <a:rPr lang="en-IN" sz="3600" dirty="0" smtClean="0">
                          <a:solidFill>
                            <a:schemeClr val="tx1"/>
                          </a:solidFill>
                          <a:latin typeface="Cambria Math" panose="02040503050406030204" pitchFamily="18" charset="0"/>
                        </a:rPr>
                        <m:t>∀</m:t>
                      </m:r>
                      <m:r>
                        <a:rPr lang="en-IN" sz="3600" i="0" dirty="0">
                          <a:solidFill>
                            <a:schemeClr val="tx1"/>
                          </a:solidFill>
                          <a:latin typeface="Cambria Math" panose="02040503050406030204" pitchFamily="18" charset="0"/>
                        </a:rPr>
                        <m:t>1≤ⅈ≠</m:t>
                      </m:r>
                      <m:r>
                        <a:rPr lang="en-IN" sz="3600" i="1" dirty="0">
                          <a:solidFill>
                            <a:schemeClr val="tx1"/>
                          </a:solidFill>
                          <a:latin typeface="Cambria Math" panose="02040503050406030204" pitchFamily="18" charset="0"/>
                        </a:rPr>
                        <m:t>𝑗</m:t>
                      </m:r>
                      <m:r>
                        <a:rPr lang="en-IN" sz="3600" i="0" dirty="0">
                          <a:solidFill>
                            <a:schemeClr val="tx1"/>
                          </a:solidFill>
                          <a:latin typeface="Cambria Math" panose="02040503050406030204" pitchFamily="18" charset="0"/>
                        </a:rPr>
                        <m:t>≤</m:t>
                      </m:r>
                      <m:r>
                        <a:rPr lang="en-IN" sz="3600" i="1" dirty="0">
                          <a:solidFill>
                            <a:schemeClr val="tx1"/>
                          </a:solidFill>
                          <a:latin typeface="Cambria Math" panose="02040503050406030204" pitchFamily="18" charset="0"/>
                        </a:rPr>
                        <m:t>𝑛</m:t>
                      </m:r>
                    </m:oMath>
                  </m:oMathPara>
                </a14:m>
                <a:endParaRPr lang="en-IN" sz="3600" dirty="0">
                  <a:solidFill>
                    <a:schemeClr val="tx1"/>
                  </a:solidFill>
                </a:endParaRPr>
              </a:p>
            </p:txBody>
          </p:sp>
        </mc:Choice>
        <mc:Fallback xmlns="">
          <p:sp>
            <p:nvSpPr>
              <p:cNvPr id="3" name="TextBox 2">
                <a:extLst>
                  <a:ext uri="{FF2B5EF4-FFF2-40B4-BE49-F238E27FC236}">
                    <a16:creationId xmlns:a16="http://schemas.microsoft.com/office/drawing/2014/main" id="{2E956D8C-91E7-33AF-A36D-79DE58B43134}"/>
                  </a:ext>
                </a:extLst>
              </p:cNvPr>
              <p:cNvSpPr txBox="1">
                <a:spLocks noRot="1" noChangeAspect="1" noMove="1" noResize="1" noEditPoints="1" noAdjustHandles="1" noChangeArrowheads="1" noChangeShapeType="1" noTextEdit="1"/>
              </p:cNvSpPr>
              <p:nvPr/>
            </p:nvSpPr>
            <p:spPr>
              <a:xfrm>
                <a:off x="4789042" y="1889428"/>
                <a:ext cx="6659369" cy="690895"/>
              </a:xfrm>
              <a:prstGeom prst="rect">
                <a:avLst/>
              </a:prstGeom>
              <a:blipFill>
                <a:blip r:embed="rId3"/>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36522726-0979-9667-60E0-96DD3EA5AD2B}"/>
              </a:ext>
            </a:extLst>
          </p:cNvPr>
          <p:cNvSpPr txBox="1"/>
          <p:nvPr/>
        </p:nvSpPr>
        <p:spPr>
          <a:xfrm>
            <a:off x="5434302" y="1952636"/>
            <a:ext cx="409086" cy="307777"/>
          </a:xfrm>
          <a:prstGeom prst="rect">
            <a:avLst/>
          </a:prstGeom>
          <a:noFill/>
        </p:spPr>
        <p:txBody>
          <a:bodyPr wrap="none" rtlCol="0">
            <a:spAutoFit/>
          </a:bodyPr>
          <a:lstStyle/>
          <a:p>
            <a:r>
              <a:rPr lang="en-IN" sz="1400" b="1" dirty="0" err="1"/>
              <a:t>iid</a:t>
            </a:r>
            <a:endParaRPr lang="en-IN" sz="1400" b="1"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29E7B9-3C8E-9924-DDE9-04080EDD6CA7}"/>
                  </a:ext>
                </a:extLst>
              </p:cNvPr>
              <p:cNvSpPr txBox="1"/>
              <p:nvPr/>
            </p:nvSpPr>
            <p:spPr>
              <a:xfrm>
                <a:off x="1028993" y="4380172"/>
                <a:ext cx="4745723" cy="15652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sz="3600" b="1" i="1" smtClean="0">
                          <a:latin typeface="Cambria Math" panose="02040503050406030204" pitchFamily="18" charset="0"/>
                        </a:rPr>
                        <m:t>𝑴𝑳𝑬</m:t>
                      </m:r>
                      <m:d>
                        <m:dPr>
                          <m:ctrlPr>
                            <a:rPr lang="en-IN" sz="3600" b="1" i="1">
                              <a:solidFill>
                                <a:srgbClr val="836967"/>
                              </a:solidFill>
                              <a:latin typeface="Cambria Math" panose="02040503050406030204" pitchFamily="18" charset="0"/>
                            </a:rPr>
                          </m:ctrlPr>
                        </m:dPr>
                        <m:e>
                          <m:r>
                            <a:rPr lang="en-IN" sz="3600" b="1" i="1">
                              <a:latin typeface="Cambria Math" panose="02040503050406030204" pitchFamily="18" charset="0"/>
                            </a:rPr>
                            <m:t>𝒑</m:t>
                          </m:r>
                        </m:e>
                      </m:d>
                      <m:r>
                        <a:rPr lang="en-IN" sz="3600" b="1" i="0">
                          <a:latin typeface="Cambria Math" panose="02040503050406030204" pitchFamily="18" charset="0"/>
                        </a:rPr>
                        <m:t>=</m:t>
                      </m:r>
                      <m:acc>
                        <m:accPr>
                          <m:chr m:val="̂"/>
                          <m:ctrlPr>
                            <a:rPr lang="en-IN" sz="3600" b="1" i="1">
                              <a:solidFill>
                                <a:srgbClr val="836967"/>
                              </a:solidFill>
                              <a:latin typeface="Cambria Math" panose="02040503050406030204" pitchFamily="18" charset="0"/>
                            </a:rPr>
                          </m:ctrlPr>
                        </m:accPr>
                        <m:e>
                          <m:r>
                            <a:rPr lang="en-IN" sz="3600" b="1" i="1">
                              <a:latin typeface="Cambria Math" panose="02040503050406030204" pitchFamily="18" charset="0"/>
                            </a:rPr>
                            <m:t>𝒑</m:t>
                          </m:r>
                        </m:e>
                      </m:acc>
                      <m:r>
                        <a:rPr lang="en-IN" sz="3600" b="1" i="0">
                          <a:latin typeface="Cambria Math" panose="02040503050406030204" pitchFamily="18" charset="0"/>
                        </a:rPr>
                        <m:t>=</m:t>
                      </m:r>
                      <m:f>
                        <m:fPr>
                          <m:ctrlPr>
                            <a:rPr lang="en-IN" sz="3600" b="1" i="1">
                              <a:solidFill>
                                <a:srgbClr val="836967"/>
                              </a:solidFill>
                              <a:latin typeface="Cambria Math" panose="02040503050406030204" pitchFamily="18" charset="0"/>
                            </a:rPr>
                          </m:ctrlPr>
                        </m:fPr>
                        <m:num>
                          <m:d>
                            <m:dPr>
                              <m:begChr m:val="|"/>
                              <m:endChr m:val="|"/>
                              <m:ctrlPr>
                                <a:rPr lang="en-IN" sz="3600" b="1" i="1">
                                  <a:solidFill>
                                    <a:srgbClr val="836967"/>
                                  </a:solidFill>
                                  <a:latin typeface="Cambria Math" panose="02040503050406030204" pitchFamily="18" charset="0"/>
                                </a:rPr>
                              </m:ctrlPr>
                            </m:dPr>
                            <m:e>
                              <m:r>
                                <a:rPr lang="en-IN" sz="3600" b="1" i="1">
                                  <a:latin typeface="Cambria Math" panose="02040503050406030204" pitchFamily="18" charset="0"/>
                                </a:rPr>
                                <m:t>𝑬</m:t>
                              </m:r>
                              <m:d>
                                <m:dPr>
                                  <m:ctrlPr>
                                    <a:rPr lang="en-IN" sz="3600" b="1" i="1">
                                      <a:solidFill>
                                        <a:srgbClr val="836967"/>
                                      </a:solidFill>
                                      <a:latin typeface="Cambria Math" panose="02040503050406030204" pitchFamily="18" charset="0"/>
                                    </a:rPr>
                                  </m:ctrlPr>
                                </m:dPr>
                                <m:e>
                                  <m:r>
                                    <a:rPr lang="en-IN" sz="3600" b="1" i="1">
                                      <a:latin typeface="Cambria Math" panose="02040503050406030204" pitchFamily="18" charset="0"/>
                                    </a:rPr>
                                    <m:t>𝑮</m:t>
                                  </m:r>
                                </m:e>
                              </m:d>
                            </m:e>
                          </m:d>
                        </m:num>
                        <m:den>
                          <m:d>
                            <m:dPr>
                              <m:ctrlPr>
                                <a:rPr lang="en-IN" sz="3600" b="1" i="1">
                                  <a:solidFill>
                                    <a:srgbClr val="836967"/>
                                  </a:solidFill>
                                  <a:latin typeface="Cambria Math" panose="02040503050406030204" pitchFamily="18" charset="0"/>
                                </a:rPr>
                              </m:ctrlPr>
                            </m:dPr>
                            <m:e>
                              <m:m>
                                <m:mPr>
                                  <m:plcHide m:val="on"/>
                                  <m:mcs>
                                    <m:mc>
                                      <m:mcPr>
                                        <m:count m:val="1"/>
                                        <m:mcJc m:val="center"/>
                                      </m:mcPr>
                                    </m:mc>
                                  </m:mcs>
                                  <m:ctrlPr>
                                    <a:rPr lang="en-IN" sz="3600" b="1" i="1">
                                      <a:solidFill>
                                        <a:srgbClr val="836967"/>
                                      </a:solidFill>
                                      <a:latin typeface="Cambria Math" panose="02040503050406030204" pitchFamily="18" charset="0"/>
                                    </a:rPr>
                                  </m:ctrlPr>
                                </m:mPr>
                                <m:mr>
                                  <m:e>
                                    <m:r>
                                      <a:rPr lang="en-IN" sz="3600" b="1" i="1">
                                        <a:latin typeface="Cambria Math" panose="02040503050406030204" pitchFamily="18" charset="0"/>
                                      </a:rPr>
                                      <m:t>𝒏</m:t>
                                    </m:r>
                                  </m:e>
                                </m:mr>
                                <m:mr>
                                  <m:e>
                                    <m:r>
                                      <a:rPr lang="en-IN" sz="3600" b="1" i="0">
                                        <a:latin typeface="Cambria Math" panose="02040503050406030204" pitchFamily="18" charset="0"/>
                                      </a:rPr>
                                      <m:t>𝟐</m:t>
                                    </m:r>
                                  </m:e>
                                </m:mr>
                              </m:m>
                            </m:e>
                          </m:d>
                        </m:den>
                      </m:f>
                    </m:oMath>
                  </m:oMathPara>
                </a14:m>
                <a:endParaRPr lang="en-IN" sz="3600" b="1" dirty="0"/>
              </a:p>
            </p:txBody>
          </p:sp>
        </mc:Choice>
        <mc:Fallback xmlns="">
          <p:sp>
            <p:nvSpPr>
              <p:cNvPr id="8" name="TextBox 7">
                <a:extLst>
                  <a:ext uri="{FF2B5EF4-FFF2-40B4-BE49-F238E27FC236}">
                    <a16:creationId xmlns:a16="http://schemas.microsoft.com/office/drawing/2014/main" id="{BF29E7B9-3C8E-9924-DDE9-04080EDD6CA7}"/>
                  </a:ext>
                </a:extLst>
              </p:cNvPr>
              <p:cNvSpPr txBox="1">
                <a:spLocks noRot="1" noChangeAspect="1" noMove="1" noResize="1" noEditPoints="1" noAdjustHandles="1" noChangeArrowheads="1" noChangeShapeType="1" noTextEdit="1"/>
              </p:cNvSpPr>
              <p:nvPr/>
            </p:nvSpPr>
            <p:spPr>
              <a:xfrm>
                <a:off x="1028993" y="4380172"/>
                <a:ext cx="4745723" cy="1565237"/>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E791D7A-97B8-D547-00AD-A481A109AEEE}"/>
                  </a:ext>
                </a:extLst>
              </p:cNvPr>
              <p:cNvSpPr txBox="1"/>
              <p:nvPr/>
            </p:nvSpPr>
            <p:spPr>
              <a:xfrm>
                <a:off x="1028993" y="3195745"/>
                <a:ext cx="460985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3200" b="1" i="1" smtClean="0">
                              <a:solidFill>
                                <a:srgbClr val="836967"/>
                              </a:solidFill>
                              <a:latin typeface="Cambria Math" panose="02040503050406030204" pitchFamily="18" charset="0"/>
                            </a:rPr>
                          </m:ctrlPr>
                        </m:sSubPr>
                        <m:e>
                          <m:r>
                            <a:rPr lang="en-IN" sz="3200" b="1">
                              <a:latin typeface="Cambria Math" panose="02040503050406030204" pitchFamily="18" charset="0"/>
                            </a:rPr>
                            <m:t>ⅆ</m:t>
                          </m:r>
                        </m:e>
                        <m:sub>
                          <m:r>
                            <a:rPr lang="en-IN" sz="3200" b="1" i="1">
                              <a:latin typeface="Cambria Math" panose="02040503050406030204" pitchFamily="18" charset="0"/>
                            </a:rPr>
                            <m:t>𝒊</m:t>
                          </m:r>
                        </m:sub>
                      </m:sSub>
                      <m:r>
                        <a:rPr lang="en-IN" sz="3200" b="1" i="0">
                          <a:latin typeface="Cambria Math" panose="02040503050406030204" pitchFamily="18" charset="0"/>
                        </a:rPr>
                        <m:t>~</m:t>
                      </m:r>
                      <m:r>
                        <a:rPr lang="en-IN" sz="3200" b="1" i="1">
                          <a:latin typeface="Cambria Math" panose="02040503050406030204" pitchFamily="18" charset="0"/>
                        </a:rPr>
                        <m:t>𝑩</m:t>
                      </m:r>
                      <m:r>
                        <a:rPr lang="en-IN" sz="3200" b="1" i="1" smtClean="0">
                          <a:latin typeface="Cambria Math" panose="02040503050406030204" pitchFamily="18" charset="0"/>
                        </a:rPr>
                        <m:t>𝒊𝒏𝒐𝒎𝒊𝒂𝒍</m:t>
                      </m:r>
                      <m:d>
                        <m:dPr>
                          <m:ctrlPr>
                            <a:rPr lang="en-IN" sz="3200" b="1" i="1">
                              <a:solidFill>
                                <a:srgbClr val="836967"/>
                              </a:solidFill>
                              <a:latin typeface="Cambria Math" panose="02040503050406030204" pitchFamily="18" charset="0"/>
                            </a:rPr>
                          </m:ctrlPr>
                        </m:dPr>
                        <m:e>
                          <m:r>
                            <a:rPr lang="en-IN" sz="3200" b="1" i="1" smtClean="0">
                              <a:solidFill>
                                <a:srgbClr val="836967"/>
                              </a:solidFill>
                              <a:latin typeface="Cambria Math" panose="02040503050406030204" pitchFamily="18" charset="0"/>
                            </a:rPr>
                            <m:t>𝒏</m:t>
                          </m:r>
                          <m:r>
                            <a:rPr lang="en-IN" sz="3200" b="1" i="1" smtClean="0">
                              <a:solidFill>
                                <a:srgbClr val="836967"/>
                              </a:solidFill>
                              <a:latin typeface="Cambria Math" panose="02040503050406030204" pitchFamily="18" charset="0"/>
                            </a:rPr>
                            <m:t>−</m:t>
                          </m:r>
                          <m:r>
                            <a:rPr lang="en-IN" sz="3200" b="1" i="1" smtClean="0">
                              <a:solidFill>
                                <a:srgbClr val="836967"/>
                              </a:solidFill>
                              <a:latin typeface="Cambria Math" panose="02040503050406030204" pitchFamily="18" charset="0"/>
                            </a:rPr>
                            <m:t>𝟏</m:t>
                          </m:r>
                          <m:r>
                            <a:rPr lang="en-IN" sz="3200" b="1" i="1" smtClean="0">
                              <a:solidFill>
                                <a:srgbClr val="836967"/>
                              </a:solidFill>
                              <a:latin typeface="Cambria Math" panose="02040503050406030204" pitchFamily="18" charset="0"/>
                            </a:rPr>
                            <m:t>,</m:t>
                          </m:r>
                          <m:r>
                            <a:rPr lang="en-IN" sz="3200" b="1" i="1">
                              <a:latin typeface="Cambria Math" panose="02040503050406030204" pitchFamily="18" charset="0"/>
                            </a:rPr>
                            <m:t>𝒑</m:t>
                          </m:r>
                        </m:e>
                      </m:d>
                    </m:oMath>
                  </m:oMathPara>
                </a14:m>
                <a:endParaRPr lang="en-IN" sz="3200" b="1" dirty="0"/>
              </a:p>
            </p:txBody>
          </p:sp>
        </mc:Choice>
        <mc:Fallback xmlns="">
          <p:sp>
            <p:nvSpPr>
              <p:cNvPr id="16" name="TextBox 15">
                <a:extLst>
                  <a:ext uri="{FF2B5EF4-FFF2-40B4-BE49-F238E27FC236}">
                    <a16:creationId xmlns:a16="http://schemas.microsoft.com/office/drawing/2014/main" id="{1E791D7A-97B8-D547-00AD-A481A109AEEE}"/>
                  </a:ext>
                </a:extLst>
              </p:cNvPr>
              <p:cNvSpPr txBox="1">
                <a:spLocks noRot="1" noChangeAspect="1" noMove="1" noResize="1" noEditPoints="1" noAdjustHandles="1" noChangeArrowheads="1" noChangeShapeType="1" noTextEdit="1"/>
              </p:cNvSpPr>
              <p:nvPr/>
            </p:nvSpPr>
            <p:spPr>
              <a:xfrm>
                <a:off x="1028993" y="3195745"/>
                <a:ext cx="4609852" cy="584775"/>
              </a:xfrm>
              <a:prstGeom prst="rect">
                <a:avLst/>
              </a:prstGeom>
              <a:blipFill>
                <a:blip r:embed="rId5"/>
                <a:stretch>
                  <a:fillRect/>
                </a:stretch>
              </a:blipFill>
            </p:spPr>
            <p:txBody>
              <a:bodyPr/>
              <a:lstStyle/>
              <a:p>
                <a:r>
                  <a:rPr lang="en-IN">
                    <a:noFill/>
                  </a:rPr>
                  <a:t> </a:t>
                </a:r>
              </a:p>
            </p:txBody>
          </p:sp>
        </mc:Fallback>
      </mc:AlternateContent>
      <p:pic>
        <p:nvPicPr>
          <p:cNvPr id="19" name="Picture 18">
            <a:extLst>
              <a:ext uri="{FF2B5EF4-FFF2-40B4-BE49-F238E27FC236}">
                <a16:creationId xmlns:a16="http://schemas.microsoft.com/office/drawing/2014/main" id="{17FC4EAA-84CA-3C15-5A30-3AE6531CD3A1}"/>
              </a:ext>
            </a:extLst>
          </p:cNvPr>
          <p:cNvPicPr>
            <a:picLocks noChangeAspect="1"/>
          </p:cNvPicPr>
          <p:nvPr/>
        </p:nvPicPr>
        <p:blipFill>
          <a:blip r:embed="rId6"/>
          <a:stretch>
            <a:fillRect/>
          </a:stretch>
        </p:blipFill>
        <p:spPr>
          <a:xfrm>
            <a:off x="6417285" y="2726600"/>
            <a:ext cx="5077965" cy="3556526"/>
          </a:xfrm>
          <a:prstGeom prst="rect">
            <a:avLst/>
          </a:prstGeom>
        </p:spPr>
      </p:pic>
    </p:spTree>
    <p:extLst>
      <p:ext uri="{BB962C8B-B14F-4D97-AF65-F5344CB8AC3E}">
        <p14:creationId xmlns:p14="http://schemas.microsoft.com/office/powerpoint/2010/main" val="3719858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54428-8E87-0192-990D-DF1B4913B5E4}"/>
              </a:ext>
            </a:extLst>
          </p:cNvPr>
          <p:cNvSpPr>
            <a:spLocks noGrp="1"/>
          </p:cNvSpPr>
          <p:nvPr>
            <p:ph type="title"/>
          </p:nvPr>
        </p:nvSpPr>
        <p:spPr>
          <a:xfrm>
            <a:off x="619496" y="458526"/>
            <a:ext cx="10505704" cy="1371600"/>
          </a:xfrm>
        </p:spPr>
        <p:txBody>
          <a:bodyPr/>
          <a:lstStyle/>
          <a:p>
            <a:r>
              <a:rPr lang="en-IN" b="1" u="sng" dirty="0"/>
              <a:t> Properties of </a:t>
            </a:r>
            <a:r>
              <a:rPr lang="en-US" b="1" u="sng" dirty="0" err="1"/>
              <a:t>Erdos</a:t>
            </a:r>
            <a:r>
              <a:rPr lang="en-US" b="1" u="sng" dirty="0"/>
              <a:t>-</a:t>
            </a:r>
            <a:r>
              <a:rPr lang="en-US" b="1" u="sng" dirty="0" err="1"/>
              <a:t>Renyi</a:t>
            </a:r>
            <a:r>
              <a:rPr lang="en-US" b="1" u="sng" dirty="0"/>
              <a:t>-Gilbert Model</a:t>
            </a:r>
            <a:r>
              <a:rPr lang="en-IN" b="1" u="sng" dirty="0"/>
              <a: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4F373BE-BE34-E6F7-EB83-085EFA714700}"/>
                  </a:ext>
                </a:extLst>
              </p:cNvPr>
              <p:cNvSpPr txBox="1"/>
              <p:nvPr/>
            </p:nvSpPr>
            <p:spPr>
              <a:xfrm>
                <a:off x="716450" y="1684668"/>
                <a:ext cx="10759099" cy="847861"/>
              </a:xfrm>
              <a:prstGeom prst="rect">
                <a:avLst/>
              </a:prstGeom>
              <a:noFill/>
            </p:spPr>
            <p:txBody>
              <a:bodyPr wrap="none" rtlCol="0">
                <a:spAutoFit/>
              </a:bodyPr>
              <a:lstStyle/>
              <a:p>
                <a:pPr marL="285750" indent="-285750">
                  <a:buFont typeface="Arial" panose="020B0604020202020204" pitchFamily="34" charset="0"/>
                  <a:buChar char="•"/>
                </a:pPr>
                <a:r>
                  <a:rPr lang="en-IN" sz="2800" dirty="0"/>
                  <a:t>If </a:t>
                </a:r>
                <a:r>
                  <a:rPr lang="en-IN" sz="3200" b="1" dirty="0"/>
                  <a:t>np</a:t>
                </a:r>
                <a:r>
                  <a:rPr lang="en-IN" sz="2800" dirty="0"/>
                  <a:t> is held constant and </a:t>
                </a:r>
                <a14:m>
                  <m:oMath xmlns:m="http://schemas.openxmlformats.org/officeDocument/2006/math">
                    <m:r>
                      <a:rPr lang="en-IN" sz="3600" b="1" i="1" dirty="0" smtClean="0">
                        <a:latin typeface="Cambria Math" panose="02040503050406030204" pitchFamily="18" charset="0"/>
                      </a:rPr>
                      <m:t>𝒏</m:t>
                    </m:r>
                    <m:r>
                      <a:rPr lang="en-IN" sz="3600" b="1" i="0" dirty="0">
                        <a:latin typeface="Cambria Math" panose="02040503050406030204" pitchFamily="18" charset="0"/>
                      </a:rPr>
                      <m:t>→∞</m:t>
                    </m:r>
                  </m:oMath>
                </a14:m>
                <a:r>
                  <a:rPr lang="en-IN" sz="3600" b="1" dirty="0"/>
                  <a:t> </a:t>
                </a:r>
                <a:r>
                  <a:rPr lang="en-IN" sz="2800" dirty="0"/>
                  <a:t>then </a:t>
                </a:r>
                <a14:m>
                  <m:oMath xmlns:m="http://schemas.openxmlformats.org/officeDocument/2006/math">
                    <m:sSub>
                      <m:sSubPr>
                        <m:ctrlPr>
                          <a:rPr lang="en-IN" sz="3600" b="1" i="1" dirty="0" smtClean="0">
                            <a:solidFill>
                              <a:srgbClr val="836967"/>
                            </a:solidFill>
                            <a:latin typeface="Cambria Math" panose="02040503050406030204" pitchFamily="18" charset="0"/>
                          </a:rPr>
                        </m:ctrlPr>
                      </m:sSubPr>
                      <m:e>
                        <m:r>
                          <a:rPr lang="en-IN" sz="3600" b="1" dirty="0" smtClean="0">
                            <a:latin typeface="Cambria Math" panose="02040503050406030204" pitchFamily="18" charset="0"/>
                          </a:rPr>
                          <m:t>ⅆ</m:t>
                        </m:r>
                      </m:e>
                      <m:sub>
                        <m:r>
                          <a:rPr lang="en-IN" sz="3600" b="1" i="1" dirty="0" smtClean="0">
                            <a:latin typeface="Cambria Math" panose="02040503050406030204" pitchFamily="18" charset="0"/>
                          </a:rPr>
                          <m:t>𝒊</m:t>
                        </m:r>
                      </m:sub>
                    </m:sSub>
                    <m:groupChr>
                      <m:groupChrPr>
                        <m:chr m:val="→"/>
                        <m:vertJc m:val="bot"/>
                        <m:ctrlPr>
                          <a:rPr lang="en-IN" sz="3600" b="1" i="1" dirty="0" smtClean="0">
                            <a:solidFill>
                              <a:srgbClr val="836967"/>
                            </a:solidFill>
                            <a:latin typeface="Cambria Math" panose="02040503050406030204" pitchFamily="18" charset="0"/>
                          </a:rPr>
                        </m:ctrlPr>
                      </m:groupChrPr>
                      <m:e>
                        <m:r>
                          <a:rPr lang="en-IN" sz="3600" b="1" i="1" dirty="0" smtClean="0">
                            <a:latin typeface="Cambria Math" panose="02040503050406030204" pitchFamily="18" charset="0"/>
                          </a:rPr>
                          <m:t>𝑫</m:t>
                        </m:r>
                      </m:e>
                    </m:groupChr>
                    <m:r>
                      <a:rPr lang="en-IN" sz="3600" b="1" i="1" dirty="0" smtClean="0">
                        <a:latin typeface="Cambria Math" panose="02040503050406030204" pitchFamily="18" charset="0"/>
                      </a:rPr>
                      <m:t>𝑷𝒐𝒊𝒔𝒔𝒐𝒏</m:t>
                    </m:r>
                    <m:r>
                      <a:rPr lang="en-IN" sz="3600" b="1" i="1" dirty="0" smtClean="0">
                        <a:latin typeface="Cambria Math" panose="02040503050406030204" pitchFamily="18" charset="0"/>
                      </a:rPr>
                      <m:t>(</m:t>
                    </m:r>
                    <m:r>
                      <a:rPr lang="en-IN" sz="3600" b="1" i="1" dirty="0" smtClean="0">
                        <a:latin typeface="Cambria Math" panose="02040503050406030204" pitchFamily="18" charset="0"/>
                      </a:rPr>
                      <m:t>𝒏𝒑</m:t>
                    </m:r>
                    <m:r>
                      <a:rPr lang="en-IN" sz="3600" b="1" i="1" dirty="0" smtClean="0">
                        <a:latin typeface="Cambria Math" panose="02040503050406030204" pitchFamily="18" charset="0"/>
                      </a:rPr>
                      <m:t>)</m:t>
                    </m:r>
                  </m:oMath>
                </a14:m>
                <a:endParaRPr lang="en-IN" sz="3600" b="1" dirty="0"/>
              </a:p>
            </p:txBody>
          </p:sp>
        </mc:Choice>
        <mc:Fallback xmlns="">
          <p:sp>
            <p:nvSpPr>
              <p:cNvPr id="6" name="TextBox 5">
                <a:extLst>
                  <a:ext uri="{FF2B5EF4-FFF2-40B4-BE49-F238E27FC236}">
                    <a16:creationId xmlns:a16="http://schemas.microsoft.com/office/drawing/2014/main" id="{14F373BE-BE34-E6F7-EB83-085EFA714700}"/>
                  </a:ext>
                </a:extLst>
              </p:cNvPr>
              <p:cNvSpPr txBox="1">
                <a:spLocks noRot="1" noChangeAspect="1" noMove="1" noResize="1" noEditPoints="1" noAdjustHandles="1" noChangeArrowheads="1" noChangeShapeType="1" noTextEdit="1"/>
              </p:cNvSpPr>
              <p:nvPr/>
            </p:nvSpPr>
            <p:spPr>
              <a:xfrm>
                <a:off x="716450" y="1684668"/>
                <a:ext cx="10759099" cy="847861"/>
              </a:xfrm>
              <a:prstGeom prst="rect">
                <a:avLst/>
              </a:prstGeom>
              <a:blipFill>
                <a:blip r:embed="rId2"/>
                <a:stretch>
                  <a:fillRect l="-1020" b="-215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3E48F82-CFAA-DEE1-B823-01B035DB1288}"/>
                  </a:ext>
                </a:extLst>
              </p:cNvPr>
              <p:cNvSpPr txBox="1"/>
              <p:nvPr/>
            </p:nvSpPr>
            <p:spPr>
              <a:xfrm>
                <a:off x="762505" y="2998185"/>
                <a:ext cx="10309256" cy="1077218"/>
              </a:xfrm>
              <a:prstGeom prst="rect">
                <a:avLst/>
              </a:prstGeom>
              <a:noFill/>
            </p:spPr>
            <p:txBody>
              <a:bodyPr wrap="square" rtlCol="0">
                <a:spAutoFit/>
              </a:bodyPr>
              <a:lstStyle/>
              <a:p>
                <a:pPr marL="285750" indent="-285750">
                  <a:buFont typeface="Arial" panose="020B0604020202020204" pitchFamily="34" charset="0"/>
                  <a:buChar char="•"/>
                </a:pPr>
                <a:r>
                  <a:rPr lang="en-IN" sz="3200" dirty="0"/>
                  <a:t>For  </a:t>
                </a:r>
                <a14:m>
                  <m:oMath xmlns:m="http://schemas.openxmlformats.org/officeDocument/2006/math">
                    <m:r>
                      <a:rPr lang="en-IN" sz="3200" b="1" i="1" dirty="0" smtClean="0">
                        <a:latin typeface="Cambria Math" panose="02040503050406030204" pitchFamily="18" charset="0"/>
                      </a:rPr>
                      <m:t>𝒏𝒑</m:t>
                    </m:r>
                    <m:r>
                      <a:rPr lang="en-IN" sz="3200" b="1" i="0" dirty="0" smtClean="0">
                        <a:latin typeface="Cambria Math" panose="02040503050406030204" pitchFamily="18" charset="0"/>
                      </a:rPr>
                      <m:t>&lt;</m:t>
                    </m:r>
                    <m:r>
                      <a:rPr lang="en-IN" sz="3200" b="1" i="0" dirty="0">
                        <a:latin typeface="Cambria Math" panose="02040503050406030204" pitchFamily="18" charset="0"/>
                      </a:rPr>
                      <m:t>𝟏</m:t>
                    </m:r>
                    <m:r>
                      <a:rPr lang="en-IN" sz="3200" i="0" dirty="0">
                        <a:latin typeface="Cambria Math" panose="02040503050406030204" pitchFamily="18" charset="0"/>
                      </a:rPr>
                      <m:t>,</m:t>
                    </m:r>
                    <m:r>
                      <a:rPr lang="en-IN" sz="3200" b="1" i="1" dirty="0">
                        <a:latin typeface="Cambria Math" panose="02040503050406030204" pitchFamily="18" charset="0"/>
                      </a:rPr>
                      <m:t>𝑮</m:t>
                    </m:r>
                    <m:d>
                      <m:dPr>
                        <m:ctrlPr>
                          <a:rPr lang="en-IN" sz="3200" b="1" i="1" dirty="0">
                            <a:solidFill>
                              <a:srgbClr val="836967"/>
                            </a:solidFill>
                            <a:latin typeface="Cambria Math" panose="02040503050406030204" pitchFamily="18" charset="0"/>
                          </a:rPr>
                        </m:ctrlPr>
                      </m:dPr>
                      <m:e>
                        <m:r>
                          <a:rPr lang="en-IN" sz="3200" b="1" i="1" dirty="0" smtClean="0">
                            <a:solidFill>
                              <a:srgbClr val="836967"/>
                            </a:solidFill>
                            <a:latin typeface="Cambria Math" panose="02040503050406030204" pitchFamily="18" charset="0"/>
                          </a:rPr>
                          <m:t>𝒏</m:t>
                        </m:r>
                        <m:r>
                          <a:rPr lang="en-IN" sz="3200" b="1" i="1" dirty="0" smtClean="0">
                            <a:solidFill>
                              <a:srgbClr val="836967"/>
                            </a:solidFill>
                            <a:latin typeface="Cambria Math" panose="02040503050406030204" pitchFamily="18" charset="0"/>
                          </a:rPr>
                          <m:t>,</m:t>
                        </m:r>
                        <m:r>
                          <a:rPr lang="en-IN" sz="3200" b="1" i="1" dirty="0">
                            <a:latin typeface="Cambria Math" panose="02040503050406030204" pitchFamily="18" charset="0"/>
                          </a:rPr>
                          <m:t>𝒑</m:t>
                        </m:r>
                      </m:e>
                    </m:d>
                  </m:oMath>
                </a14:m>
                <a:r>
                  <a:rPr lang="en-IN" sz="3200" dirty="0"/>
                  <a:t> </a:t>
                </a:r>
                <a:r>
                  <a:rPr lang="en-IN" sz="3200" b="1" dirty="0"/>
                  <a:t>almost surely </a:t>
                </a:r>
                <a:r>
                  <a:rPr lang="en-IN" sz="3200" dirty="0"/>
                  <a:t>doesn’t contain a </a:t>
                </a:r>
                <a:r>
                  <a:rPr lang="en-IN" sz="3200" b="1" dirty="0"/>
                  <a:t>connected component </a:t>
                </a:r>
                <a:r>
                  <a:rPr lang="en-IN" sz="3200" dirty="0"/>
                  <a:t>of size larger than </a:t>
                </a:r>
                <a14:m>
                  <m:oMath xmlns:m="http://schemas.openxmlformats.org/officeDocument/2006/math">
                    <m:r>
                      <a:rPr lang="en-IN" sz="3200" b="1" i="1" dirty="0" smtClean="0">
                        <a:latin typeface="Cambria Math" panose="02040503050406030204" pitchFamily="18" charset="0"/>
                      </a:rPr>
                      <m:t>𝑶</m:t>
                    </m:r>
                    <m:d>
                      <m:dPr>
                        <m:ctrlPr>
                          <a:rPr lang="en-IN" sz="3200" b="1" i="1" dirty="0">
                            <a:solidFill>
                              <a:srgbClr val="836967"/>
                            </a:solidFill>
                            <a:latin typeface="Cambria Math" panose="02040503050406030204" pitchFamily="18" charset="0"/>
                          </a:rPr>
                        </m:ctrlPr>
                      </m:dPr>
                      <m:e>
                        <m:func>
                          <m:funcPr>
                            <m:ctrlPr>
                              <a:rPr lang="en-IN" sz="3200" b="1" i="1" dirty="0">
                                <a:latin typeface="Cambria Math" panose="02040503050406030204" pitchFamily="18" charset="0"/>
                              </a:rPr>
                            </m:ctrlPr>
                          </m:funcPr>
                          <m:fName>
                            <m:r>
                              <a:rPr lang="en-IN" sz="3200" b="1" i="0" dirty="0">
                                <a:latin typeface="Cambria Math" panose="02040503050406030204" pitchFamily="18" charset="0"/>
                              </a:rPr>
                              <m:t>𝐥𝐨𝐠</m:t>
                            </m:r>
                          </m:fName>
                          <m:e>
                            <m:d>
                              <m:dPr>
                                <m:ctrlPr>
                                  <a:rPr lang="en-IN" sz="3200" b="1" i="1" dirty="0">
                                    <a:solidFill>
                                      <a:srgbClr val="836967"/>
                                    </a:solidFill>
                                    <a:latin typeface="Cambria Math" panose="02040503050406030204" pitchFamily="18" charset="0"/>
                                  </a:rPr>
                                </m:ctrlPr>
                              </m:dPr>
                              <m:e>
                                <m:r>
                                  <a:rPr lang="en-IN" sz="3200" b="1" i="1" dirty="0">
                                    <a:latin typeface="Cambria Math" panose="02040503050406030204" pitchFamily="18" charset="0"/>
                                  </a:rPr>
                                  <m:t>𝒏</m:t>
                                </m:r>
                              </m:e>
                            </m:d>
                          </m:e>
                        </m:func>
                      </m:e>
                    </m:d>
                  </m:oMath>
                </a14:m>
                <a:endParaRPr lang="en-IN" sz="3200" b="1" dirty="0"/>
              </a:p>
            </p:txBody>
          </p:sp>
        </mc:Choice>
        <mc:Fallback xmlns="">
          <p:sp>
            <p:nvSpPr>
              <p:cNvPr id="7" name="TextBox 6">
                <a:extLst>
                  <a:ext uri="{FF2B5EF4-FFF2-40B4-BE49-F238E27FC236}">
                    <a16:creationId xmlns:a16="http://schemas.microsoft.com/office/drawing/2014/main" id="{93E48F82-CFAA-DEE1-B823-01B035DB1288}"/>
                  </a:ext>
                </a:extLst>
              </p:cNvPr>
              <p:cNvSpPr txBox="1">
                <a:spLocks noRot="1" noChangeAspect="1" noMove="1" noResize="1" noEditPoints="1" noAdjustHandles="1" noChangeArrowheads="1" noChangeShapeType="1" noTextEdit="1"/>
              </p:cNvSpPr>
              <p:nvPr/>
            </p:nvSpPr>
            <p:spPr>
              <a:xfrm>
                <a:off x="762505" y="2998185"/>
                <a:ext cx="10309256" cy="1077218"/>
              </a:xfrm>
              <a:prstGeom prst="rect">
                <a:avLst/>
              </a:prstGeom>
              <a:blipFill>
                <a:blip r:embed="rId3"/>
                <a:stretch>
                  <a:fillRect l="-1360" t="-6780" b="-1807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318CB3B-189B-A237-9DB7-C6BE78C5B2E3}"/>
                  </a:ext>
                </a:extLst>
              </p:cNvPr>
              <p:cNvSpPr txBox="1"/>
              <p:nvPr/>
            </p:nvSpPr>
            <p:spPr>
              <a:xfrm>
                <a:off x="815944" y="4541059"/>
                <a:ext cx="10309256" cy="1147494"/>
              </a:xfrm>
              <a:prstGeom prst="rect">
                <a:avLst/>
              </a:prstGeom>
              <a:noFill/>
            </p:spPr>
            <p:txBody>
              <a:bodyPr wrap="square" rtlCol="0">
                <a:spAutoFit/>
              </a:bodyPr>
              <a:lstStyle/>
              <a:p>
                <a:pPr marL="285750" indent="-285750">
                  <a:buFont typeface="Arial" panose="020B0604020202020204" pitchFamily="34" charset="0"/>
                  <a:buChar char="•"/>
                </a:pPr>
                <a:r>
                  <a:rPr lang="en-IN" sz="3200" dirty="0"/>
                  <a:t>For  </a:t>
                </a:r>
                <a14:m>
                  <m:oMath xmlns:m="http://schemas.openxmlformats.org/officeDocument/2006/math">
                    <m:r>
                      <a:rPr lang="en-IN" sz="3200" b="1" i="1" dirty="0" smtClean="0">
                        <a:latin typeface="Cambria Math" panose="02040503050406030204" pitchFamily="18" charset="0"/>
                      </a:rPr>
                      <m:t>𝒏𝒑</m:t>
                    </m:r>
                    <m:r>
                      <a:rPr lang="en-IN" sz="3200" b="1" i="0" dirty="0" smtClean="0">
                        <a:latin typeface="Cambria Math" panose="02040503050406030204" pitchFamily="18" charset="0"/>
                      </a:rPr>
                      <m:t>=</m:t>
                    </m:r>
                    <m:r>
                      <a:rPr lang="en-IN" sz="3200" b="1" i="0" dirty="0">
                        <a:latin typeface="Cambria Math" panose="02040503050406030204" pitchFamily="18" charset="0"/>
                      </a:rPr>
                      <m:t>𝟏</m:t>
                    </m:r>
                    <m:r>
                      <a:rPr lang="en-IN" sz="3200" i="0" dirty="0">
                        <a:latin typeface="Cambria Math" panose="02040503050406030204" pitchFamily="18" charset="0"/>
                      </a:rPr>
                      <m:t>,</m:t>
                    </m:r>
                    <m:r>
                      <a:rPr lang="en-IN" sz="3200" b="1" i="1" dirty="0">
                        <a:latin typeface="Cambria Math" panose="02040503050406030204" pitchFamily="18" charset="0"/>
                      </a:rPr>
                      <m:t>𝑮</m:t>
                    </m:r>
                    <m:d>
                      <m:dPr>
                        <m:ctrlPr>
                          <a:rPr lang="en-IN" sz="3200" b="1" i="1" dirty="0">
                            <a:solidFill>
                              <a:srgbClr val="836967"/>
                            </a:solidFill>
                            <a:latin typeface="Cambria Math" panose="02040503050406030204" pitchFamily="18" charset="0"/>
                          </a:rPr>
                        </m:ctrlPr>
                      </m:dPr>
                      <m:e>
                        <m:r>
                          <a:rPr lang="en-IN" sz="3200" b="1" i="1" dirty="0" smtClean="0">
                            <a:solidFill>
                              <a:srgbClr val="836967"/>
                            </a:solidFill>
                            <a:latin typeface="Cambria Math" panose="02040503050406030204" pitchFamily="18" charset="0"/>
                          </a:rPr>
                          <m:t>𝒏</m:t>
                        </m:r>
                        <m:r>
                          <a:rPr lang="en-IN" sz="3200" b="1" i="1" dirty="0" smtClean="0">
                            <a:solidFill>
                              <a:srgbClr val="836967"/>
                            </a:solidFill>
                            <a:latin typeface="Cambria Math" panose="02040503050406030204" pitchFamily="18" charset="0"/>
                          </a:rPr>
                          <m:t>,</m:t>
                        </m:r>
                        <m:r>
                          <a:rPr lang="en-IN" sz="3200" b="1" i="1" dirty="0">
                            <a:latin typeface="Cambria Math" panose="02040503050406030204" pitchFamily="18" charset="0"/>
                          </a:rPr>
                          <m:t>𝒑</m:t>
                        </m:r>
                      </m:e>
                    </m:d>
                  </m:oMath>
                </a14:m>
                <a:r>
                  <a:rPr lang="en-IN" sz="3200" dirty="0"/>
                  <a:t> </a:t>
                </a:r>
                <a:r>
                  <a:rPr lang="en-IN" sz="3200" b="1" dirty="0"/>
                  <a:t>almost surely </a:t>
                </a:r>
                <a:r>
                  <a:rPr lang="en-IN" sz="3200" dirty="0"/>
                  <a:t>has a connected component of size </a:t>
                </a:r>
                <a14:m>
                  <m:oMath xmlns:m="http://schemas.openxmlformats.org/officeDocument/2006/math">
                    <m:r>
                      <a:rPr lang="en-IN" sz="3200" b="1" i="1" dirty="0">
                        <a:latin typeface="Cambria Math" panose="02040503050406030204" pitchFamily="18" charset="0"/>
                      </a:rPr>
                      <m:t>𝐎</m:t>
                    </m:r>
                    <m:d>
                      <m:dPr>
                        <m:ctrlPr>
                          <a:rPr lang="en-IN" sz="3200" b="1" i="1" dirty="0">
                            <a:solidFill>
                              <a:srgbClr val="836967"/>
                            </a:solidFill>
                            <a:latin typeface="Cambria Math" panose="02040503050406030204" pitchFamily="18" charset="0"/>
                          </a:rPr>
                        </m:ctrlPr>
                      </m:dPr>
                      <m:e>
                        <m:sSup>
                          <m:sSupPr>
                            <m:ctrlPr>
                              <a:rPr lang="en-IN" sz="3200" b="1" i="1" dirty="0">
                                <a:solidFill>
                                  <a:srgbClr val="836967"/>
                                </a:solidFill>
                                <a:latin typeface="Cambria Math" panose="02040503050406030204" pitchFamily="18" charset="0"/>
                              </a:rPr>
                            </m:ctrlPr>
                          </m:sSupPr>
                          <m:e>
                            <m:r>
                              <a:rPr lang="en-IN" sz="3200" b="1" i="1" dirty="0">
                                <a:latin typeface="Cambria Math" panose="02040503050406030204" pitchFamily="18" charset="0"/>
                              </a:rPr>
                              <m:t>𝒏</m:t>
                            </m:r>
                          </m:e>
                          <m:sup>
                            <m:f>
                              <m:fPr>
                                <m:type m:val="lin"/>
                                <m:ctrlPr>
                                  <a:rPr lang="en-IN" sz="3200" b="1" i="1" dirty="0">
                                    <a:latin typeface="Cambria Math" panose="02040503050406030204" pitchFamily="18" charset="0"/>
                                  </a:rPr>
                                </m:ctrlPr>
                              </m:fPr>
                              <m:num>
                                <m:r>
                                  <a:rPr lang="en-IN" sz="3200" b="1" i="0" dirty="0">
                                    <a:latin typeface="Cambria Math" panose="02040503050406030204" pitchFamily="18" charset="0"/>
                                  </a:rPr>
                                  <m:t>𝟐</m:t>
                                </m:r>
                              </m:num>
                              <m:den>
                                <m:r>
                                  <a:rPr lang="en-IN" sz="3200" b="1" i="0" dirty="0">
                                    <a:latin typeface="Cambria Math" panose="02040503050406030204" pitchFamily="18" charset="0"/>
                                  </a:rPr>
                                  <m:t>𝟑</m:t>
                                </m:r>
                              </m:den>
                            </m:f>
                          </m:sup>
                        </m:sSup>
                      </m:e>
                    </m:d>
                  </m:oMath>
                </a14:m>
                <a:endParaRPr lang="en-IN" sz="3200" b="1" dirty="0"/>
              </a:p>
            </p:txBody>
          </p:sp>
        </mc:Choice>
        <mc:Fallback xmlns="">
          <p:sp>
            <p:nvSpPr>
              <p:cNvPr id="9" name="TextBox 8">
                <a:extLst>
                  <a:ext uri="{FF2B5EF4-FFF2-40B4-BE49-F238E27FC236}">
                    <a16:creationId xmlns:a16="http://schemas.microsoft.com/office/drawing/2014/main" id="{5318CB3B-189B-A237-9DB7-C6BE78C5B2E3}"/>
                  </a:ext>
                </a:extLst>
              </p:cNvPr>
              <p:cNvSpPr txBox="1">
                <a:spLocks noRot="1" noChangeAspect="1" noMove="1" noResize="1" noEditPoints="1" noAdjustHandles="1" noChangeArrowheads="1" noChangeShapeType="1" noTextEdit="1"/>
              </p:cNvSpPr>
              <p:nvPr/>
            </p:nvSpPr>
            <p:spPr>
              <a:xfrm>
                <a:off x="815944" y="4541059"/>
                <a:ext cx="10309256" cy="1147494"/>
              </a:xfrm>
              <a:prstGeom prst="rect">
                <a:avLst/>
              </a:prstGeom>
              <a:blipFill>
                <a:blip r:embed="rId4"/>
                <a:stretch>
                  <a:fillRect l="-1360" t="-6383" b="-14362"/>
                </a:stretch>
              </a:blipFill>
            </p:spPr>
            <p:txBody>
              <a:bodyPr/>
              <a:lstStyle/>
              <a:p>
                <a:r>
                  <a:rPr lang="en-IN">
                    <a:noFill/>
                  </a:rPr>
                  <a:t> </a:t>
                </a:r>
              </a:p>
            </p:txBody>
          </p:sp>
        </mc:Fallback>
      </mc:AlternateContent>
    </p:spTree>
    <p:extLst>
      <p:ext uri="{BB962C8B-B14F-4D97-AF65-F5344CB8AC3E}">
        <p14:creationId xmlns:p14="http://schemas.microsoft.com/office/powerpoint/2010/main" val="270430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54428-8E87-0192-990D-DF1B4913B5E4}"/>
              </a:ext>
            </a:extLst>
          </p:cNvPr>
          <p:cNvSpPr>
            <a:spLocks noGrp="1"/>
          </p:cNvSpPr>
          <p:nvPr>
            <p:ph type="title"/>
          </p:nvPr>
        </p:nvSpPr>
        <p:spPr>
          <a:xfrm>
            <a:off x="613558" y="1905990"/>
            <a:ext cx="10863943" cy="2410690"/>
          </a:xfrm>
        </p:spPr>
        <p:txBody>
          <a:bodyPr>
            <a:noAutofit/>
          </a:bodyPr>
          <a:lstStyle/>
          <a:p>
            <a:pPr algn="ctr">
              <a:lnSpc>
                <a:spcPct val="150000"/>
              </a:lnSpc>
            </a:pPr>
            <a:r>
              <a:rPr lang="en-IN" sz="6600" b="1" u="sng" dirty="0"/>
              <a:t> Some Simulations of </a:t>
            </a:r>
            <a:r>
              <a:rPr lang="en-US" sz="6600" b="1" u="sng" dirty="0" err="1"/>
              <a:t>Erdos</a:t>
            </a:r>
            <a:r>
              <a:rPr lang="en-US" sz="6600" b="1" u="sng" dirty="0"/>
              <a:t>-</a:t>
            </a:r>
            <a:r>
              <a:rPr lang="en-US" sz="6600" b="1" u="sng" dirty="0" err="1"/>
              <a:t>Renyi</a:t>
            </a:r>
            <a:r>
              <a:rPr lang="en-US" sz="6600" b="1" u="sng" dirty="0"/>
              <a:t>-Gilbert Model</a:t>
            </a:r>
            <a:r>
              <a:rPr lang="en-IN" sz="6600" b="1" u="sng" dirty="0"/>
              <a:t>                                                                </a:t>
            </a:r>
          </a:p>
        </p:txBody>
      </p:sp>
    </p:spTree>
    <p:extLst>
      <p:ext uri="{BB962C8B-B14F-4D97-AF65-F5344CB8AC3E}">
        <p14:creationId xmlns:p14="http://schemas.microsoft.com/office/powerpoint/2010/main" val="288504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52946A2E-8F75-7C0C-CAF4-AAAA7F9A75F6}"/>
              </a:ext>
            </a:extLst>
          </p:cNvPr>
          <p:cNvGraphicFramePr>
            <a:graphicFrameLocks noGrp="1"/>
          </p:cNvGraphicFramePr>
          <p:nvPr>
            <p:extLst>
              <p:ext uri="{D42A27DB-BD31-4B8C-83A1-F6EECF244321}">
                <p14:modId xmlns:p14="http://schemas.microsoft.com/office/powerpoint/2010/main" val="858611565"/>
              </p:ext>
            </p:extLst>
          </p:nvPr>
        </p:nvGraphicFramePr>
        <p:xfrm>
          <a:off x="1294410" y="516577"/>
          <a:ext cx="9500258" cy="5832644"/>
        </p:xfrm>
        <a:graphic>
          <a:graphicData uri="http://schemas.openxmlformats.org/drawingml/2006/table">
            <a:tbl>
              <a:tblPr firstRow="1" bandRow="1">
                <a:tableStyleId>{5C22544A-7EE6-4342-B048-85BDC9FD1C3A}</a:tableStyleId>
              </a:tblPr>
              <a:tblGrid>
                <a:gridCol w="2370653">
                  <a:extLst>
                    <a:ext uri="{9D8B030D-6E8A-4147-A177-3AD203B41FA5}">
                      <a16:colId xmlns:a16="http://schemas.microsoft.com/office/drawing/2014/main" val="3776476276"/>
                    </a:ext>
                  </a:extLst>
                </a:gridCol>
                <a:gridCol w="3555984">
                  <a:extLst>
                    <a:ext uri="{9D8B030D-6E8A-4147-A177-3AD203B41FA5}">
                      <a16:colId xmlns:a16="http://schemas.microsoft.com/office/drawing/2014/main" val="977470159"/>
                    </a:ext>
                  </a:extLst>
                </a:gridCol>
                <a:gridCol w="3573621">
                  <a:extLst>
                    <a:ext uri="{9D8B030D-6E8A-4147-A177-3AD203B41FA5}">
                      <a16:colId xmlns:a16="http://schemas.microsoft.com/office/drawing/2014/main" val="2329764691"/>
                    </a:ext>
                  </a:extLst>
                </a:gridCol>
              </a:tblGrid>
              <a:tr h="1085669">
                <a:tc>
                  <a:txBody>
                    <a:bodyPr/>
                    <a:lstStyle/>
                    <a:p>
                      <a:pPr algn="ctr"/>
                      <a:r>
                        <a:rPr lang="en-IN" sz="2400" dirty="0" err="1">
                          <a:solidFill>
                            <a:srgbClr val="7030A0"/>
                          </a:solidFill>
                        </a:rPr>
                        <a:t>Erdos-Renyi</a:t>
                      </a:r>
                      <a:endParaRPr lang="en-IN" sz="2400" dirty="0">
                        <a:solidFill>
                          <a:srgbClr val="7030A0"/>
                        </a:solidFill>
                      </a:endParaRPr>
                    </a:p>
                    <a:p>
                      <a:pPr algn="ctr"/>
                      <a:r>
                        <a:rPr lang="en-IN" sz="2400" dirty="0">
                          <a:solidFill>
                            <a:srgbClr val="7030A0"/>
                          </a:solidFill>
                        </a:rPr>
                        <a:t>-Gilbert Model</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5400" b="0" dirty="0">
                          <a:solidFill>
                            <a:srgbClr val="FF0000"/>
                          </a:solidFill>
                        </a:rPr>
                        <a:t>N=10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5400" b="0" dirty="0">
                          <a:solidFill>
                            <a:srgbClr val="FF0000"/>
                          </a:solidFill>
                        </a:rPr>
                        <a:t>N=50</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8245075"/>
                  </a:ext>
                </a:extLst>
              </a:tr>
              <a:tr h="2459800">
                <a:tc>
                  <a:txBody>
                    <a:bodyPr/>
                    <a:lstStyle/>
                    <a:p>
                      <a:pPr algn="ctr"/>
                      <a:r>
                        <a:rPr lang="en-IN" sz="5400" dirty="0">
                          <a:solidFill>
                            <a:srgbClr val="0070C0"/>
                          </a:solidFill>
                        </a:rPr>
                        <a:t>P=0.1</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8755611"/>
                  </a:ext>
                </a:extLst>
              </a:tr>
              <a:tr h="2287175">
                <a:tc>
                  <a:txBody>
                    <a:bodyPr/>
                    <a:lstStyle/>
                    <a:p>
                      <a:pPr algn="ctr"/>
                      <a:r>
                        <a:rPr lang="en-IN" sz="5400" dirty="0">
                          <a:solidFill>
                            <a:srgbClr val="0070C0"/>
                          </a:solidFill>
                        </a:rPr>
                        <a:t>P=0.5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IN" dirty="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053487152"/>
                  </a:ext>
                </a:extLst>
              </a:tr>
            </a:tbl>
          </a:graphicData>
        </a:graphic>
      </p:graphicFrame>
      <p:pic>
        <p:nvPicPr>
          <p:cNvPr id="15" name="Picture 14">
            <a:extLst>
              <a:ext uri="{FF2B5EF4-FFF2-40B4-BE49-F238E27FC236}">
                <a16:creationId xmlns:a16="http://schemas.microsoft.com/office/drawing/2014/main" id="{E6D49C4F-CC41-43A9-AE3D-71D12A0C626A}"/>
              </a:ext>
            </a:extLst>
          </p:cNvPr>
          <p:cNvPicPr>
            <a:picLocks noChangeAspect="1"/>
          </p:cNvPicPr>
          <p:nvPr/>
        </p:nvPicPr>
        <p:blipFill>
          <a:blip r:embed="rId2"/>
          <a:stretch>
            <a:fillRect/>
          </a:stretch>
        </p:blipFill>
        <p:spPr>
          <a:xfrm>
            <a:off x="4027465" y="1759094"/>
            <a:ext cx="2856600" cy="2159763"/>
          </a:xfrm>
          <a:prstGeom prst="rect">
            <a:avLst/>
          </a:prstGeom>
        </p:spPr>
      </p:pic>
      <p:pic>
        <p:nvPicPr>
          <p:cNvPr id="20" name="Picture 19">
            <a:extLst>
              <a:ext uri="{FF2B5EF4-FFF2-40B4-BE49-F238E27FC236}">
                <a16:creationId xmlns:a16="http://schemas.microsoft.com/office/drawing/2014/main" id="{30F2A418-098C-8B1C-8084-1EBBE20B0F95}"/>
              </a:ext>
            </a:extLst>
          </p:cNvPr>
          <p:cNvPicPr>
            <a:picLocks noChangeAspect="1"/>
          </p:cNvPicPr>
          <p:nvPr/>
        </p:nvPicPr>
        <p:blipFill>
          <a:blip r:embed="rId3"/>
          <a:stretch>
            <a:fillRect/>
          </a:stretch>
        </p:blipFill>
        <p:spPr>
          <a:xfrm>
            <a:off x="7510557" y="1759094"/>
            <a:ext cx="2856600" cy="2159763"/>
          </a:xfrm>
          <a:prstGeom prst="rect">
            <a:avLst/>
          </a:prstGeom>
        </p:spPr>
      </p:pic>
      <p:pic>
        <p:nvPicPr>
          <p:cNvPr id="26" name="Picture 25">
            <a:extLst>
              <a:ext uri="{FF2B5EF4-FFF2-40B4-BE49-F238E27FC236}">
                <a16:creationId xmlns:a16="http://schemas.microsoft.com/office/drawing/2014/main" id="{787B9490-1DFC-FF32-ABE0-209E8AB684D9}"/>
              </a:ext>
            </a:extLst>
          </p:cNvPr>
          <p:cNvPicPr>
            <a:picLocks noChangeAspect="1"/>
          </p:cNvPicPr>
          <p:nvPr/>
        </p:nvPicPr>
        <p:blipFill>
          <a:blip r:embed="rId4"/>
          <a:stretch>
            <a:fillRect/>
          </a:stretch>
        </p:blipFill>
        <p:spPr>
          <a:xfrm>
            <a:off x="7518475" y="4181660"/>
            <a:ext cx="2856601" cy="2159763"/>
          </a:xfrm>
          <a:prstGeom prst="rect">
            <a:avLst/>
          </a:prstGeom>
        </p:spPr>
      </p:pic>
      <p:pic>
        <p:nvPicPr>
          <p:cNvPr id="28" name="Picture 27">
            <a:extLst>
              <a:ext uri="{FF2B5EF4-FFF2-40B4-BE49-F238E27FC236}">
                <a16:creationId xmlns:a16="http://schemas.microsoft.com/office/drawing/2014/main" id="{F498CD9C-9207-9D48-E4A1-AC43C9D9C907}"/>
              </a:ext>
            </a:extLst>
          </p:cNvPr>
          <p:cNvPicPr>
            <a:picLocks noChangeAspect="1"/>
          </p:cNvPicPr>
          <p:nvPr/>
        </p:nvPicPr>
        <p:blipFill>
          <a:blip r:embed="rId5"/>
          <a:stretch>
            <a:fillRect/>
          </a:stretch>
        </p:blipFill>
        <p:spPr>
          <a:xfrm>
            <a:off x="4027466" y="4134379"/>
            <a:ext cx="2929450" cy="2214842"/>
          </a:xfrm>
          <a:prstGeom prst="rect">
            <a:avLst/>
          </a:prstGeom>
        </p:spPr>
      </p:pic>
    </p:spTree>
    <p:extLst>
      <p:ext uri="{BB962C8B-B14F-4D97-AF65-F5344CB8AC3E}">
        <p14:creationId xmlns:p14="http://schemas.microsoft.com/office/powerpoint/2010/main" val="3351133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{C3E87849-B533-4B08-8436-732250E661D7}tf56219246_win32</Template>
  <TotalTime>1883</TotalTime>
  <Words>3441</Words>
  <Application>Microsoft Office PowerPoint</Application>
  <PresentationFormat>Widescreen</PresentationFormat>
  <Paragraphs>248</Paragraphs>
  <Slides>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arial</vt:lpstr>
      <vt:lpstr>Avenir Next LT Pro</vt:lpstr>
      <vt:lpstr>Avenir Next LT Pro Light</vt:lpstr>
      <vt:lpstr>Calibri</vt:lpstr>
      <vt:lpstr>Cambria Math</vt:lpstr>
      <vt:lpstr>Garamond</vt:lpstr>
      <vt:lpstr>SavonVTI</vt:lpstr>
      <vt:lpstr>Stochastic  Block Models  for Directed  Graphs</vt:lpstr>
      <vt:lpstr>Basic Notation And Terminology :-                                                                </vt:lpstr>
      <vt:lpstr>A Brief History of Static Network Models</vt:lpstr>
      <vt:lpstr> Erdos-Renyi-Gilbert Random Graph Model                                                                </vt:lpstr>
      <vt:lpstr>PowerPoint Presentation</vt:lpstr>
      <vt:lpstr> Erdos-Renyi-Gilbert Random Graph Model:-                                                                </vt:lpstr>
      <vt:lpstr> Properties of Erdos-Renyi-Gilbert Model:-                                                                </vt:lpstr>
      <vt:lpstr> Some Simulations of Erdos-Renyi-Gilbert Model                                                                </vt:lpstr>
      <vt:lpstr>PowerPoint Presentation</vt:lpstr>
      <vt:lpstr>Advantages :-</vt:lpstr>
      <vt:lpstr> p1-Model proposed by Holland and Leinhardt                                                                  </vt:lpstr>
      <vt:lpstr>PowerPoint Presentation</vt:lpstr>
      <vt:lpstr>PowerPoint Presentation</vt:lpstr>
      <vt:lpstr>PowerPoint Presentation</vt:lpstr>
      <vt:lpstr>Derrivation and Generalization:-</vt:lpstr>
      <vt:lpstr>PowerPoint Presentation</vt:lpstr>
      <vt:lpstr>Special Cases:-</vt:lpstr>
      <vt:lpstr> Some Simulations of p1 Block Model                                                                </vt:lpstr>
      <vt:lpstr>Pseudo-Code and Test Cases:-</vt:lpstr>
      <vt:lpstr>PowerPoint Presentation</vt:lpstr>
      <vt:lpstr>PowerPoint Presentation</vt:lpstr>
      <vt:lpstr>PowerPoint Presentation</vt:lpstr>
      <vt:lpstr>PowerPoint Presentation</vt:lpstr>
      <vt:lpstr>Estimation of Parameters:-</vt:lpstr>
      <vt:lpstr>Iterative Scaling Algorithm by Darroch and Ratcliff:-</vt:lpstr>
      <vt:lpstr>Iterative Scaling Algorithm Continued (Row Step):-</vt:lpstr>
      <vt:lpstr>Iterative Scaling Algorithm Continued (Column Step):-</vt:lpstr>
      <vt:lpstr>Iterative Scaling Algorithm Continued (Mutual Step):-</vt:lpstr>
      <vt:lpstr>Iterative Scaling Algorithm Continued (Normalizing Step):-</vt:lpstr>
      <vt:lpstr>Hypothesis Testing:-</vt:lpstr>
      <vt:lpstr>Likelihood Ratio Testing:-</vt:lpstr>
      <vt:lpstr> p1 Block Model Modification by Wang and Wong</vt:lpstr>
      <vt:lpstr>PowerPoint Presentation</vt:lpstr>
      <vt:lpstr>Drawbacks of Holland’s p1 Model:-</vt:lpstr>
      <vt:lpstr>Maximum Likelihood Estimation:-</vt:lpstr>
      <vt:lpstr>Hypothesis Testing:-</vt:lpstr>
      <vt:lpstr>Modifications in Iterative Scaling Algorithm (Block Step):-</vt:lpstr>
      <vt:lpstr>Advantages :-</vt:lpstr>
      <vt:lpstr>Hansell’s 1984 Elementary School Experiment</vt:lpstr>
      <vt:lpstr>PowerPoint Presentation</vt:lpstr>
      <vt:lpstr>Data Summary:-</vt:lpstr>
      <vt:lpstr>p1 Model Fitting and Results:-</vt:lpstr>
      <vt:lpstr>P1 Blockmodel Model Fitting and Results:-</vt:lpstr>
      <vt:lpstr>Comparison of the 2 fitted models:-</vt:lpstr>
      <vt:lpstr>Sampson’s Monastry Experiment</vt:lpstr>
      <vt:lpstr>Data Background:-</vt:lpstr>
      <vt:lpstr>PowerPoint Presentation</vt:lpstr>
      <vt:lpstr>Data Summary:-</vt:lpstr>
      <vt:lpstr>Model Fitting and Results:-</vt:lpstr>
      <vt:lpstr>Comparison of the 2 fitted models:-</vt:lpstr>
      <vt:lpstr>Some plots and Inference:-</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Mrinmoy Banik</dc:creator>
  <cp:lastModifiedBy>Mrinmoy Banik</cp:lastModifiedBy>
  <cp:revision>16</cp:revision>
  <dcterms:created xsi:type="dcterms:W3CDTF">2023-03-18T21:18:41Z</dcterms:created>
  <dcterms:modified xsi:type="dcterms:W3CDTF">2023-04-03T05:56:14Z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